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27" r:id="rId3"/>
    <p:sldId id="300" r:id="rId4"/>
    <p:sldId id="296" r:id="rId5"/>
    <p:sldId id="326" r:id="rId6"/>
    <p:sldId id="346" r:id="rId7"/>
    <p:sldId id="285" r:id="rId8"/>
    <p:sldId id="347" r:id="rId9"/>
    <p:sldId id="286" r:id="rId10"/>
    <p:sldId id="290" r:id="rId11"/>
    <p:sldId id="291" r:id="rId12"/>
    <p:sldId id="344" r:id="rId13"/>
    <p:sldId id="341" r:id="rId14"/>
    <p:sldId id="345" r:id="rId15"/>
    <p:sldId id="320" r:id="rId16"/>
    <p:sldId id="321" r:id="rId17"/>
    <p:sldId id="322" r:id="rId18"/>
    <p:sldId id="258" r:id="rId19"/>
    <p:sldId id="272" r:id="rId20"/>
    <p:sldId id="343" r:id="rId21"/>
    <p:sldId id="342" r:id="rId22"/>
    <p:sldId id="323" r:id="rId23"/>
    <p:sldId id="324" r:id="rId24"/>
    <p:sldId id="348" r:id="rId25"/>
    <p:sldId id="349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78CB1-ECE0-41BC-A691-59FD39CBB509}" type="datetimeFigureOut">
              <a:rPr lang="cs-CZ" smtClean="0"/>
              <a:t>13.03.2021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F8E4B-7545-405F-9938-1DC97CF96B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91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charset="0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31A92F-70DC-42D0-AC54-33F3CD2D8E61}" type="slidenum">
              <a:rPr lang="cs-CZ" altLang="cs-CZ" smtClean="0"/>
              <a:pPr eaLnBrk="1" hangingPunct="1"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79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114DB2-140A-4075-A45A-D014A5C39E6F}" type="slidenum">
              <a:rPr lang="cs-CZ" altLang="cs-CZ" smtClean="0"/>
              <a:pPr eaLnBrk="1" hangingPunct="1"/>
              <a:t>5</a:t>
            </a:fld>
            <a:endParaRPr lang="cs-CZ" alt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5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b="1">
              <a:latin typeface="Arial" charset="0"/>
            </a:endParaRPr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FEEBE3-7CAE-491D-9923-8F934BBB5A03}" type="slidenum">
              <a:rPr lang="cs-CZ" altLang="cs-CZ" smtClean="0"/>
              <a:pPr eaLnBrk="1" hangingPunct="1"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043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649E-9E15-4080-9255-9D5BC5D915EF}" type="datetime1">
              <a:rPr lang="cs-CZ" smtClean="0"/>
              <a:t>13.03.2021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0479-A67E-441A-B46E-D492244DECA0}" type="datetime1">
              <a:rPr lang="cs-CZ" smtClean="0"/>
              <a:t>13.03.2021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3996-9F24-4066-B762-7B2FF06E7F73}" type="datetime1">
              <a:rPr lang="cs-CZ" smtClean="0"/>
              <a:t>13.03.2021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3FCA-296D-48B2-8D3D-2F38B786CC9E}" type="datetime1">
              <a:rPr lang="cs-CZ" smtClean="0"/>
              <a:t>13.03.2021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CA15-A58F-4D23-AF0A-C2883A663D2A}" type="datetime1">
              <a:rPr lang="cs-CZ" smtClean="0"/>
              <a:t>13.03.2021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DF4B-D63F-4E57-B073-74762D725593}" type="datetime1">
              <a:rPr lang="cs-CZ" smtClean="0"/>
              <a:t>13.03.2021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059A-7F22-4EEE-982B-499F5BDCF3A7}" type="datetime1">
              <a:rPr lang="cs-CZ" smtClean="0"/>
              <a:t>13.03.2021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FE03-DCF4-47B2-9AD9-5AE78B2370C9}" type="datetime1">
              <a:rPr lang="cs-CZ" smtClean="0"/>
              <a:t>13.03.2021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B1C1-4E5A-4F0E-A533-235D2FCFBF63}" type="datetime1">
              <a:rPr lang="cs-CZ" smtClean="0"/>
              <a:t>13.03.2021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5C30-0F55-4D96-9C1A-76D9C247067E}" type="datetime1">
              <a:rPr lang="cs-CZ" smtClean="0"/>
              <a:t>13.03.2021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752D-062F-4FBF-AB05-7AD9A774A8F6}" type="datetime1">
              <a:rPr lang="cs-CZ" smtClean="0"/>
              <a:t>13.03.2021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098B0-6E4F-4F81-BA97-B9D9B634C455}" type="datetime1">
              <a:rPr lang="cs-CZ" smtClean="0"/>
              <a:t>13.03.2021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Metodologie 2</a:t>
            </a:r>
            <a:br>
              <a:rPr lang="cs-CZ" altLang="cs-CZ" dirty="0"/>
            </a:br>
            <a:r>
              <a:rPr lang="cs-CZ" altLang="cs-CZ" dirty="0"/>
              <a:t>Lekce 1</a:t>
            </a:r>
            <a:endParaRPr lang="cs-CZ" altLang="cs-CZ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Lenka Slepičková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18869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Pomůže nám experiment?</a:t>
            </a:r>
            <a:endParaRPr lang="sk-SK" altLang="cs-CZ" b="1">
              <a:solidFill>
                <a:srgbClr val="97221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cs-CZ"/>
              <a:t>Experiment = jediná výzkumná metoda, která umí dokázat kauzální vztahy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cs-CZ"/>
              <a:t>Výzkumník manipuluje s nezávislou proměnnou </a:t>
            </a:r>
            <a:r>
              <a:rPr lang="sk-SK" altLang="cs-CZ" sz="2000"/>
              <a:t>(např. metoda výuky, tréninkový plán, léčba, vystavení sledování programu s násilným obsahem, intenzita osvětlení)  </a:t>
            </a:r>
            <a:r>
              <a:rPr lang="sk-SK" altLang="cs-CZ"/>
              <a:t>a zjišťuje, jaký to má důsledek na závisle proměnnou </a:t>
            </a:r>
            <a:r>
              <a:rPr lang="sk-SK" altLang="cs-CZ" sz="2000"/>
              <a:t>(např. množství znalostí, uběhnutá rychlost, zdravotní stav, agresivita, pracovní výkon)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 b="1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 sz="200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1624342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Klasický experiment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u="sng" dirty="0"/>
              <a:t>Náhodné</a:t>
            </a:r>
            <a:r>
              <a:rPr lang="cs-CZ" sz="2800" dirty="0"/>
              <a:t> rozdělení do experimentální a kontrolní skupiny </a:t>
            </a:r>
            <a:r>
              <a:rPr lang="cs-CZ" sz="2400" dirty="0"/>
              <a:t>(experiment porovnává účinky!)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dirty="0"/>
              <a:t>Měření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dirty="0"/>
              <a:t>Vystavení experimentální skupiny experimentální proměnné (</a:t>
            </a:r>
            <a:r>
              <a:rPr lang="cs-CZ" sz="2800" u="sng" dirty="0"/>
              <a:t>kontrolované výzkumníkem</a:t>
            </a:r>
            <a:r>
              <a:rPr lang="cs-CZ" sz="2800" dirty="0"/>
              <a:t>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dirty="0"/>
              <a:t>Měření – existuje statisticky významný rozdíl mezi skupinami?</a:t>
            </a:r>
          </a:p>
          <a:p>
            <a:pPr eaLnBrk="1" hangingPunct="1">
              <a:buFontTx/>
              <a:buNone/>
              <a:defRPr/>
            </a:pPr>
            <a:endParaRPr lang="cs-CZ" sz="28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33026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1E04D2C-12FD-4246-B9BA-DAAF7FF80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37" t="18133" r="2568" b="5499"/>
          <a:stretch/>
        </p:blipFill>
        <p:spPr>
          <a:xfrm>
            <a:off x="611560" y="620688"/>
            <a:ext cx="7920880" cy="4752528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B816139-2B44-4894-B217-E9E2250D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7713572-36F5-46CC-9A76-8F4909B61AEE}"/>
              </a:ext>
            </a:extLst>
          </p:cNvPr>
          <p:cNvSpPr txBox="1"/>
          <p:nvPr/>
        </p:nvSpPr>
        <p:spPr>
          <a:xfrm>
            <a:off x="6588224" y="55892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Biostatisticka.cz</a:t>
            </a:r>
          </a:p>
        </p:txBody>
      </p:sp>
    </p:spTree>
    <p:extLst>
      <p:ext uri="{BB962C8B-B14F-4D97-AF65-F5344CB8AC3E}">
        <p14:creationId xmlns:p14="http://schemas.microsoft.com/office/powerpoint/2010/main" val="108363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4DD8A8-84AD-4D86-B7BC-56863F90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Vědy zabývající se člověkem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BA87DC-7F11-44EB-A980-C8F0504AE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cs-CZ" altLang="cs-CZ" sz="3200" dirty="0"/>
              <a:t>„Jen“</a:t>
            </a:r>
          </a:p>
          <a:p>
            <a:pPr eaLnBrk="1" hangingPunct="1">
              <a:buFontTx/>
              <a:buNone/>
            </a:pPr>
            <a:endParaRPr lang="cs-CZ" altLang="cs-CZ" sz="3200" dirty="0"/>
          </a:p>
          <a:p>
            <a:pPr eaLnBrk="1" hangingPunct="1">
              <a:buFontTx/>
              <a:buNone/>
            </a:pPr>
            <a:r>
              <a:rPr lang="cs-CZ" altLang="cs-CZ" sz="3200" dirty="0"/>
              <a:t>Pravděpodobnostní závěry</a:t>
            </a:r>
          </a:p>
          <a:p>
            <a:pPr eaLnBrk="1" hangingPunct="1">
              <a:buFontTx/>
              <a:buNone/>
            </a:pPr>
            <a:r>
              <a:rPr lang="cs-CZ" altLang="cs-CZ" sz="3200" dirty="0"/>
              <a:t>Omezená platnost závěrů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2FF065B-40FA-4D00-9F2D-F6D74C48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1481677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7C7DF01-BEF1-4CA0-A491-35DFCFBF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B7E2468-8FD2-4220-98BE-4076436901A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1518" t="29270" r="32006" b="29365"/>
          <a:stretch/>
        </p:blipFill>
        <p:spPr>
          <a:xfrm>
            <a:off x="251520" y="1124744"/>
            <a:ext cx="8280920" cy="410445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6F17A1C-4CBD-4D17-AEE6-03905BD214AA}"/>
              </a:ext>
            </a:extLst>
          </p:cNvPr>
          <p:cNvSpPr txBox="1"/>
          <p:nvPr/>
        </p:nvSpPr>
        <p:spPr>
          <a:xfrm>
            <a:off x="5580112" y="558924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Novotná, Šťovíčková </a:t>
            </a:r>
            <a:r>
              <a:rPr lang="cs-CZ" i="1" dirty="0" err="1"/>
              <a:t>Jantulová</a:t>
            </a:r>
            <a:r>
              <a:rPr lang="cs-CZ" i="1" dirty="0"/>
              <a:t>, Špaček, 2020: 214</a:t>
            </a:r>
          </a:p>
        </p:txBody>
      </p:sp>
    </p:spTree>
    <p:extLst>
      <p:ext uri="{BB962C8B-B14F-4D97-AF65-F5344CB8AC3E}">
        <p14:creationId xmlns:p14="http://schemas.microsoft.com/office/powerpoint/2010/main" val="3087501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200" dirty="0"/>
              <a:t>Co je to výzkumný problém a kde jej vzít? Příběhy geneze výzkumných problémů </a:t>
            </a:r>
            <a:br>
              <a:rPr lang="cs-CZ" altLang="cs-CZ" sz="3200" dirty="0"/>
            </a:br>
            <a:r>
              <a:rPr lang="cs-CZ" altLang="cs-CZ" sz="3200" dirty="0"/>
              <a:t>Postup od tématu k problému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cs-CZ" dirty="0"/>
              <a:t>Od „něco o autismu“ ke dvěma návrhům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300" i="1" dirty="0"/>
              <a:t>A.</a:t>
            </a:r>
            <a:br>
              <a:rPr lang="cs-CZ" dirty="0"/>
            </a:br>
            <a:r>
              <a:rPr lang="cs-CZ" sz="2300" i="1" dirty="0"/>
              <a:t>Specifika pedagogické práce s osobami/žáky s PAS: vzdělávání jako permanentní</a:t>
            </a:r>
            <a:br>
              <a:rPr lang="cs-CZ" sz="2300" i="1" dirty="0"/>
            </a:br>
            <a:r>
              <a:rPr lang="cs-CZ" sz="2300" i="1" dirty="0"/>
              <a:t>udržování emoční stability </a:t>
            </a:r>
          </a:p>
          <a:p>
            <a:pPr marL="0" indent="0" eaLnBrk="1" hangingPunct="1">
              <a:buFont typeface="Arial" charset="0"/>
              <a:buNone/>
              <a:defRPr/>
            </a:pPr>
            <a:br>
              <a:rPr lang="cs-CZ" sz="2300" i="1" dirty="0"/>
            </a:br>
            <a:r>
              <a:rPr lang="cs-CZ" sz="2300" i="1" dirty="0"/>
              <a:t>B.</a:t>
            </a:r>
            <a:br>
              <a:rPr lang="cs-CZ" sz="2300" i="1" dirty="0"/>
            </a:br>
            <a:r>
              <a:rPr lang="cs-CZ" sz="2300" i="1" dirty="0"/>
              <a:t>Dospělý jedinec s PAS jako rébus pro poskytovatele sociálních a zdravotních</a:t>
            </a:r>
            <a:br>
              <a:rPr lang="cs-CZ" sz="2300" i="1" dirty="0"/>
            </a:br>
            <a:r>
              <a:rPr lang="cs-CZ" sz="2300" i="1" dirty="0"/>
              <a:t>služeb: Očekávané změny v souvislosti s reformou psychiatrické péče</a:t>
            </a:r>
            <a:br>
              <a:rPr lang="cs-CZ" dirty="0"/>
            </a:b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3467469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altLang="cs-CZ" dirty="0"/>
              <a:t>2. Od „něco o tom, jak psychologové radí“ k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dirty="0"/>
              <a:t>Jak odráží populárně psychologická literatura současné trendy v rodinných a partnerských vztazích</a:t>
            </a:r>
          </a:p>
          <a:p>
            <a:pPr marL="0" indent="0" eaLnBrk="1" hangingPunct="1">
              <a:buFont typeface="Arial" charset="0"/>
              <a:buNone/>
            </a:pPr>
            <a:endParaRPr lang="cs-CZ" altLang="cs-CZ" dirty="0"/>
          </a:p>
          <a:p>
            <a:pPr marL="0" indent="0" eaLnBrk="1" hangingPunct="1">
              <a:buFont typeface="Arial" charset="0"/>
              <a:buNone/>
            </a:pPr>
            <a:endParaRPr lang="cs-CZ" altLang="cs-CZ" dirty="0"/>
          </a:p>
          <a:p>
            <a:pPr marL="0" indent="0" eaLnBrk="1" hangingPunct="1">
              <a:buFont typeface="Arial" charset="0"/>
              <a:buNone/>
            </a:pPr>
            <a:r>
              <a:rPr lang="cs-CZ" altLang="cs-CZ" dirty="0"/>
              <a:t>3. Od „dobrovolná bezdětnost“ k „Životní dráhy dobrovolně bezdětných žen: Srovnání vyučených a vysokoškolaček“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3765303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Časté chyby při formulaci výzkumné otázky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cs-CZ" altLang="cs-CZ" sz="2000" dirty="0"/>
              <a:t>	</a:t>
            </a:r>
            <a:endParaRPr lang="cs-CZ" altLang="cs-CZ" sz="2400" dirty="0"/>
          </a:p>
          <a:p>
            <a:pPr eaLnBrk="1" hangingPunct="1">
              <a:buFontTx/>
              <a:buNone/>
              <a:defRPr/>
            </a:pPr>
            <a:endParaRPr lang="cs-CZ" alt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1150935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5C4F1-5BA7-48D3-8238-10E04E5E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Výzkumná otázka není otázka kladená účastníkům našeho výzkumu!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77DF32-69FC-478E-82EA-5754B737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Jakým způsobem vás </a:t>
            </a:r>
            <a:r>
              <a:rPr lang="cs-CZ" dirty="0" err="1"/>
              <a:t>balbuties</a:t>
            </a:r>
            <a:r>
              <a:rPr lang="cs-CZ" dirty="0"/>
              <a:t> omezovala v začleňování do kolektivu na základní škole a jakým způsobem na střední škole? </a:t>
            </a:r>
          </a:p>
          <a:p>
            <a:pPr marL="0" indent="0">
              <a:buNone/>
            </a:pPr>
            <a:r>
              <a:rPr lang="cs-CZ" dirty="0"/>
              <a:t>Kdy a za jakých okolností jste se poprvé dozvěděli o postižení vašeho dítěte? </a:t>
            </a:r>
          </a:p>
          <a:p>
            <a:pPr marL="0" indent="0">
              <a:buNone/>
            </a:pPr>
            <a:r>
              <a:rPr lang="cs-CZ" dirty="0"/>
              <a:t>Co vám pomohlo k vyrovnání,  že se vám narodilo mentálně postižené dítě? </a:t>
            </a:r>
          </a:p>
          <a:p>
            <a:pPr marL="0" indent="0">
              <a:buNone/>
            </a:pPr>
            <a:r>
              <a:rPr lang="cs-CZ" dirty="0"/>
              <a:t>Jak se vyvíjely vztahy s vaším okolím po narození dítěte?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5D836622-D81C-4AE2-A6E8-FD8BD444FD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3F902-2ABD-44E9-9945-7D2F2DA7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Výzkumnou otázka není formulována jako otázka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579933-016F-4333-8965-1CDB2C1B9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Otázka:  Vliv skautského vedoucího na dítě s ADHD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15DFCF0D-C051-4632-BBF6-61E3C87767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Věda jako sociální 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„Kritéria rozlišující to, co je a co není věda, se utvářejí uvnitř jednotlivých společenství vědců.“ (</a:t>
            </a:r>
            <a:r>
              <a:rPr lang="cs-CZ" dirty="0" err="1"/>
              <a:t>Hendl</a:t>
            </a:r>
            <a:r>
              <a:rPr lang="cs-CZ" dirty="0"/>
              <a:t>, 2005, s. 31).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" ... věda je to, co za vědu považují vědci v daném </a:t>
            </a:r>
            <a:r>
              <a:rPr lang="cs-CZ" dirty="0"/>
              <a:t>oboru.“ (</a:t>
            </a:r>
            <a:r>
              <a:rPr lang="cs-CZ" dirty="0" err="1"/>
              <a:t>Disman</a:t>
            </a:r>
            <a:r>
              <a:rPr lang="cs-CZ" dirty="0"/>
              <a:t>, 1993, s. 13)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432246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992348-9948-4964-8BA7-E819E9C3F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Na otázku lze odpovědět jen „ano/ne“, nebo jedním slovem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0CD87B-78A1-4E49-920C-16048E6CD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cs-CZ" altLang="cs-CZ" sz="3200" dirty="0"/>
              <a:t>Je koncept bazální stimulace využíván pedagogickými pracovníky na základních školách speciálních u žáků s mentálním a kombinovaným postižením? 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altLang="cs-CZ" sz="3200" dirty="0"/>
              <a:t>	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altLang="cs-CZ" sz="3200" dirty="0"/>
              <a:t>Může terapie XY zlepšit hybnost a motoriku po traumatu dolních končetin?</a:t>
            </a:r>
          </a:p>
          <a:p>
            <a:pPr eaLnBrk="1" hangingPunct="1">
              <a:buFont typeface="Arial" charset="0"/>
              <a:buNone/>
              <a:defRPr/>
            </a:pPr>
            <a:endParaRPr lang="cs-CZ" altLang="cs-CZ" sz="3200" dirty="0"/>
          </a:p>
          <a:p>
            <a:pPr marL="0" indent="0">
              <a:buNone/>
            </a:pPr>
            <a:r>
              <a:rPr lang="cs-CZ" dirty="0"/>
              <a:t>Kolik osob se zrakovým postižením, zároveň navštěvující </a:t>
            </a:r>
            <a:r>
              <a:rPr lang="cs-CZ" dirty="0" err="1"/>
              <a:t>tyflocentrum</a:t>
            </a:r>
            <a:r>
              <a:rPr lang="cs-CZ" dirty="0"/>
              <a:t> v Brně, vlastní vodícího psa?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Jak často rodiče čtou dětem knížky a říkanky? Zpívají si s dětmi písničky? Upřednostňují tablet nebo televizi před knihou?  </a:t>
            </a:r>
          </a:p>
          <a:p>
            <a:pPr eaLnBrk="1" hangingPunct="1">
              <a:buFont typeface="Arial" charset="0"/>
              <a:buNone/>
              <a:defRPr/>
            </a:pPr>
            <a:endParaRPr lang="cs-CZ" altLang="cs-CZ" sz="3200" dirty="0"/>
          </a:p>
          <a:p>
            <a:pPr marL="514350" indent="-514350" eaLnBrk="1" hangingPunct="1">
              <a:buFont typeface="Arial" charset="0"/>
              <a:buNone/>
              <a:defRPr/>
            </a:pP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3BCD80F-86FE-4F1A-966A-88924EDCF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3531455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B098C-1A1C-40E3-B01D-0F8B66E8F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Není reálné na otázku odpovědět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514C7D-5FB4-4363-B0D4-61AB2F511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  <a:defRPr/>
            </a:pPr>
            <a:r>
              <a:rPr lang="cs-CZ" altLang="cs-CZ" sz="3200" dirty="0"/>
              <a:t>Mohou záporné postoje mladých lidí k osobám s postižením ovlivnit chování budoucích generací?</a:t>
            </a:r>
          </a:p>
          <a:p>
            <a:pPr marL="0" indent="0">
              <a:buNone/>
              <a:defRPr/>
            </a:pPr>
            <a:endParaRPr lang="cs-CZ" altLang="cs-CZ" sz="3200" dirty="0"/>
          </a:p>
          <a:p>
            <a:pPr marL="0" indent="0">
              <a:buNone/>
              <a:defRPr/>
            </a:pPr>
            <a:r>
              <a:rPr lang="cs-CZ" altLang="cs-CZ" sz="3200" dirty="0"/>
              <a:t>Proč nejsou obnovitelné zdroje používány ve větším měřítku?</a:t>
            </a:r>
          </a:p>
          <a:p>
            <a:pPr marL="0" indent="0">
              <a:buNone/>
              <a:defRPr/>
            </a:pPr>
            <a:endParaRPr lang="cs-CZ" altLang="cs-CZ" sz="3200" dirty="0"/>
          </a:p>
          <a:p>
            <a:pPr marL="0" indent="0">
              <a:buNone/>
            </a:pPr>
            <a:r>
              <a:rPr lang="cs-CZ" sz="3200" dirty="0"/>
              <a:t>Může být mutismus způsoben MMR vakcínou?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 Bylo by možné nahradit Vojtovu metodu  judem?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dirty="0"/>
              <a:t>Jaká je role stresu matky v těhotenství na budoucí vývoj řeči dětí (dvojčat) stejného pohlaví?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Jak ovlivňuje využívání elektronických zařízení při logopedické intervenci řečový vývoj jedinců předškolního věku?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Jakým způsobem ovlivňuje vývoj a utváření osobnosti dítěte fakt, že jeho rodič byl nebo je ve výkonu trestu?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Má na osoby s tělesným postižením sport nějaký pozitivní či negativní vliv?</a:t>
            </a:r>
          </a:p>
          <a:p>
            <a:pPr marL="0" indent="0">
              <a:buNone/>
            </a:pPr>
            <a:endParaRPr lang="cs-CZ" sz="3200" dirty="0"/>
          </a:p>
          <a:p>
            <a:pPr eaLnBrk="1" hangingPunct="1">
              <a:buFontTx/>
              <a:buNone/>
              <a:defRPr/>
            </a:pPr>
            <a:endParaRPr lang="cs-CZ" altLang="cs-CZ" sz="3200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D06C29-BDEC-4604-92FB-4DD2C224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2578187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Otázka „objevuje Ameriku“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Navštěvují galerie častěji lidé s vysokoškolským vzděláním, středoškolským vzděláním, nebo lidé vyučení?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Souvisí dosažené vzdělání dětí se vzděláním rodičů?</a:t>
            </a:r>
          </a:p>
          <a:p>
            <a:pPr eaLnBrk="1" hangingPunct="1"/>
            <a:r>
              <a:rPr lang="cs-CZ" altLang="cs-CZ"/>
              <a:t>Vyskytuje se stále šikana na našich základních školách? </a:t>
            </a:r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endParaRPr lang="cs-CZ" altLang="cs-CZ"/>
          </a:p>
          <a:p>
            <a:pPr eaLnBrk="1" hangingPunct="1">
              <a:buFontTx/>
              <a:buNone/>
            </a:pPr>
            <a:endParaRPr lang="cs-CZ" alt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1585937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dirty="0"/>
              <a:t>Otázka je etickým nebo politickým problémem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eaLnBrk="1" hangingPunct="1"/>
            <a:r>
              <a:rPr lang="cs-CZ" altLang="cs-CZ"/>
              <a:t>Měly by být homosexuálním párům umožněny adopce?</a:t>
            </a:r>
          </a:p>
          <a:p>
            <a:pPr eaLnBrk="1" hangingPunct="1"/>
            <a:r>
              <a:rPr lang="cs-CZ" altLang="cs-CZ"/>
              <a:t>Je správné, aby lidé vstupovali do manželství několikrát za život?</a:t>
            </a:r>
          </a:p>
          <a:p>
            <a:pPr eaLnBrk="1" hangingPunct="1"/>
            <a:r>
              <a:rPr lang="cs-CZ" altLang="cs-CZ"/>
              <a:t>Proč si dnes nikdo neváží rodiny?</a:t>
            </a:r>
          </a:p>
          <a:p>
            <a:pPr eaLnBrk="1" hangingPunct="1"/>
            <a:r>
              <a:rPr lang="cs-CZ" altLang="cs-CZ"/>
              <a:t>Mají učitelé používat tělesné tresty?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2417046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D875F-5832-4941-95A1-44C851BB5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Procvičování – formulujte téma, problém, otázku vlastního výzkumu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DF505E-49C3-4A45-9504-C8C1360C8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i="1" dirty="0"/>
              <a:t>Téma: Žák s PAS na základní škole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3200" i="1" dirty="0"/>
              <a:t>Problém: Specifika pedagogické práce s osobami/žáky s PAS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3200" i="1" dirty="0"/>
              <a:t>Otázka: Jaké strategie zvládání používají pedagogičtí pracovníci při práci s žáky s PAS?</a:t>
            </a:r>
          </a:p>
          <a:p>
            <a:pPr marL="0" indent="0" eaLnBrk="1" hangingPunct="1">
              <a:buFont typeface="Arial" charset="0"/>
              <a:buNone/>
              <a:defRPr/>
            </a:pPr>
            <a:br>
              <a:rPr lang="cs-CZ" sz="3200" i="1" dirty="0"/>
            </a:br>
            <a:r>
              <a:rPr lang="cs-CZ" sz="3200" i="1" dirty="0"/>
              <a:t>Téma: Dospělý život člověka s PAS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3200" i="1" dirty="0"/>
              <a:t>Problém:  Dospělý člověk s PAS jako rébus pro poskytovatele sociálních a zdravotních</a:t>
            </a:r>
            <a:br>
              <a:rPr lang="cs-CZ" sz="3200" i="1" dirty="0"/>
            </a:br>
            <a:r>
              <a:rPr lang="cs-CZ" sz="3200" i="1" dirty="0"/>
              <a:t>služeb: Očekávané změny v souvislosti s reformou psychiatrické péče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3100" i="1" dirty="0"/>
              <a:t>Otázka: Jakým způsobem se reforma psychiatrické péče odrazí na možnostech sociálních a zdravotních služeb poskytovaných člověku s PAS?</a:t>
            </a:r>
            <a:br>
              <a:rPr lang="cs-CZ" sz="3100" i="1" dirty="0"/>
            </a:br>
            <a:endParaRPr lang="cs-CZ" sz="3100" i="1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5C1D6D3-AC91-4DC3-8001-B71607091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1972014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597E36-28AE-4F23-89BB-7C7566C0D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cs-CZ" altLang="cs-CZ" i="1" dirty="0"/>
              <a:t>Téma: Dobrovolná bezdětnost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i="1" dirty="0"/>
              <a:t>Problém: Souvislost dobrovolné bezdětnosti a vzdělání u českých žen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i="1" dirty="0"/>
              <a:t>Otázka: Jak se liší životní dráhy dobrovolně bezdětných žen různého vzdělání? </a:t>
            </a:r>
          </a:p>
          <a:p>
            <a:pPr marL="0" indent="0" eaLnBrk="1" hangingPunct="1">
              <a:buFont typeface="Arial" charset="0"/>
              <a:buNone/>
            </a:pP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0362C1-76E5-40F2-8CAF-66A088D5C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331841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Vědecké zkoumání je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/>
              <a:t>Empirické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Přinášející zobecňující vysvětlení – </a:t>
            </a:r>
            <a:r>
              <a:rPr lang="cs-CZ" altLang="cs-CZ" sz="2800" b="1" dirty="0"/>
              <a:t>teorie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800" b="1" dirty="0"/>
              <a:t>……………………………..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Systematické, organizované, plánované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Respektující pravidla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Objektivní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Verifikovatelné a opakovatelné (vědecká tvrzení je možné ověřit a dokázat)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Otevřené kontrole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Kumulativní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800" dirty="0"/>
              <a:t>  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305122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Přírodní vs. sociální věda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pt-BR" altLang="cs-CZ" sz="2400" dirty="0"/>
              <a:t>4 FeS + 7 O</a:t>
            </a:r>
            <a:r>
              <a:rPr lang="pt-BR" altLang="cs-CZ" sz="2400" baseline="-25000" dirty="0"/>
              <a:t>2</a:t>
            </a:r>
            <a:r>
              <a:rPr lang="pt-BR" altLang="cs-CZ" sz="2400" dirty="0"/>
              <a:t>(g) → 4 SO</a:t>
            </a:r>
            <a:r>
              <a:rPr lang="pt-BR" altLang="cs-CZ" sz="2400" baseline="-25000" dirty="0"/>
              <a:t>2</a:t>
            </a:r>
            <a:r>
              <a:rPr lang="pt-BR" altLang="cs-CZ" sz="2400" dirty="0"/>
              <a:t>(g) + 2 Fe</a:t>
            </a:r>
            <a:r>
              <a:rPr lang="pt-BR" altLang="cs-CZ" sz="2400" baseline="-25000" dirty="0"/>
              <a:t>2</a:t>
            </a:r>
            <a:r>
              <a:rPr lang="pt-BR" altLang="cs-CZ" sz="2400" dirty="0"/>
              <a:t>O</a:t>
            </a:r>
            <a:r>
              <a:rPr lang="pt-BR" altLang="cs-CZ" sz="2400" baseline="-25000" dirty="0"/>
              <a:t>3</a:t>
            </a:r>
            <a:r>
              <a:rPr lang="pt-BR" altLang="cs-CZ" sz="2400" dirty="0"/>
              <a:t>(s)</a:t>
            </a:r>
            <a:endParaRPr lang="cs-CZ" altLang="cs-CZ" sz="2400" dirty="0"/>
          </a:p>
          <a:p>
            <a:pPr eaLnBrk="1" hangingPunct="1">
              <a:buFontTx/>
              <a:buNone/>
            </a:pPr>
            <a:r>
              <a:rPr lang="pt-BR" altLang="cs-CZ" sz="2400" dirty="0"/>
              <a:t>an = a1 + (n </a:t>
            </a:r>
            <a:r>
              <a:rPr lang="cs-CZ" altLang="cs-CZ" sz="2400" dirty="0"/>
              <a:t>-</a:t>
            </a:r>
            <a:r>
              <a:rPr lang="pt-BR" altLang="cs-CZ" sz="2400" dirty="0"/>
              <a:t> 1)d</a:t>
            </a:r>
            <a:endParaRPr lang="cs-CZ" altLang="cs-CZ" sz="2400" dirty="0"/>
          </a:p>
          <a:p>
            <a:pPr eaLnBrk="1" hangingPunct="1">
              <a:buFontTx/>
              <a:buNone/>
            </a:pPr>
            <a:r>
              <a:rPr lang="cs-CZ" altLang="cs-CZ" sz="2400" dirty="0"/>
              <a:t>s = v . t</a:t>
            </a:r>
          </a:p>
          <a:p>
            <a:pPr eaLnBrk="1" hangingPunct="1">
              <a:buFontTx/>
              <a:buNone/>
            </a:pPr>
            <a:endParaRPr lang="cs-CZ" altLang="cs-CZ" sz="2400" dirty="0"/>
          </a:p>
          <a:p>
            <a:pPr eaLnBrk="1" hangingPunct="1">
              <a:buFontTx/>
              <a:buNone/>
            </a:pPr>
            <a:endParaRPr lang="cs-CZ" altLang="cs-CZ" sz="2400" dirty="0"/>
          </a:p>
          <a:p>
            <a:pPr eaLnBrk="1" hangingPunct="1">
              <a:buFontTx/>
              <a:buNone/>
            </a:pPr>
            <a:endParaRPr lang="cs-CZ" altLang="cs-CZ" sz="24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265349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Proč to je ve vědách, zabývajících se člověkem, tak složité?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pPr marL="533400" indent="-533400" eaLnBrk="1" hangingPunct="1">
              <a:lnSpc>
                <a:spcPct val="90000"/>
              </a:lnSpc>
            </a:pPr>
            <a:endParaRPr lang="cs-CZ" altLang="cs-CZ" sz="2800" b="1"/>
          </a:p>
          <a:p>
            <a:pPr marL="533400" indent="-533400">
              <a:lnSpc>
                <a:spcPct val="90000"/>
              </a:lnSpc>
            </a:pPr>
            <a:r>
              <a:rPr lang="cs-CZ" altLang="cs-CZ" sz="2800" b="1"/>
              <a:t>Rozsáhlost </a:t>
            </a:r>
            <a:r>
              <a:rPr lang="cs-CZ" altLang="cs-CZ" sz="2800" b="1" dirty="0"/>
              <a:t>přirozených systémů</a:t>
            </a:r>
            <a:r>
              <a:rPr lang="cs-CZ" altLang="cs-CZ" sz="2800" dirty="0"/>
              <a:t> v soc. vědách (mnoho faktorů, různé typy </a:t>
            </a:r>
            <a:r>
              <a:rPr lang="cs-CZ" altLang="cs-CZ" sz="2800"/>
              <a:t>zkreslení), vždy pracujeme s redukovaným popisem reality. </a:t>
            </a:r>
            <a:r>
              <a:rPr lang="cs-CZ" altLang="cs-CZ" sz="2800">
                <a:sym typeface="Wingdings 3" pitchFamily="18" charset="2"/>
              </a:rPr>
              <a:t>Redukce se týká 4 prvků výzkumu (počtu pozorovaných proměnných, vztahů mezi nimi, časového kontinua na 1 bod, populace na vzorek)</a:t>
            </a:r>
            <a:endParaRPr lang="cs-CZ" altLang="cs-CZ" sz="2800" dirty="0"/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b="1" dirty="0"/>
              <a:t>Aktér</a:t>
            </a:r>
            <a:r>
              <a:rPr lang="cs-CZ" altLang="cs-CZ" sz="2800" dirty="0"/>
              <a:t>, který má své motivy, záměry, cíle (subjektivita aktéra)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b="1" dirty="0"/>
              <a:t>Výzkumník</a:t>
            </a:r>
            <a:r>
              <a:rPr lang="cs-CZ" altLang="cs-CZ" sz="2800" dirty="0"/>
              <a:t> jako součást zkoumaného světa (subjektivita výzkumníka)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dirty="0"/>
              <a:t>Většinu jevů nelze zkoumat přímo, </a:t>
            </a:r>
            <a:r>
              <a:rPr lang="cs-CZ" altLang="cs-CZ" sz="2800"/>
              <a:t>ale </a:t>
            </a:r>
            <a:r>
              <a:rPr lang="cs-CZ" altLang="cs-CZ" sz="2800" b="1"/>
              <a:t>zprostředkovaně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/>
              <a:t>Nemůžeme </a:t>
            </a:r>
            <a:r>
              <a:rPr lang="cs-CZ" altLang="cs-CZ" sz="2800" b="1"/>
              <a:t>manipulovat s lidmi </a:t>
            </a:r>
            <a:r>
              <a:rPr lang="cs-CZ" altLang="cs-CZ" sz="2800"/>
              <a:t>nebo na nich činit pokusy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800" dirty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>
                <a:sym typeface="Wingdings 3" pitchFamily="18" charset="2"/>
              </a:rPr>
              <a:t>	</a:t>
            </a:r>
            <a:endParaRPr lang="cs-CZ" altLang="cs-CZ" sz="2800" b="1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312598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89BD9-6B75-4950-AD25-DF8748C50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		KORELACE VS KAUZALITA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627C28-7B28-4C0D-AB79-B83FCE079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23532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/>
              <a:t>Zvyšování prodeje biopotravin souvisí se zvyšujícím se počtem dětí s autismem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3" t="18889" r="36336" b="13028"/>
          <a:stretch>
            <a:fillRect/>
          </a:stretch>
        </p:blipFill>
        <p:spPr>
          <a:xfrm>
            <a:off x="467544" y="1412776"/>
            <a:ext cx="5257800" cy="4953000"/>
          </a:xfrm>
          <a:noFill/>
        </p:spPr>
      </p:pic>
      <p:sp>
        <p:nvSpPr>
          <p:cNvPr id="2" name="TextovéPole 1"/>
          <p:cNvSpPr txBox="1"/>
          <p:nvPr/>
        </p:nvSpPr>
        <p:spPr>
          <a:xfrm>
            <a:off x="6156177" y="1772816"/>
            <a:ext cx="2987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Korelace = statistický vztah mezi proměnnými</a:t>
            </a:r>
          </a:p>
          <a:p>
            <a:r>
              <a:rPr lang="cs-CZ" altLang="cs-CZ" dirty="0"/>
              <a:t>Kauzalita = příčinná souvislost mezi proměnnými (je nutné splnit podmínky kauzálního vztahu)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3500618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8A37E-9B82-435A-AF94-06ED63661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VĚDY, ZABÝVAJÍCÍ SE ČLOVĚKEM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38D8B8-C524-4739-B232-FC366FAA8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3200" dirty="0"/>
              <a:t>Obtížné nalezení důkazů o kauzalitě (obtížné naplnění podmínek kauzality)</a:t>
            </a:r>
            <a:br>
              <a:rPr lang="cs-CZ" altLang="cs-CZ" sz="3200" dirty="0"/>
            </a:br>
            <a:endParaRPr lang="cs-CZ" altLang="cs-CZ" sz="3200" dirty="0"/>
          </a:p>
          <a:p>
            <a:pPr eaLnBrk="1" hangingPunct="1">
              <a:buFontTx/>
              <a:buNone/>
            </a:pPr>
            <a:r>
              <a:rPr lang="cs-CZ" altLang="cs-CZ" sz="3200" dirty="0"/>
              <a:t>						(</a:t>
            </a:r>
            <a:r>
              <a:rPr lang="cs-CZ" altLang="cs-CZ" sz="3200" dirty="0" err="1"/>
              <a:t>Disman</a:t>
            </a:r>
            <a:r>
              <a:rPr lang="cs-CZ" altLang="cs-CZ" sz="3200" dirty="0"/>
              <a:t>, 1998:15)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A01539-35CD-497F-9AD3-9A0DEADA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324831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0713" t="12606" r="32275" b="5602"/>
          <a:stretch/>
        </p:blipFill>
        <p:spPr>
          <a:xfrm>
            <a:off x="1907704" y="836712"/>
            <a:ext cx="3888432" cy="48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245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1333</Words>
  <Application>Microsoft Office PowerPoint</Application>
  <PresentationFormat>Předvádění na obrazovce (4:3)</PresentationFormat>
  <Paragraphs>144</Paragraphs>
  <Slides>25</Slides>
  <Notes>3</Notes>
  <HiddenSlides>0</HiddenSlides>
  <MMClips>2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Arial</vt:lpstr>
      <vt:lpstr>Calibri</vt:lpstr>
      <vt:lpstr>Motiv sady Office</vt:lpstr>
      <vt:lpstr>Metodologie 2 Lekce 1</vt:lpstr>
      <vt:lpstr>Věda jako sociální aktivita</vt:lpstr>
      <vt:lpstr>Vědecké zkoumání je</vt:lpstr>
      <vt:lpstr>Přírodní vs. sociální věda</vt:lpstr>
      <vt:lpstr>Proč to je ve vědách, zabývajících se člověkem, tak složité?</vt:lpstr>
      <vt:lpstr>Prezentace aplikace PowerPoint</vt:lpstr>
      <vt:lpstr>Zvyšování prodeje biopotravin souvisí se zvyšujícím se počtem dětí s autismem</vt:lpstr>
      <vt:lpstr>VĚDY, ZABÝVAJÍCÍ SE ČLOVĚKEM</vt:lpstr>
      <vt:lpstr>Prezentace aplikace PowerPoint</vt:lpstr>
      <vt:lpstr>Pomůže nám experiment?</vt:lpstr>
      <vt:lpstr>Klasický experiment</vt:lpstr>
      <vt:lpstr>Prezentace aplikace PowerPoint</vt:lpstr>
      <vt:lpstr>Vědy zabývající se člověkem</vt:lpstr>
      <vt:lpstr>Prezentace aplikace PowerPoint</vt:lpstr>
      <vt:lpstr>Co je to výzkumný problém a kde jej vzít? Příběhy geneze výzkumných problémů  Postup od tématu k problému</vt:lpstr>
      <vt:lpstr>Prezentace aplikace PowerPoint</vt:lpstr>
      <vt:lpstr>Časté chyby při formulaci výzkumné otázky</vt:lpstr>
      <vt:lpstr>Výzkumná otázka není otázka kladená účastníkům našeho výzkumu!</vt:lpstr>
      <vt:lpstr>Výzkumnou otázka není formulována jako otázka</vt:lpstr>
      <vt:lpstr>Na otázku lze odpovědět jen „ano/ne“, nebo jedním slovem </vt:lpstr>
      <vt:lpstr>Není reálné na otázku odpovědět</vt:lpstr>
      <vt:lpstr>Otázka „objevuje Ameriku“</vt:lpstr>
      <vt:lpstr>Otázka je etickým nebo politickým problémem</vt:lpstr>
      <vt:lpstr>Procvičování – formulujte téma, problém, otázku vlastního výzkumu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2 Lekce 2</dc:title>
  <dc:creator>Lenka Slepičková</dc:creator>
  <cp:lastModifiedBy>Lenka Slepičková</cp:lastModifiedBy>
  <cp:revision>17</cp:revision>
  <dcterms:created xsi:type="dcterms:W3CDTF">2015-03-11T09:58:23Z</dcterms:created>
  <dcterms:modified xsi:type="dcterms:W3CDTF">2021-03-13T10:04:42Z</dcterms:modified>
</cp:coreProperties>
</file>