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8" r:id="rId2"/>
    <p:sldId id="299" r:id="rId3"/>
    <p:sldId id="300" r:id="rId4"/>
    <p:sldId id="301" r:id="rId5"/>
    <p:sldId id="30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E3362-ADAB-4424-8B90-92A556990239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E47F3-16BC-4A39-8529-A1CB2675F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62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EFA75-5CE7-4097-AF12-C44B03053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384F86-3D1A-400E-ABB4-C17CD9E30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127348-3705-4469-8E46-16A94C348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83778A-BD3C-4EF4-B1C1-C2E204F9F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F32F34-EF93-44D8-A510-4522E63DD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87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486F3-D7AE-4DE4-99A4-84BBDBF34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957F1EE-936D-4B60-AC92-BA3A7DC8E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921C35-EE45-49F3-94D1-C31AF5F8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44C049-1859-4F41-91C7-587FBED19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34E402-577F-42C1-9F6B-54B63F38A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03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E9F24B-CEC4-48B7-93F0-1A224C4938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9E5A43-A187-4C63-8D1C-A0E90BC06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7C8316-1587-4A49-A0EC-32A540614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3B0B43-EE1E-47AA-8418-44AAD685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8E0D7F-B40D-4C7C-B003-EB82E8A3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3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E0234-8FCC-404F-B2DE-ECBEE327C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58E577-1792-4488-A2E2-2AFA2887D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5CAFB3-3114-4BFD-AF45-9F3B0D035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99B4ED-4F35-4807-9564-2BC30EE9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B374CD-29BB-4716-B8D3-A321B5D68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06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7D8E9-8532-40E0-BF74-CEF060CE1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4772F9-A19C-4DE1-92C2-E9C0C678F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6AB2EA-D262-43C5-BC45-6A7B25F4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47C579-6528-413A-A700-A44F9C07B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BE533C-7828-4625-8A1D-9D1F5728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573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150A4-BC77-4123-9C4E-280A374CD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0251BD-0A42-49C0-BEEE-79E031337E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CC7864-4068-4E1D-B88E-EB0F67A76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1BD29A-0D78-4841-9D13-2A312CC3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F4A56F-441D-4F25-A6A6-F8990AEB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B6BD80-B291-4943-9263-2D6E1DD95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18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65168E-D561-43D1-830A-BF4C0618B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FCC5D0-6C0F-4BBC-84BE-928292FCA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B89BB7-DB5F-45A1-A0F5-32F9FD99E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3029589-14C6-41F1-96DF-4A7BB2042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227110C-24FF-4DA2-8EF3-21C32D2F0D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9A4243-42F9-482A-A01E-E6F1E85E1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A63B22D-4BCA-48FD-8E61-32C9FA2D2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7B4637-BB06-435F-BAF9-003ED9C8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04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212F7-7CBA-4761-B992-407FBECFA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D90D001-AC20-4A4D-8ADC-8E419C0A8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9C8B1F7-E955-4FC4-BC46-6CC9405B6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F4ABA31-ED02-477E-A61F-B304EE9EC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39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1D4B21A-1F42-41BE-B046-A26AA7A0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EC7909-260D-48E0-BA7B-0D3CF37C9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BD5992-914A-4807-B69A-221A819B8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48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DD01-AD91-4F4D-A1B7-41AA4B441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3556A5-CCE8-4694-A52C-6C030FD19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EBC2DA5-F2A8-4F68-A608-9C701144E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F0A3BC-37F7-41D8-B39F-F0DB4B285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7A8014-5C19-4DFD-84AB-E0D15A23B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0334EF-2210-4693-97C7-2EA37D7D4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54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1DF9D3-7CCB-4065-BB4B-FC6868DAA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E749D52-5C34-4233-BCAA-9F9266E1E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4E52FE-777A-48F4-BABA-C697E5CFD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833453-F3E3-4F0C-BA36-CA2EF93D0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C32435-309C-4E07-A961-FFB5C95FD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FBF199-7AD7-4758-8753-4FBBACB3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76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4506BC0-E275-4EA9-9854-A5E6AC1D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D745D15-30D5-4CEB-BFBD-C6CD406EA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DA6553-AE8E-44F0-9E27-ECF91434EE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60263-F4B0-48A8-8686-9008A048F460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AE061C-B265-4B9C-9819-2D9080C4DD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5C532E-E41A-4793-8E21-12AB666E5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11FBF-3FD4-4961-96BE-CB78B3CCC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41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0A1B2A-FB4F-4EF7-9F1E-730493979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/>
              <a:t>Procvičování</a:t>
            </a:r>
          </a:p>
        </p:txBody>
      </p:sp>
    </p:spTree>
    <p:extLst>
      <p:ext uri="{BB962C8B-B14F-4D97-AF65-F5344CB8AC3E}">
        <p14:creationId xmlns:p14="http://schemas.microsoft.com/office/powerpoint/2010/main" val="198706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9C70244-79B5-4214-9B72-75DFABDE0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75"/>
            <a:ext cx="10515600" cy="1325563"/>
          </a:xfrm>
        </p:spPr>
        <p:txBody>
          <a:bodyPr>
            <a:noAutofit/>
          </a:bodyPr>
          <a:lstStyle/>
          <a:p>
            <a:r>
              <a:rPr lang="cs-CZ" sz="3200" dirty="0"/>
              <a:t>Zde vidíte čtyři čtveřice hypotéz. Vždy jedna ze čtyř hypotéz se prohřešuje vůči pravidlům, která jsme si uvedli. Najděte je a určete, jaké pravidlo zde bylo porušeno.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2EC62D-377C-41BA-891B-17FAA113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94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100" dirty="0"/>
              <a:t>1. Pohádky rozvíjejí obrazotvornost dětí.</a:t>
            </a:r>
          </a:p>
          <a:p>
            <a:pPr marL="0" indent="0">
              <a:buNone/>
            </a:pPr>
            <a:r>
              <a:rPr lang="cs-CZ" sz="2100" dirty="0"/>
              <a:t>2. Dívky jsou v učebnicích prvouky zobrazovány stereotypněji než chlapci.</a:t>
            </a:r>
          </a:p>
          <a:p>
            <a:pPr marL="0" indent="0">
              <a:buNone/>
            </a:pPr>
            <a:r>
              <a:rPr lang="cs-CZ" sz="2100" dirty="0"/>
              <a:t>3. Čím je společnost frustrovanější, tím je také krvelačnější.</a:t>
            </a:r>
          </a:p>
          <a:p>
            <a:pPr marL="0" indent="0">
              <a:buNone/>
            </a:pPr>
            <a:r>
              <a:rPr lang="cs-CZ" sz="2100" dirty="0"/>
              <a:t>4. Děti žijící po rozvodu rodičů ve střídavé péči jsou v životě úspěšnější než děti žijící po rozvodu převážně s jedním rodičem.</a:t>
            </a:r>
          </a:p>
          <a:p>
            <a:pPr marL="0" indent="0">
              <a:buNone/>
            </a:pPr>
            <a:endParaRPr lang="cs-CZ" sz="2100" dirty="0"/>
          </a:p>
          <a:p>
            <a:pPr marL="0" indent="0">
              <a:buNone/>
            </a:pPr>
            <a:r>
              <a:rPr lang="cs-CZ" sz="2100" dirty="0"/>
              <a:t>1. Mají respondenti zájem o vyhledávání a získávání nových informací?</a:t>
            </a:r>
          </a:p>
          <a:p>
            <a:pPr marL="0" indent="0">
              <a:buNone/>
            </a:pPr>
            <a:r>
              <a:rPr lang="cs-CZ" sz="2100" dirty="0"/>
              <a:t>2. Čím větší kontakt mají lidé s osobami s postižením, tím pozitivnější k nim mají postoj.</a:t>
            </a:r>
          </a:p>
          <a:p>
            <a:pPr marL="0" indent="0">
              <a:buNone/>
            </a:pPr>
            <a:r>
              <a:rPr lang="cs-CZ" sz="2100" dirty="0"/>
              <a:t>3. Věk učitelů ovlivňuje jejich postoje k inkluzi.</a:t>
            </a:r>
          </a:p>
          <a:p>
            <a:pPr marL="0" indent="0">
              <a:buNone/>
            </a:pPr>
            <a:r>
              <a:rPr lang="cs-CZ" sz="2100" dirty="0"/>
              <a:t>4. V současných příručkách pro rodiče je více prvků liberální výchovy než v příručkách starších.</a:t>
            </a:r>
          </a:p>
          <a:p>
            <a:pPr marL="0" indent="0">
              <a:buNone/>
            </a:pPr>
            <a:endParaRPr lang="cs-CZ" sz="21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8015A5-B1A3-48DD-B870-3B6D072CC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863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100" dirty="0"/>
              <a:t>1. Zvýší-li učitel počet pochval, výuka bude efektivnější.</a:t>
            </a:r>
          </a:p>
          <a:p>
            <a:pPr marL="0" indent="0">
              <a:buNone/>
            </a:pPr>
            <a:r>
              <a:rPr lang="cs-CZ" altLang="cs-CZ" sz="2100" dirty="0"/>
              <a:t>2. Sociální status rodiny ovlivňuje školní úspěšnost potomků</a:t>
            </a:r>
            <a:endParaRPr lang="cs-CZ" sz="2100" dirty="0"/>
          </a:p>
          <a:p>
            <a:pPr marL="0" indent="0">
              <a:buNone/>
            </a:pPr>
            <a:r>
              <a:rPr lang="cs-CZ" sz="2100" dirty="0"/>
              <a:t>3. Metodický materiál rozšíří teoretickou základnu učitelů odborného předmětu a stane se účelnou a vítanou pomůckou při praktické výuce žáků.</a:t>
            </a:r>
          </a:p>
          <a:p>
            <a:pPr marL="0" indent="0">
              <a:buNone/>
            </a:pPr>
            <a:r>
              <a:rPr lang="cs-CZ" sz="2100" dirty="0"/>
              <a:t>4. Učitelé s vyšším vzděláním mají pozitivnější postoje k inkluzi než učitelé s nižším vzděláním.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1. Rodiče s nižším vzděláním odměňují děti častěji materiálními dary než rodiče s vyšším vzděláním.</a:t>
            </a:r>
          </a:p>
          <a:p>
            <a:pPr marL="0" indent="0">
              <a:buNone/>
            </a:pPr>
            <a:r>
              <a:rPr lang="cs-CZ" sz="2000" dirty="0"/>
              <a:t>2. Čím větší nadšení pro práci na počátku své kariéry pedagog projevuje, tím více je ohrožen syndromem vyhoření.</a:t>
            </a:r>
          </a:p>
          <a:p>
            <a:pPr marL="0" indent="0">
              <a:buNone/>
            </a:pPr>
            <a:r>
              <a:rPr lang="cs-CZ" sz="2000" dirty="0"/>
              <a:t>3. Děti z rodin s vyšším sociálním statusem tráví v přírodě delší dobu než děti z rodin s nižším sociálním statusem.</a:t>
            </a:r>
          </a:p>
          <a:p>
            <a:pPr marL="0" indent="0">
              <a:buNone/>
            </a:pPr>
            <a:r>
              <a:rPr lang="cs-CZ" sz="2000" dirty="0"/>
              <a:t>4. Čím více bude doba pokrokovější, tím méně bude věřících lidí.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46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DF103264-6F5A-4C41-8D2E-D020932D2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Když se ptáme, jestli testy inteligence měří inteligenci, nebo zkušenost s testovými otázkami daného typu, ptáme se na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4EA2B9E-DB8A-40CF-95FB-AB1D890BD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199"/>
            <a:ext cx="10515600" cy="3814763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sz="3600" dirty="0"/>
              <a:t>Reliabilitu</a:t>
            </a:r>
          </a:p>
          <a:p>
            <a:pPr marL="514350" indent="-514350">
              <a:buAutoNum type="alphaLcParenR"/>
            </a:pPr>
            <a:r>
              <a:rPr lang="cs-CZ" sz="3600" dirty="0"/>
              <a:t>Validitu</a:t>
            </a:r>
          </a:p>
          <a:p>
            <a:pPr marL="514350" indent="-514350">
              <a:buAutoNum type="alphaLcParenR"/>
            </a:pPr>
            <a:r>
              <a:rPr lang="cs-CZ" sz="3600" dirty="0"/>
              <a:t>Objektivitu</a:t>
            </a:r>
          </a:p>
          <a:p>
            <a:pPr marL="514350" indent="-514350">
              <a:buAutoNum type="alphaLcParenR"/>
            </a:pPr>
            <a:r>
              <a:rPr lang="cs-CZ" sz="3600" dirty="0" err="1"/>
              <a:t>Reprezentativitu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0432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35F81E-C3E2-4E18-9A0E-D02FAFE6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 podmínky kauzality nepatří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9130FE-E70A-4F65-BB1E-506414162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lphaLcParenR"/>
            </a:pPr>
            <a:r>
              <a:rPr lang="cs-CZ" dirty="0"/>
              <a:t>Korelace obou jevů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lphaLcParenR"/>
            </a:pPr>
            <a:r>
              <a:rPr lang="cs-CZ" dirty="0"/>
              <a:t>Adekvátní časová posloupnost změn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lphaLcParenR"/>
            </a:pPr>
            <a:r>
              <a:rPr lang="cs-CZ" dirty="0"/>
              <a:t>Vyloučení vnější příčiny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lphaLcParenR"/>
            </a:pPr>
            <a:r>
              <a:rPr lang="cs-CZ" dirty="0"/>
              <a:t>Stejný trend změn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1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8B1346-4011-4B7F-BE74-A92E579DD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 experimentu manipulujeme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1F2C85-40DD-4A15-9B6C-C035F3E90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dirty="0"/>
              <a:t>Se závislou proměnnou</a:t>
            </a:r>
          </a:p>
          <a:p>
            <a:pPr marL="514350" indent="-514350">
              <a:buAutoNum type="alphaLcParenR"/>
            </a:pPr>
            <a:r>
              <a:rPr lang="cs-CZ" dirty="0"/>
              <a:t>S nezávislou proměnnou</a:t>
            </a:r>
          </a:p>
          <a:p>
            <a:pPr marL="514350" indent="-514350">
              <a:buAutoNum type="alphaLcParenR"/>
            </a:pPr>
            <a:r>
              <a:rPr lang="cs-CZ" dirty="0"/>
              <a:t>S kontrolní proměnnou</a:t>
            </a:r>
          </a:p>
          <a:p>
            <a:pPr marL="514350" indent="-514350">
              <a:buAutoNum type="alphaLcParenR"/>
            </a:pPr>
            <a:r>
              <a:rPr lang="cs-CZ" dirty="0"/>
              <a:t>Při experimentu výzkumník s ničím nemanipuluje</a:t>
            </a:r>
          </a:p>
        </p:txBody>
      </p:sp>
    </p:spTree>
    <p:extLst>
      <p:ext uri="{BB962C8B-B14F-4D97-AF65-F5344CB8AC3E}">
        <p14:creationId xmlns:p14="http://schemas.microsoft.com/office/powerpoint/2010/main" val="17399833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342</Words>
  <Application>Microsoft Office PowerPoint</Application>
  <PresentationFormat>Širokoúhlá obrazovka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Prezentace aplikace PowerPoint</vt:lpstr>
      <vt:lpstr>Zde vidíte čtyři čtveřice hypotéz. Vždy jedna ze čtyř hypotéz se prohřešuje vůči pravidlům, která jsme si uvedli. Najděte je a určete, jaké pravidlo zde bylo porušeno. </vt:lpstr>
      <vt:lpstr>Když se ptáme, jestli testy inteligence měří inteligenci, nebo zkušenost s testovými otázkami daného typu, ptáme se na </vt:lpstr>
      <vt:lpstr>Mezi podmínky kauzality nepatří</vt:lpstr>
      <vt:lpstr>Při experimentu manipulujeme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Slepičková</dc:creator>
  <cp:lastModifiedBy>Lenka Slepičková</cp:lastModifiedBy>
  <cp:revision>12</cp:revision>
  <dcterms:created xsi:type="dcterms:W3CDTF">2020-03-23T13:41:08Z</dcterms:created>
  <dcterms:modified xsi:type="dcterms:W3CDTF">2021-03-13T12:27:20Z</dcterms:modified>
</cp:coreProperties>
</file>