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65" r:id="rId5"/>
    <p:sldId id="276" r:id="rId6"/>
    <p:sldId id="257" r:id="rId7"/>
    <p:sldId id="273" r:id="rId8"/>
    <p:sldId id="258" r:id="rId9"/>
    <p:sldId id="274" r:id="rId10"/>
    <p:sldId id="259" r:id="rId11"/>
    <p:sldId id="272" r:id="rId12"/>
    <p:sldId id="266" r:id="rId13"/>
    <p:sldId id="300" r:id="rId14"/>
    <p:sldId id="277" r:id="rId15"/>
    <p:sldId id="260" r:id="rId16"/>
    <p:sldId id="271" r:id="rId17"/>
    <p:sldId id="261" r:id="rId18"/>
    <p:sldId id="275" r:id="rId19"/>
    <p:sldId id="262" r:id="rId20"/>
    <p:sldId id="295" r:id="rId21"/>
    <p:sldId id="297" r:id="rId22"/>
    <p:sldId id="298" r:id="rId23"/>
    <p:sldId id="296" r:id="rId24"/>
    <p:sldId id="283" r:id="rId25"/>
    <p:sldId id="294" r:id="rId26"/>
    <p:sldId id="299" r:id="rId27"/>
    <p:sldId id="284" r:id="rId28"/>
    <p:sldId id="285" r:id="rId29"/>
    <p:sldId id="287" r:id="rId30"/>
    <p:sldId id="291" r:id="rId31"/>
    <p:sldId id="290" r:id="rId32"/>
    <p:sldId id="264" r:id="rId33"/>
    <p:sldId id="270" r:id="rId34"/>
    <p:sldId id="288" r:id="rId35"/>
    <p:sldId id="289" r:id="rId36"/>
    <p:sldId id="267" r:id="rId37"/>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7" autoAdjust="0"/>
    <p:restoredTop sz="94590" autoAdjust="0"/>
  </p:normalViewPr>
  <p:slideViewPr>
    <p:cSldViewPr>
      <p:cViewPr>
        <p:scale>
          <a:sx n="75" d="100"/>
          <a:sy n="75" d="100"/>
        </p:scale>
        <p:origin x="-1824"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1EE7A6A-7AF1-46AE-82C5-99D24A3B95B7}"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BF5261B-56B2-4B58-8664-8F9F81B69ECA}"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510BDE6-7B71-47FF-8D41-46AA4AFC5F55}"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CE2EAD5-CDDF-4835-BF18-D2DAB1CF3C97}"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9A1E787-C91C-48DC-9F7C-B2490360EDF8}"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57128C9-EEFE-4291-9EE3-FA41D61158A3}"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FF78D785-B5AD-43D8-852A-E7B3CFA7EE58}"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8D7F3DA5-FC82-4F59-B44E-2B90C97EA094}"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84CB0E84-5D11-4D90-9B3A-7FC9EB0A81C0}"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F1B5A0C-4547-45D2-BF38-DE6A4F2577B4}"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46CB7C0-9547-4BBB-92B3-EFA64D8B3C0F}"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260DFF6-3AA3-482F-94A9-969208222CFB}"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svetpodlelucie.word.press.com/"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750" y="2205038"/>
            <a:ext cx="7772400" cy="1470025"/>
          </a:xfrm>
        </p:spPr>
        <p:txBody>
          <a:bodyPr/>
          <a:lstStyle/>
          <a:p>
            <a:pPr eaLnBrk="1" hangingPunct="1"/>
            <a:r>
              <a:rPr lang="cs-CZ" altLang="cs-CZ" sz="3600" b="1" smtClean="0"/>
              <a:t>   </a:t>
            </a:r>
            <a:r>
              <a:rPr lang="cs-CZ" altLang="cs-CZ" sz="3600" b="1" smtClean="0">
                <a:solidFill>
                  <a:schemeClr val="folHlink"/>
                </a:solidFill>
              </a:rPr>
              <a:t> Speciální výtvarná výchova - co to je ?</a:t>
            </a:r>
            <a:r>
              <a:rPr lang="cs-CZ" altLang="cs-CZ" sz="3600" b="1" u="sng" smtClean="0">
                <a:solidFill>
                  <a:schemeClr val="folHlink"/>
                </a:solidFill>
              </a:rPr>
              <a:t/>
            </a:r>
            <a:br>
              <a:rPr lang="cs-CZ" altLang="cs-CZ" sz="3600" b="1" u="sng" smtClean="0">
                <a:solidFill>
                  <a:schemeClr val="folHlink"/>
                </a:solidFill>
              </a:rPr>
            </a:br>
            <a:endParaRPr lang="cs-CZ" altLang="cs-CZ" sz="3600" b="1" u="sng" smtClean="0">
              <a:solidFill>
                <a:schemeClr val="folHlink"/>
              </a:solidFill>
            </a:endParaRPr>
          </a:p>
        </p:txBody>
      </p:sp>
      <p:sp>
        <p:nvSpPr>
          <p:cNvPr id="2051" name="Rectangle 3"/>
          <p:cNvSpPr>
            <a:spLocks noGrp="1" noChangeArrowheads="1"/>
          </p:cNvSpPr>
          <p:nvPr>
            <p:ph type="subTitle" idx="1"/>
          </p:nvPr>
        </p:nvSpPr>
        <p:spPr>
          <a:xfrm>
            <a:off x="1331913" y="3357563"/>
            <a:ext cx="6400800" cy="1752600"/>
          </a:xfrm>
        </p:spPr>
        <p:txBody>
          <a:bodyPr/>
          <a:lstStyle/>
          <a:p>
            <a:pPr eaLnBrk="1" hangingPunct="1"/>
            <a:r>
              <a:rPr lang="cs-CZ" altLang="cs-CZ" sz="2400" smtClean="0"/>
              <a:t>Mgr. Pavel Sochor, Ph.D.</a:t>
            </a:r>
          </a:p>
        </p:txBody>
      </p:sp>
      <p:pic>
        <p:nvPicPr>
          <p:cNvPr id="2052" name="Picture 7"/>
          <p:cNvPicPr>
            <a:picLocks noChangeAspect="1" noChangeArrowheads="1"/>
          </p:cNvPicPr>
          <p:nvPr/>
        </p:nvPicPr>
        <p:blipFill>
          <a:blip r:embed="rId2" cstate="print"/>
          <a:srcRect l="23856" t="61684" r="12650" b="14447"/>
          <a:stretch>
            <a:fillRect/>
          </a:stretch>
        </p:blipFill>
        <p:spPr bwMode="auto">
          <a:xfrm>
            <a:off x="0" y="4295775"/>
            <a:ext cx="9144000" cy="2589213"/>
          </a:xfrm>
          <a:prstGeom prst="rect">
            <a:avLst/>
          </a:prstGeom>
          <a:noFill/>
          <a:ln w="9525">
            <a:noFill/>
            <a:miter lim="800000"/>
            <a:headEnd/>
            <a:tailEnd/>
          </a:ln>
        </p:spPr>
      </p:pic>
      <p:pic>
        <p:nvPicPr>
          <p:cNvPr id="2053" name="Picture 10"/>
          <p:cNvPicPr>
            <a:picLocks noChangeAspect="1" noChangeArrowheads="1"/>
          </p:cNvPicPr>
          <p:nvPr/>
        </p:nvPicPr>
        <p:blipFill>
          <a:blip r:embed="rId3" cstate="print"/>
          <a:srcRect l="17944" t="56566" r="14633" b="23245"/>
          <a:stretch>
            <a:fillRect/>
          </a:stretch>
        </p:blipFill>
        <p:spPr bwMode="auto">
          <a:xfrm>
            <a:off x="0" y="0"/>
            <a:ext cx="9144000" cy="2062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cstate="print">
            <a:lum bright="60000" contrast="-6000"/>
          </a:blip>
          <a:srcRect/>
          <a:stretch>
            <a:fillRect/>
          </a:stretch>
        </p:blipFill>
        <p:spPr bwMode="auto">
          <a:xfrm>
            <a:off x="0" y="122238"/>
            <a:ext cx="10764838" cy="6835775"/>
          </a:xfrm>
          <a:prstGeom prst="rect">
            <a:avLst/>
          </a:prstGeom>
          <a:noFill/>
          <a:ln w="9525">
            <a:noFill/>
            <a:miter lim="800000"/>
            <a:headEnd/>
            <a:tailEnd/>
          </a:ln>
        </p:spPr>
      </p:pic>
      <p:sp>
        <p:nvSpPr>
          <p:cNvPr id="11267" name="Rectangle 2"/>
          <p:cNvSpPr>
            <a:spLocks noGrp="1" noChangeArrowheads="1"/>
          </p:cNvSpPr>
          <p:nvPr>
            <p:ph type="title"/>
          </p:nvPr>
        </p:nvSpPr>
        <p:spPr>
          <a:xfrm>
            <a:off x="457200" y="341313"/>
            <a:ext cx="8229600" cy="1143000"/>
          </a:xfrm>
        </p:spPr>
        <p:txBody>
          <a:bodyPr/>
          <a:lstStyle/>
          <a:p>
            <a:pPr eaLnBrk="1" hangingPunct="1"/>
            <a:r>
              <a:rPr lang="cs-CZ" altLang="cs-CZ" sz="2800" b="1" smtClean="0"/>
              <a:t>Výtvarná tvorba v kontextu dějin umění</a:t>
            </a:r>
            <a:r>
              <a:rPr lang="cs-CZ" altLang="cs-CZ" smtClean="0"/>
              <a:t> </a:t>
            </a:r>
          </a:p>
        </p:txBody>
      </p:sp>
      <p:sp>
        <p:nvSpPr>
          <p:cNvPr id="11268" name="Rectangle 3"/>
          <p:cNvSpPr>
            <a:spLocks noGrp="1" noChangeArrowheads="1"/>
          </p:cNvSpPr>
          <p:nvPr>
            <p:ph type="body" idx="1"/>
          </p:nvPr>
        </p:nvSpPr>
        <p:spPr/>
        <p:txBody>
          <a:bodyPr/>
          <a:lstStyle/>
          <a:p>
            <a:pPr eaLnBrk="1" hangingPunct="1">
              <a:lnSpc>
                <a:spcPct val="80000"/>
              </a:lnSpc>
            </a:pPr>
            <a:r>
              <a:rPr lang="cs-CZ" altLang="cs-CZ" sz="2000" smtClean="0"/>
              <a:t>O </a:t>
            </a:r>
            <a:r>
              <a:rPr lang="cs-CZ" altLang="cs-CZ" sz="2000" b="1" smtClean="0"/>
              <a:t>primitivismu</a:t>
            </a:r>
            <a:r>
              <a:rPr lang="cs-CZ" altLang="cs-CZ" sz="2000" smtClean="0"/>
              <a:t> a jeho uměleckých limitech nejen ve dvacátém století a paralelách k výtvarnému potencionálu lidí s duševními poruchami bude následující text. </a:t>
            </a:r>
          </a:p>
          <a:p>
            <a:pPr eaLnBrk="1" hangingPunct="1">
              <a:lnSpc>
                <a:spcPct val="80000"/>
              </a:lnSpc>
            </a:pPr>
            <a:r>
              <a:rPr lang="cs-CZ" altLang="cs-CZ" sz="2000" smtClean="0"/>
              <a:t>Africké nebo oceánské umění, lidová tvorba či výtvory dětí, které často nazýváme „primitivní“, mají řadu specifických rysů, které nás mohou oslovovat, ať je to již zmíněná intenzivní expresivita, jasnost struktury či přímočará technická jednoduchost (Gombrich, 1985).</a:t>
            </a:r>
          </a:p>
          <a:p>
            <a:pPr eaLnBrk="1" hangingPunct="1">
              <a:lnSpc>
                <a:spcPct val="80000"/>
              </a:lnSpc>
            </a:pPr>
            <a:endParaRPr lang="cs-CZ" altLang="cs-CZ" sz="2000" smtClean="0"/>
          </a:p>
          <a:p>
            <a:pPr eaLnBrk="1" hangingPunct="1">
              <a:lnSpc>
                <a:spcPct val="80000"/>
              </a:lnSpc>
            </a:pPr>
            <a:r>
              <a:rPr lang="cs-CZ" altLang="cs-CZ" sz="2000" smtClean="0"/>
              <a:t>Tvorbu </a:t>
            </a:r>
            <a:r>
              <a:rPr lang="cs-CZ" altLang="cs-CZ" sz="2000" i="1" smtClean="0"/>
              <a:t>Jeana Dubuffeta</a:t>
            </a:r>
            <a:r>
              <a:rPr lang="cs-CZ" altLang="cs-CZ" sz="2000" smtClean="0"/>
              <a:t> lze řadit k </a:t>
            </a:r>
            <a:r>
              <a:rPr lang="cs-CZ" altLang="cs-CZ" sz="2000" b="1" smtClean="0"/>
              <a:t>vrcholům primitivismu</a:t>
            </a:r>
            <a:r>
              <a:rPr lang="cs-CZ" altLang="cs-CZ" sz="2000" smtClean="0"/>
              <a:t> v umění dvacátého století. Dubuffet se o díla duševně nemocných umělců začal zajímat ve čtyřicátých letech - shromažďoval sbírku prací vzniklých v psychiatrických léčebnách. Pro umění duševně </a:t>
            </a:r>
            <a:r>
              <a:rPr lang="cs-CZ" altLang="cs-CZ" sz="2000" b="1" smtClean="0"/>
              <a:t>nemocných osob, dětí a „neškolených primitivů“</a:t>
            </a:r>
            <a:r>
              <a:rPr lang="cs-CZ" altLang="cs-CZ" sz="2000" smtClean="0"/>
              <a:t>, které se stalo inspiračním zdrojem jeho vlastní tvorby, zavedl po druhé světové válce termín </a:t>
            </a:r>
            <a:r>
              <a:rPr lang="cs-CZ" altLang="cs-CZ" sz="2000" b="1" smtClean="0"/>
              <a:t>„Art brut“</a:t>
            </a:r>
            <a:r>
              <a:rPr lang="cs-CZ" altLang="cs-CZ" sz="2000" smtClean="0"/>
              <a:t> (syrové umění) a v roce 1948 stál u zrodu Compagne de l'Art Brut, neformálního sdružení umělců působících na okraji </a:t>
            </a:r>
            <a:r>
              <a:rPr lang="cs-CZ" altLang="cs-CZ" sz="2000" b="1" smtClean="0"/>
              <a:t>oficiální kultury</a:t>
            </a:r>
            <a:r>
              <a:rPr lang="cs-CZ" altLang="cs-CZ" sz="2000" smtClean="0"/>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cs-CZ" altLang="cs-CZ" smtClean="0"/>
          </a:p>
        </p:txBody>
      </p:sp>
      <p:sp>
        <p:nvSpPr>
          <p:cNvPr id="12291" name="Rectangle 3"/>
          <p:cNvSpPr>
            <a:spLocks noGrp="1" noChangeArrowheads="1"/>
          </p:cNvSpPr>
          <p:nvPr>
            <p:ph type="body" idx="1"/>
          </p:nvPr>
        </p:nvSpPr>
        <p:spPr/>
        <p:txBody>
          <a:bodyPr/>
          <a:lstStyle/>
          <a:p>
            <a:pPr eaLnBrk="1" hangingPunct="1"/>
            <a:endParaRPr lang="cs-CZ" altLang="cs-CZ" smtClean="0"/>
          </a:p>
        </p:txBody>
      </p:sp>
      <p:pic>
        <p:nvPicPr>
          <p:cNvPr id="12292" name="Picture 5"/>
          <p:cNvPicPr>
            <a:picLocks noChangeAspect="1" noChangeArrowheads="1"/>
          </p:cNvPicPr>
          <p:nvPr/>
        </p:nvPicPr>
        <p:blipFill>
          <a:blip r:embed="rId2" cstate="print"/>
          <a:srcRect l="9995" t="19485" r="10658" b="16000"/>
          <a:stretch>
            <a:fillRect/>
          </a:stretch>
        </p:blipFill>
        <p:spPr bwMode="auto">
          <a:xfrm>
            <a:off x="-36513" y="44450"/>
            <a:ext cx="11196638" cy="683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2" cstate="print">
            <a:lum bright="66000"/>
          </a:blip>
          <a:srcRect/>
          <a:stretch>
            <a:fillRect/>
          </a:stretch>
        </p:blipFill>
        <p:spPr bwMode="auto">
          <a:xfrm>
            <a:off x="0" y="0"/>
            <a:ext cx="9144000" cy="6854825"/>
          </a:xfrm>
          <a:prstGeom prst="rect">
            <a:avLst/>
          </a:prstGeom>
          <a:noFill/>
          <a:ln w="9525">
            <a:noFill/>
            <a:miter lim="800000"/>
            <a:headEnd/>
            <a:tailEnd/>
          </a:ln>
        </p:spPr>
      </p:pic>
      <p:sp>
        <p:nvSpPr>
          <p:cNvPr id="13315" name="Rectangle 3"/>
          <p:cNvSpPr>
            <a:spLocks noGrp="1" noChangeArrowheads="1"/>
          </p:cNvSpPr>
          <p:nvPr>
            <p:ph type="body" idx="1"/>
          </p:nvPr>
        </p:nvSpPr>
        <p:spPr/>
        <p:txBody>
          <a:bodyPr/>
          <a:lstStyle/>
          <a:p>
            <a:pPr eaLnBrk="1" hangingPunct="1">
              <a:lnSpc>
                <a:spcPct val="80000"/>
              </a:lnSpc>
            </a:pPr>
            <a:r>
              <a:rPr lang="cs-CZ" altLang="cs-CZ" sz="1800" smtClean="0"/>
              <a:t>Tato společnost vedle sběratelské činnosti vyvíjela i činnost výstavní. Svým názorem z roku 1949, hlásajícím „raději </a:t>
            </a:r>
            <a:r>
              <a:rPr lang="cs-CZ" altLang="cs-CZ" sz="1800" b="1" smtClean="0"/>
              <a:t>Art brut </a:t>
            </a:r>
            <a:r>
              <a:rPr lang="cs-CZ" altLang="cs-CZ" sz="1800" smtClean="0"/>
              <a:t>než oficiální umění“, se Dubuffet distancuje od oficiální prezentace západní kultury, která je pro něho příliš intelektuálská (akademická). Umění je podle něho jiným prostředkem poznání a jeho cesty jsou zcela jiné. Nazval</a:t>
            </a:r>
            <a:r>
              <a:rPr lang="cs-CZ" altLang="cs-CZ" sz="1800" b="1" smtClean="0"/>
              <a:t> </a:t>
            </a:r>
            <a:r>
              <a:rPr lang="cs-CZ" altLang="cs-CZ" sz="1800" smtClean="0"/>
              <a:t>je</a:t>
            </a:r>
            <a:r>
              <a:rPr lang="cs-CZ" altLang="cs-CZ" sz="1800" b="1" smtClean="0"/>
              <a:t> „cestami zření“.</a:t>
            </a:r>
          </a:p>
          <a:p>
            <a:pPr eaLnBrk="1" hangingPunct="1">
              <a:lnSpc>
                <a:spcPct val="80000"/>
              </a:lnSpc>
            </a:pPr>
            <a:endParaRPr lang="cs-CZ" altLang="cs-CZ" sz="1800" smtClean="0"/>
          </a:p>
          <a:p>
            <a:pPr eaLnBrk="1" hangingPunct="1">
              <a:lnSpc>
                <a:spcPct val="80000"/>
              </a:lnSpc>
            </a:pPr>
            <a:r>
              <a:rPr lang="cs-CZ" altLang="cs-CZ" sz="1800" smtClean="0"/>
              <a:t>Pod pojmem</a:t>
            </a:r>
            <a:r>
              <a:rPr lang="cs-CZ" altLang="cs-CZ" sz="1800" b="1" smtClean="0"/>
              <a:t> „syrové umění“</a:t>
            </a:r>
            <a:r>
              <a:rPr lang="cs-CZ" altLang="cs-CZ" sz="1800" smtClean="0"/>
              <a:t> zahrnuje Dubuffet artefakty vytvořené osobami, jež nejsou dotčeny uměním a kulturou, tudíž napodobování se u nich, na rozdíl od intelektuálů, vyskytuje jen minimálně. Poukazuje na náměty, výběr materiálů, způsob podání, rytmus, rukopis atd</a:t>
            </a:r>
            <a:r>
              <a:rPr lang="cs-CZ" altLang="cs-CZ" sz="1800" b="1" smtClean="0"/>
              <a:t>. Invence vychází přímo z jejich nitra</a:t>
            </a:r>
            <a:r>
              <a:rPr lang="cs-CZ" altLang="cs-CZ" sz="1800" smtClean="0"/>
              <a:t>, </a:t>
            </a:r>
            <a:r>
              <a:rPr lang="cs-CZ" altLang="cs-CZ" sz="1800" b="1" smtClean="0"/>
              <a:t>nikoli ze „šablon klasického či módního umění“.</a:t>
            </a:r>
          </a:p>
          <a:p>
            <a:pPr eaLnBrk="1" hangingPunct="1">
              <a:lnSpc>
                <a:spcPct val="80000"/>
              </a:lnSpc>
              <a:buFontTx/>
              <a:buNone/>
            </a:pPr>
            <a:r>
              <a:rPr lang="cs-CZ" altLang="cs-CZ" sz="1800" b="1" smtClean="0"/>
              <a:t>     </a:t>
            </a:r>
            <a:r>
              <a:rPr lang="cs-CZ" altLang="cs-CZ" sz="1800" smtClean="0"/>
              <a:t>U těchto tvůrců jsme svědky čistého, původního uměleckého aktu, jenž je v každé fázi procesu ryzím výtvorem svého autora a výsledkem pouze jeho vlastních pohnutek. Jde o umění, v němž se manifestuje dle Dubuffeta </a:t>
            </a:r>
            <a:r>
              <a:rPr lang="cs-CZ" altLang="cs-CZ" sz="1800" b="1" smtClean="0"/>
              <a:t>schopnost invence.</a:t>
            </a:r>
          </a:p>
          <a:p>
            <a:pPr eaLnBrk="1" hangingPunct="1">
              <a:lnSpc>
                <a:spcPct val="80000"/>
              </a:lnSpc>
            </a:pPr>
            <a:endParaRPr lang="cs-CZ" altLang="cs-CZ" sz="180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print">
            <a:lum bright="42000"/>
          </a:blip>
          <a:srcRect/>
          <a:stretch>
            <a:fillRect/>
          </a:stretch>
        </p:blipFill>
        <p:spPr bwMode="auto">
          <a:xfrm>
            <a:off x="-34925" y="-55563"/>
            <a:ext cx="9144000" cy="6869113"/>
          </a:xfrm>
          <a:prstGeom prst="rect">
            <a:avLst/>
          </a:prstGeom>
          <a:noFill/>
          <a:ln w="9525">
            <a:noFill/>
            <a:miter lim="800000"/>
            <a:headEnd/>
            <a:tailEnd/>
          </a:ln>
        </p:spPr>
      </p:pic>
      <p:sp>
        <p:nvSpPr>
          <p:cNvPr id="14339" name="Rectangle 3"/>
          <p:cNvSpPr>
            <a:spLocks noGrp="1" noChangeArrowheads="1"/>
          </p:cNvSpPr>
          <p:nvPr>
            <p:ph type="body" idx="1"/>
          </p:nvPr>
        </p:nvSpPr>
        <p:spPr>
          <a:xfrm>
            <a:off x="539750" y="1052513"/>
            <a:ext cx="8229600" cy="3816350"/>
          </a:xfrm>
        </p:spPr>
        <p:txBody>
          <a:bodyPr/>
          <a:lstStyle/>
          <a:p>
            <a:pPr eaLnBrk="1" hangingPunct="1">
              <a:lnSpc>
                <a:spcPct val="90000"/>
              </a:lnSpc>
              <a:buFontTx/>
              <a:buNone/>
            </a:pPr>
            <a:endParaRPr lang="cs-CZ" altLang="cs-CZ" sz="1800" b="1" smtClean="0"/>
          </a:p>
          <a:p>
            <a:pPr eaLnBrk="1" hangingPunct="1">
              <a:lnSpc>
                <a:spcPct val="90000"/>
              </a:lnSpc>
              <a:buFontTx/>
              <a:buNone/>
            </a:pPr>
            <a:r>
              <a:rPr lang="cs-CZ" altLang="cs-CZ" sz="1800" b="1" smtClean="0"/>
              <a:t>                                                                             </a:t>
            </a:r>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p:txBody>
      </p:sp>
      <p:sp>
        <p:nvSpPr>
          <p:cNvPr id="14340" name="Obdélník 3"/>
          <p:cNvSpPr>
            <a:spLocks noChangeArrowheads="1"/>
          </p:cNvSpPr>
          <p:nvPr/>
        </p:nvSpPr>
        <p:spPr bwMode="auto">
          <a:xfrm>
            <a:off x="539750" y="1028700"/>
            <a:ext cx="8135938" cy="3970338"/>
          </a:xfrm>
          <a:prstGeom prst="rect">
            <a:avLst/>
          </a:prstGeom>
          <a:noFill/>
          <a:ln w="9525">
            <a:noFill/>
            <a:miter lim="800000"/>
            <a:headEnd/>
            <a:tailEnd/>
          </a:ln>
        </p:spPr>
        <p:txBody>
          <a:bodyPr>
            <a:spAutoFit/>
          </a:bodyPr>
          <a:lstStyle/>
          <a:p>
            <a:pPr algn="just"/>
            <a:endParaRPr lang="cs-CZ" altLang="cs-CZ"/>
          </a:p>
          <a:p>
            <a:pPr algn="just"/>
            <a:endParaRPr lang="cs-CZ" altLang="cs-CZ"/>
          </a:p>
          <a:p>
            <a:pPr algn="just"/>
            <a:r>
              <a:rPr lang="cs-CZ" altLang="cs-CZ"/>
              <a:t>Africké nebo oceánské umění, lidová tvorba či výtvory dětí, které často nazýváme „primitivní“, mají řadu specifických rysů, které nás mohou oslovovat, ať je to již zmíněná intenzivní expresivita, jasnost struktury či přímočará technická jednoduchost. Nutně však podle Gombricha postrádají to nejpodstatnější, čeho si moderní člověk tolik cení. </a:t>
            </a:r>
          </a:p>
          <a:p>
            <a:pPr algn="just"/>
            <a:endParaRPr lang="cs-CZ" altLang="cs-CZ"/>
          </a:p>
          <a:p>
            <a:pPr algn="just"/>
            <a:r>
              <a:rPr lang="cs-CZ" altLang="cs-CZ"/>
              <a:t>Je to </a:t>
            </a:r>
            <a:r>
              <a:rPr lang="cs-CZ" altLang="cs-CZ" b="1"/>
              <a:t>vědomý primitivismus </a:t>
            </a:r>
            <a:r>
              <a:rPr lang="cs-CZ" altLang="cs-CZ"/>
              <a:t>nebo také primitivismus jako hodnotový či estetický postoj. Společný prvek uměleckých směrů upřednostňujících primitivismus můžeme spatřit počínaje Davidovými radikálními žáky, (nazarény a prerafaelisty) až po umělce hnutí art brut či CoBrA a dále do současnosti. Gombrich, 1985.</a:t>
            </a:r>
          </a:p>
          <a:p>
            <a:pPr algn="just"/>
            <a:endParaRPr lang="cs-CZ" altLang="cs-CZ"/>
          </a:p>
        </p:txBody>
      </p:sp>
      <p:sp>
        <p:nvSpPr>
          <p:cNvPr id="14341" name="TextovéPole 4"/>
          <p:cNvSpPr txBox="1">
            <a:spLocks noChangeArrowheads="1"/>
          </p:cNvSpPr>
          <p:nvPr/>
        </p:nvSpPr>
        <p:spPr bwMode="auto">
          <a:xfrm>
            <a:off x="1619250" y="692150"/>
            <a:ext cx="185738" cy="369888"/>
          </a:xfrm>
          <a:prstGeom prst="rect">
            <a:avLst/>
          </a:prstGeom>
          <a:noFill/>
          <a:ln w="9525">
            <a:noFill/>
            <a:miter lim="800000"/>
            <a:headEnd/>
            <a:tailEnd/>
          </a:ln>
        </p:spPr>
        <p:txBody>
          <a:bodyPr wrap="none">
            <a:spAutoFit/>
          </a:bodyPr>
          <a:lstStyle/>
          <a:p>
            <a:endParaRPr lang="cs-CZ" altLang="cs-CZ"/>
          </a:p>
        </p:txBody>
      </p:sp>
      <p:sp>
        <p:nvSpPr>
          <p:cNvPr id="14342" name="TextovéPole 5"/>
          <p:cNvSpPr txBox="1">
            <a:spLocks noChangeArrowheads="1"/>
          </p:cNvSpPr>
          <p:nvPr/>
        </p:nvSpPr>
        <p:spPr bwMode="auto">
          <a:xfrm>
            <a:off x="684213" y="404813"/>
            <a:ext cx="7704137" cy="423862"/>
          </a:xfrm>
          <a:prstGeom prst="rect">
            <a:avLst/>
          </a:prstGeom>
          <a:noFill/>
          <a:ln w="9525">
            <a:noFill/>
            <a:miter lim="800000"/>
            <a:headEnd/>
            <a:tailEnd/>
          </a:ln>
        </p:spPr>
        <p:txBody>
          <a:bodyPr>
            <a:spAutoFit/>
          </a:bodyPr>
          <a:lstStyle/>
          <a:p>
            <a:pPr>
              <a:lnSpc>
                <a:spcPct val="90000"/>
              </a:lnSpc>
            </a:pPr>
            <a:r>
              <a:rPr lang="cs-CZ" altLang="cs-CZ" sz="2400" b="1"/>
              <a:t>                                                                                  </a:t>
            </a:r>
          </a:p>
        </p:txBody>
      </p:sp>
      <p:sp>
        <p:nvSpPr>
          <p:cNvPr id="14343" name="Obdélník 6"/>
          <p:cNvSpPr>
            <a:spLocks noChangeArrowheads="1"/>
          </p:cNvSpPr>
          <p:nvPr/>
        </p:nvSpPr>
        <p:spPr bwMode="auto">
          <a:xfrm>
            <a:off x="684213" y="4813300"/>
            <a:ext cx="7991475" cy="647700"/>
          </a:xfrm>
          <a:prstGeom prst="rect">
            <a:avLst/>
          </a:prstGeom>
          <a:noFill/>
          <a:ln w="9525">
            <a:noFill/>
            <a:miter lim="800000"/>
            <a:headEnd/>
            <a:tailEnd/>
          </a:ln>
        </p:spPr>
        <p:txBody>
          <a:bodyPr>
            <a:spAutoFit/>
          </a:bodyPr>
          <a:lstStyle/>
          <a:p>
            <a:r>
              <a:rPr lang="cs-CZ" altLang="cs-CZ"/>
              <a:t>I přes rozdílná umělecká východiska a ideové postoje se všechny tyto směry shodují v jednom. Cení si </a:t>
            </a:r>
            <a:r>
              <a:rPr lang="cs-CZ" altLang="cs-CZ" b="1"/>
              <a:t>regrese.</a:t>
            </a:r>
            <a:endParaRPr lang="cs-CZ" altLang="cs-CZ"/>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cstate="print"/>
          <a:srcRect/>
          <a:stretch>
            <a:fillRect/>
          </a:stretch>
        </p:blipFill>
        <p:spPr bwMode="auto">
          <a:xfrm>
            <a:off x="1804988"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cstate="print">
            <a:lum bright="54000" contrast="12000"/>
          </a:blip>
          <a:srcRect/>
          <a:stretch>
            <a:fillRect/>
          </a:stretch>
        </p:blipFill>
        <p:spPr bwMode="auto">
          <a:xfrm>
            <a:off x="0" y="0"/>
            <a:ext cx="9901238" cy="6858000"/>
          </a:xfrm>
          <a:prstGeom prst="rect">
            <a:avLst/>
          </a:prstGeom>
          <a:noFill/>
          <a:ln w="9525">
            <a:noFill/>
            <a:miter lim="800000"/>
            <a:headEnd/>
            <a:tailEnd/>
          </a:ln>
        </p:spPr>
      </p:pic>
      <p:sp>
        <p:nvSpPr>
          <p:cNvPr id="16387" name="Rectangle 2"/>
          <p:cNvSpPr>
            <a:spLocks noGrp="1" noChangeArrowheads="1"/>
          </p:cNvSpPr>
          <p:nvPr>
            <p:ph type="title"/>
          </p:nvPr>
        </p:nvSpPr>
        <p:spPr/>
        <p:txBody>
          <a:bodyPr/>
          <a:lstStyle/>
          <a:p>
            <a:pPr eaLnBrk="1" hangingPunct="1"/>
            <a:r>
              <a:rPr lang="cs-CZ" altLang="cs-CZ" sz="2400" b="1" smtClean="0"/>
              <a:t>Dimenze sociální - umění jako služba</a:t>
            </a:r>
          </a:p>
        </p:txBody>
      </p:sp>
      <p:sp>
        <p:nvSpPr>
          <p:cNvPr id="16388" name="Rectangle 3"/>
          <p:cNvSpPr>
            <a:spLocks noGrp="1" noChangeArrowheads="1"/>
          </p:cNvSpPr>
          <p:nvPr>
            <p:ph type="body" idx="1"/>
          </p:nvPr>
        </p:nvSpPr>
        <p:spPr>
          <a:xfrm>
            <a:off x="457200" y="981075"/>
            <a:ext cx="8229600" cy="5145088"/>
          </a:xfrm>
        </p:spPr>
        <p:txBody>
          <a:bodyPr/>
          <a:lstStyle/>
          <a:p>
            <a:pPr eaLnBrk="1" hangingPunct="1">
              <a:lnSpc>
                <a:spcPct val="90000"/>
              </a:lnSpc>
            </a:pPr>
            <a:endParaRPr lang="cs-CZ" altLang="cs-CZ" sz="2800" smtClean="0"/>
          </a:p>
          <a:p>
            <a:pPr eaLnBrk="1" hangingPunct="1">
              <a:lnSpc>
                <a:spcPct val="90000"/>
              </a:lnSpc>
            </a:pPr>
            <a:r>
              <a:rPr lang="cs-CZ" altLang="cs-CZ" sz="2000" smtClean="0"/>
              <a:t>Role procesu výtvarné tvorby:</a:t>
            </a:r>
          </a:p>
          <a:p>
            <a:pPr eaLnBrk="1" hangingPunct="1">
              <a:lnSpc>
                <a:spcPct val="90000"/>
              </a:lnSpc>
              <a:buFontTx/>
              <a:buNone/>
            </a:pPr>
            <a:r>
              <a:rPr lang="cs-CZ" altLang="cs-CZ" sz="2000" smtClean="0"/>
              <a:t>      - tvorba (uplatňování umění mezi lidmi), </a:t>
            </a:r>
          </a:p>
          <a:p>
            <a:pPr eaLnBrk="1" hangingPunct="1">
              <a:lnSpc>
                <a:spcPct val="90000"/>
              </a:lnSpc>
              <a:buFontTx/>
              <a:buNone/>
            </a:pPr>
            <a:r>
              <a:rPr lang="cs-CZ" altLang="cs-CZ" sz="2000" smtClean="0"/>
              <a:t>      - předmět   (fenomén umění jako podnět a předmět lidského zájmu), </a:t>
            </a:r>
          </a:p>
          <a:p>
            <a:pPr eaLnBrk="1" hangingPunct="1">
              <a:lnSpc>
                <a:spcPct val="90000"/>
              </a:lnSpc>
              <a:buFontTx/>
              <a:buNone/>
            </a:pPr>
            <a:r>
              <a:rPr lang="cs-CZ" altLang="cs-CZ" sz="2000" smtClean="0"/>
              <a:t>      - služba.</a:t>
            </a:r>
          </a:p>
          <a:p>
            <a:pPr eaLnBrk="1" hangingPunct="1">
              <a:lnSpc>
                <a:spcPct val="90000"/>
              </a:lnSpc>
              <a:buFontTx/>
              <a:buNone/>
            </a:pPr>
            <a:endParaRPr lang="cs-CZ" altLang="cs-CZ" sz="2000" smtClean="0"/>
          </a:p>
          <a:p>
            <a:pPr eaLnBrk="1" hangingPunct="1">
              <a:lnSpc>
                <a:spcPct val="90000"/>
              </a:lnSpc>
            </a:pPr>
            <a:r>
              <a:rPr lang="cs-CZ" altLang="cs-CZ" sz="2000" smtClean="0"/>
              <a:t>J. Slavík (2009) poukazuje na typickou oblast uplatnění umění, přesněji řečeno uměleckých aktivit, v níž se umění stává </a:t>
            </a:r>
            <a:r>
              <a:rPr lang="cs-CZ" altLang="cs-CZ" sz="2000" b="1" smtClean="0"/>
              <a:t>prostředkem</a:t>
            </a:r>
            <a:r>
              <a:rPr lang="cs-CZ" altLang="cs-CZ" sz="2000" smtClean="0"/>
              <a:t> k cílům, které jsou pokládány za prospěšné a hodnotné. V tomto kontextu se dá hovořit o </a:t>
            </a:r>
            <a:r>
              <a:rPr lang="cs-CZ" altLang="cs-CZ" sz="2000" b="1" smtClean="0"/>
              <a:t>umění jako prostředku poznávání</a:t>
            </a:r>
            <a:r>
              <a:rPr lang="cs-CZ" altLang="cs-CZ" sz="2000" smtClean="0"/>
              <a:t> a sebepoznávání, o nástroji pro dorozumění nebo odlišování mezi lidmi, </a:t>
            </a:r>
            <a:r>
              <a:rPr lang="cs-CZ" altLang="cs-CZ" sz="2000" b="1" smtClean="0"/>
              <a:t>způsob sdílení nebo porovnávání hodnot</a:t>
            </a:r>
            <a:r>
              <a:rPr lang="cs-CZ" altLang="cs-CZ" sz="2000" smtClean="0"/>
              <a:t>, příležitosti sebevyjádření či relaxace apod.</a:t>
            </a:r>
          </a:p>
          <a:p>
            <a:pPr eaLnBrk="1" hangingPunct="1">
              <a:lnSpc>
                <a:spcPct val="90000"/>
              </a:lnSpc>
            </a:pPr>
            <a:r>
              <a:rPr lang="cs-CZ" altLang="cs-CZ" sz="2000" smtClean="0"/>
              <a:t>… co je umění?</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cs-CZ" altLang="cs-CZ" smtClean="0"/>
          </a:p>
        </p:txBody>
      </p:sp>
      <p:sp>
        <p:nvSpPr>
          <p:cNvPr id="17411" name="Rectangle 3"/>
          <p:cNvSpPr>
            <a:spLocks noGrp="1" noChangeArrowheads="1"/>
          </p:cNvSpPr>
          <p:nvPr>
            <p:ph type="body" idx="1"/>
          </p:nvPr>
        </p:nvSpPr>
        <p:spPr/>
        <p:txBody>
          <a:bodyPr/>
          <a:lstStyle/>
          <a:p>
            <a:pPr eaLnBrk="1" hangingPunct="1"/>
            <a:endParaRPr lang="cs-CZ" altLang="cs-CZ" smtClean="0"/>
          </a:p>
        </p:txBody>
      </p:sp>
      <p:pic>
        <p:nvPicPr>
          <p:cNvPr id="17412" name="Picture 4"/>
          <p:cNvPicPr>
            <a:picLocks noChangeAspect="1" noChangeArrowheads="1"/>
          </p:cNvPicPr>
          <p:nvPr/>
        </p:nvPicPr>
        <p:blipFill>
          <a:blip r:embed="rId2" cstate="print"/>
          <a:srcRect/>
          <a:stretch>
            <a:fillRect/>
          </a:stretch>
        </p:blipFill>
        <p:spPr bwMode="auto">
          <a:xfrm>
            <a:off x="0" y="1268413"/>
            <a:ext cx="9144000" cy="45275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cstate="print">
            <a:lum bright="24000"/>
          </a:blip>
          <a:srcRect/>
          <a:stretch>
            <a:fillRect/>
          </a:stretch>
        </p:blipFill>
        <p:spPr bwMode="auto">
          <a:xfrm>
            <a:off x="0" y="0"/>
            <a:ext cx="10117138" cy="6858000"/>
          </a:xfrm>
          <a:prstGeom prst="rect">
            <a:avLst/>
          </a:prstGeom>
          <a:noFill/>
          <a:ln w="9525">
            <a:noFill/>
            <a:miter lim="800000"/>
            <a:headEnd/>
            <a:tailEnd/>
          </a:ln>
        </p:spPr>
      </p:pic>
      <p:sp>
        <p:nvSpPr>
          <p:cNvPr id="18435" name="Rectangle 3"/>
          <p:cNvSpPr>
            <a:spLocks noGrp="1" noChangeArrowheads="1"/>
          </p:cNvSpPr>
          <p:nvPr>
            <p:ph type="body" idx="1"/>
          </p:nvPr>
        </p:nvSpPr>
        <p:spPr/>
        <p:txBody>
          <a:bodyPr/>
          <a:lstStyle/>
          <a:p>
            <a:pPr eaLnBrk="1" hangingPunct="1">
              <a:lnSpc>
                <a:spcPct val="90000"/>
              </a:lnSpc>
            </a:pPr>
            <a:r>
              <a:rPr lang="cs-CZ" altLang="cs-CZ" sz="1800" smtClean="0"/>
              <a:t>V neposlední řadě se v tomto rámci nabízejí aktivity, jako cesta k nalézání </a:t>
            </a:r>
            <a:r>
              <a:rPr lang="cs-CZ" altLang="cs-CZ" sz="1800" b="1" smtClean="0"/>
              <a:t>rovnováhy mezi sebou a sociálním nebo přírodním prostředím. </a:t>
            </a:r>
          </a:p>
          <a:p>
            <a:pPr eaLnBrk="1" hangingPunct="1">
              <a:lnSpc>
                <a:spcPct val="90000"/>
              </a:lnSpc>
            </a:pPr>
            <a:endParaRPr lang="cs-CZ" altLang="cs-CZ" sz="1800" b="1" smtClean="0"/>
          </a:p>
          <a:p>
            <a:pPr eaLnBrk="1" hangingPunct="1">
              <a:lnSpc>
                <a:spcPct val="90000"/>
              </a:lnSpc>
              <a:buFontTx/>
              <a:buNone/>
            </a:pPr>
            <a:r>
              <a:rPr lang="cs-CZ" altLang="cs-CZ" sz="1800" smtClean="0"/>
              <a:t>     Pro celou tuto oblast je příznačné, že umění samo není vystaveno do centra pozornosti, vstupuje do části jinak nastavených hodnotových souvislostí a není vedeno ambicemi směřujícími  převážně k němu samotnému. Je především služebným nástrojem, a odtud se nabízí i pojmenování této oblasti - „umění jako služba“. </a:t>
            </a:r>
          </a:p>
          <a:p>
            <a:pPr eaLnBrk="1" hangingPunct="1">
              <a:lnSpc>
                <a:spcPct val="90000"/>
              </a:lnSpc>
              <a:buFontTx/>
              <a:buNone/>
            </a:pPr>
            <a:endParaRPr lang="cs-CZ" altLang="cs-CZ" sz="1800" smtClean="0"/>
          </a:p>
          <a:p>
            <a:pPr eaLnBrk="1" hangingPunct="1">
              <a:lnSpc>
                <a:spcPct val="90000"/>
              </a:lnSpc>
              <a:buFontTx/>
              <a:buNone/>
            </a:pPr>
            <a:r>
              <a:rPr lang="cs-CZ" altLang="cs-CZ" sz="1800" smtClean="0"/>
              <a:t>      Reprezentanty této sociální oblasti jsou především </a:t>
            </a:r>
            <a:r>
              <a:rPr lang="cs-CZ" altLang="cs-CZ" sz="1800" b="1" smtClean="0"/>
              <a:t>vychovatel, terapeut,</a:t>
            </a:r>
            <a:r>
              <a:rPr lang="cs-CZ" altLang="cs-CZ" sz="1800" smtClean="0"/>
              <a:t> učitel a lidé pracující v oblasti sociál ní práce atd. – sociální dimenze, profese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cs-CZ" altLang="cs-CZ" smtClean="0"/>
          </a:p>
        </p:txBody>
      </p:sp>
      <p:sp>
        <p:nvSpPr>
          <p:cNvPr id="19459" name="Rectangle 3"/>
          <p:cNvSpPr>
            <a:spLocks noGrp="1" noChangeArrowheads="1"/>
          </p:cNvSpPr>
          <p:nvPr>
            <p:ph type="body" idx="1"/>
          </p:nvPr>
        </p:nvSpPr>
        <p:spPr/>
        <p:txBody>
          <a:bodyPr/>
          <a:lstStyle/>
          <a:p>
            <a:pPr eaLnBrk="1" hangingPunct="1"/>
            <a:endParaRPr lang="cs-CZ" altLang="cs-CZ" smtClean="0"/>
          </a:p>
        </p:txBody>
      </p:sp>
      <p:pic>
        <p:nvPicPr>
          <p:cNvPr id="19460" name="Picture 4"/>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cstate="print">
            <a:lum bright="42000"/>
          </a:blip>
          <a:srcRect/>
          <a:stretch>
            <a:fillRect/>
          </a:stretch>
        </p:blipFill>
        <p:spPr bwMode="auto">
          <a:xfrm>
            <a:off x="0" y="0"/>
            <a:ext cx="9144000" cy="6869113"/>
          </a:xfrm>
          <a:prstGeom prst="rect">
            <a:avLst/>
          </a:prstGeom>
          <a:noFill/>
          <a:ln w="9525">
            <a:noFill/>
            <a:miter lim="800000"/>
            <a:headEnd/>
            <a:tailEnd/>
          </a:ln>
        </p:spPr>
      </p:pic>
      <p:sp>
        <p:nvSpPr>
          <p:cNvPr id="20483" name="Rectangle 3"/>
          <p:cNvSpPr>
            <a:spLocks noGrp="1" noChangeArrowheads="1"/>
          </p:cNvSpPr>
          <p:nvPr>
            <p:ph type="body" idx="1"/>
          </p:nvPr>
        </p:nvSpPr>
        <p:spPr/>
        <p:txBody>
          <a:bodyPr/>
          <a:lstStyle/>
          <a:p>
            <a:pPr eaLnBrk="1" hangingPunct="1">
              <a:lnSpc>
                <a:spcPct val="90000"/>
              </a:lnSpc>
            </a:pPr>
            <a:r>
              <a:rPr lang="cs-CZ" altLang="cs-CZ" sz="1800" smtClean="0"/>
              <a:t>Pro </a:t>
            </a:r>
            <a:r>
              <a:rPr lang="cs-CZ" altLang="cs-CZ" sz="1800" b="1" smtClean="0">
                <a:solidFill>
                  <a:srgbClr val="C00000"/>
                </a:solidFill>
              </a:rPr>
              <a:t>umění ve službě </a:t>
            </a:r>
            <a:r>
              <a:rPr lang="cs-CZ" altLang="cs-CZ" sz="1800" smtClean="0"/>
              <a:t>se ukazuje nová rovina, jež nebyla v minulosti dostatečně doceněna. </a:t>
            </a:r>
          </a:p>
          <a:p>
            <a:pPr eaLnBrk="1" hangingPunct="1">
              <a:lnSpc>
                <a:spcPct val="90000"/>
              </a:lnSpc>
            </a:pPr>
            <a:endParaRPr lang="cs-CZ" altLang="cs-CZ" sz="1800" smtClean="0"/>
          </a:p>
          <a:p>
            <a:pPr eaLnBrk="1" hangingPunct="1">
              <a:lnSpc>
                <a:spcPct val="90000"/>
              </a:lnSpc>
              <a:buFontTx/>
              <a:buNone/>
            </a:pPr>
            <a:r>
              <a:rPr lang="cs-CZ" altLang="cs-CZ" sz="1800" smtClean="0"/>
              <a:t>      Výtvarně estetický (umělecký) projev jako specifická a historicky trvalá součást kultury může být v jejich rámci pochopena jako </a:t>
            </a:r>
            <a:r>
              <a:rPr lang="cs-CZ" altLang="cs-CZ" sz="1800" b="1" smtClean="0"/>
              <a:t>metoda. </a:t>
            </a:r>
            <a:r>
              <a:rPr lang="cs-CZ" altLang="cs-CZ" sz="1800" smtClean="0"/>
              <a:t>Metoda je tedy vědomě uchopená a intersubjektivně uznávaná pravidelnost konkrétního postupu k nějakému cíli. </a:t>
            </a:r>
          </a:p>
          <a:p>
            <a:pPr eaLnBrk="1" hangingPunct="1">
              <a:lnSpc>
                <a:spcPct val="90000"/>
              </a:lnSpc>
              <a:buFontTx/>
              <a:buNone/>
            </a:pPr>
            <a:endParaRPr lang="cs-CZ" altLang="cs-CZ" sz="1800" smtClean="0"/>
          </a:p>
          <a:p>
            <a:pPr eaLnBrk="1" hangingPunct="1">
              <a:lnSpc>
                <a:spcPct val="90000"/>
              </a:lnSpc>
              <a:buFontTx/>
              <a:buNone/>
            </a:pPr>
            <a:r>
              <a:rPr lang="cs-CZ" altLang="cs-CZ" sz="1800" smtClean="0"/>
              <a:t>     Je-li </a:t>
            </a:r>
            <a:r>
              <a:rPr lang="cs-CZ" altLang="cs-CZ" sz="1800" b="1" smtClean="0"/>
              <a:t>umělecký projev metodou</a:t>
            </a:r>
            <a:r>
              <a:rPr lang="cs-CZ" altLang="cs-CZ" sz="1800" smtClean="0"/>
              <a:t>,  může prostřednictvím tvorby  sloužit různým typům poznávání a mezilidského zprostředkování obsahů. Je zde ale podmínka splnění kritérií</a:t>
            </a:r>
            <a:r>
              <a:rPr lang="cs-CZ" altLang="cs-CZ" sz="1800" b="1" smtClean="0"/>
              <a:t> součinnosti a dialogu.</a:t>
            </a:r>
          </a:p>
          <a:p>
            <a:pPr eaLnBrk="1" hangingPunct="1">
              <a:lnSpc>
                <a:spcPct val="90000"/>
              </a:lnSpc>
              <a:buFontTx/>
              <a:buNone/>
            </a:pPr>
            <a:endParaRPr lang="cs-CZ" altLang="cs-CZ" sz="1800" b="1" smtClean="0"/>
          </a:p>
          <a:p>
            <a:pPr eaLnBrk="1" hangingPunct="1">
              <a:lnSpc>
                <a:spcPct val="90000"/>
              </a:lnSpc>
              <a:buFontTx/>
              <a:buNone/>
            </a:pPr>
            <a:r>
              <a:rPr lang="cs-CZ" altLang="cs-CZ" sz="1800" b="1" smtClean="0"/>
              <a:t>     </a:t>
            </a:r>
            <a:r>
              <a:rPr lang="cs-CZ" altLang="cs-CZ" sz="1800" smtClean="0"/>
              <a:t>V reálných lidských situacích platí, že všechny tři okruhy (umění jako předmět, tvorba a služba ) se protínají v </a:t>
            </a:r>
            <a:r>
              <a:rPr lang="cs-CZ" altLang="cs-CZ" sz="1800" b="1" smtClean="0"/>
              <a:t>DIALOGU</a:t>
            </a:r>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66000" contrast="-54000"/>
          </a:blip>
          <a:srcRect l="9995" t="21054" r="14548" b="15315"/>
          <a:stretch>
            <a:fillRect/>
          </a:stretch>
        </p:blipFill>
        <p:spPr bwMode="auto">
          <a:xfrm>
            <a:off x="0" y="512763"/>
            <a:ext cx="9144000" cy="5795962"/>
          </a:xfrm>
          <a:prstGeom prst="rect">
            <a:avLst/>
          </a:prstGeom>
          <a:noFill/>
          <a:ln w="9525">
            <a:noFill/>
            <a:miter lim="800000"/>
            <a:headEnd/>
            <a:tailEnd/>
          </a:ln>
        </p:spPr>
      </p:pic>
      <p:sp>
        <p:nvSpPr>
          <p:cNvPr id="3075" name="Rectangle 4"/>
          <p:cNvSpPr>
            <a:spLocks noGrp="1" noChangeArrowheads="1"/>
          </p:cNvSpPr>
          <p:nvPr>
            <p:ph type="body" idx="1"/>
          </p:nvPr>
        </p:nvSpPr>
        <p:spPr/>
        <p:txBody>
          <a:bodyPr/>
          <a:lstStyle/>
          <a:p>
            <a:pPr eaLnBrk="1" hangingPunct="1">
              <a:buFontTx/>
              <a:buNone/>
            </a:pPr>
            <a:r>
              <a:rPr lang="cs-CZ" altLang="cs-CZ" smtClean="0"/>
              <a:t>                 </a:t>
            </a:r>
          </a:p>
        </p:txBody>
      </p:sp>
      <p:sp>
        <p:nvSpPr>
          <p:cNvPr id="3076" name="Rectangle 5"/>
          <p:cNvSpPr>
            <a:spLocks noChangeArrowheads="1"/>
          </p:cNvSpPr>
          <p:nvPr/>
        </p:nvSpPr>
        <p:spPr bwMode="auto">
          <a:xfrm>
            <a:off x="323850" y="690563"/>
            <a:ext cx="8645525" cy="5938837"/>
          </a:xfrm>
          <a:prstGeom prst="rect">
            <a:avLst/>
          </a:prstGeom>
          <a:noFill/>
          <a:ln w="9525">
            <a:noFill/>
            <a:miter lim="800000"/>
            <a:headEnd/>
            <a:tailEnd/>
          </a:ln>
        </p:spPr>
        <p:txBody>
          <a:bodyPr anchor="ctr">
            <a:spAutoFit/>
          </a:bodyPr>
          <a:lstStyle/>
          <a:p>
            <a:r>
              <a:rPr lang="cs-CZ" altLang="cs-CZ" sz="2400" b="1"/>
              <a:t>                            </a:t>
            </a:r>
            <a:r>
              <a:rPr lang="cs-CZ" altLang="cs-CZ" sz="2800" b="1"/>
              <a:t>Historie arteterapie</a:t>
            </a:r>
            <a:r>
              <a:rPr lang="cs-CZ" altLang="cs-CZ" sz="2400"/>
              <a:t> </a:t>
            </a:r>
            <a:br>
              <a:rPr lang="cs-CZ" altLang="cs-CZ" sz="2400"/>
            </a:br>
            <a:r>
              <a:rPr lang="cs-CZ" altLang="cs-CZ" sz="2400"/>
              <a:t/>
            </a:r>
            <a:br>
              <a:rPr lang="cs-CZ" altLang="cs-CZ" sz="2400"/>
            </a:br>
            <a:r>
              <a:rPr lang="cs-CZ" altLang="cs-CZ" sz="2400"/>
              <a:t>Předstupněm ve vývoji arteterapie jako profese bylo zkoumání výtvarné </a:t>
            </a:r>
            <a:r>
              <a:rPr lang="cs-CZ" altLang="cs-CZ" sz="2400" b="1"/>
              <a:t>produkce duševně nemocných</a:t>
            </a:r>
            <a:r>
              <a:rPr lang="cs-CZ" altLang="cs-CZ" sz="2400"/>
              <a:t>, zaměřené původně spíše k upřesnění diagnózy.</a:t>
            </a:r>
          </a:p>
          <a:p>
            <a:endParaRPr lang="cs-CZ" altLang="cs-CZ" sz="2400"/>
          </a:p>
          <a:p>
            <a:r>
              <a:rPr lang="cs-CZ" altLang="cs-CZ" sz="2400"/>
              <a:t> Jako terapeutická metoda se arteterapie začala cíleně využívat ve 30. až 40. letech dvacátého století v návaznosti na rozvoj psychoanalýzy a dalších psychoterapeutických směrů. Průkopníky arteterapie byli většinou výtvarníci, kteří prošli psychoterapií a hledali možnosti </a:t>
            </a:r>
            <a:r>
              <a:rPr lang="cs-CZ" altLang="cs-CZ" sz="2400" b="1"/>
              <a:t>propojení výtvarného působení s psychoterapeutickými postupy </a:t>
            </a:r>
            <a:r>
              <a:rPr lang="cs-CZ" altLang="cs-CZ" sz="2400"/>
              <a:t>a jejich uplatnění v léčbě (např. M. Naumburgová, C. Lewis, E. Kramerová a další). </a:t>
            </a:r>
            <a:br>
              <a:rPr lang="cs-CZ" altLang="cs-CZ" sz="2400"/>
            </a:br>
            <a:r>
              <a:rPr lang="cs-CZ" altLang="cs-CZ" sz="2000"/>
              <a:t/>
            </a:r>
            <a:br>
              <a:rPr lang="cs-CZ" altLang="cs-CZ" sz="2000"/>
            </a:br>
            <a:endParaRPr lang="cs-CZ" altLang="cs-CZ" sz="20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2" cstate="print">
            <a:lum bright="42000"/>
          </a:blip>
          <a:srcRect/>
          <a:stretch>
            <a:fillRect/>
          </a:stretch>
        </p:blipFill>
        <p:spPr bwMode="auto">
          <a:xfrm>
            <a:off x="0" y="0"/>
            <a:ext cx="9144000" cy="6869113"/>
          </a:xfrm>
          <a:prstGeom prst="rect">
            <a:avLst/>
          </a:prstGeom>
          <a:noFill/>
          <a:ln w="9525">
            <a:noFill/>
            <a:miter lim="800000"/>
            <a:headEnd/>
            <a:tailEnd/>
          </a:ln>
        </p:spPr>
      </p:pic>
      <p:sp>
        <p:nvSpPr>
          <p:cNvPr id="21507" name="Obdélník 3"/>
          <p:cNvSpPr>
            <a:spLocks noChangeArrowheads="1"/>
          </p:cNvSpPr>
          <p:nvPr/>
        </p:nvSpPr>
        <p:spPr bwMode="auto">
          <a:xfrm>
            <a:off x="539750" y="1028700"/>
            <a:ext cx="8135938" cy="922338"/>
          </a:xfrm>
          <a:prstGeom prst="rect">
            <a:avLst/>
          </a:prstGeom>
          <a:noFill/>
          <a:ln w="9525">
            <a:noFill/>
            <a:miter lim="800000"/>
            <a:headEnd/>
            <a:tailEnd/>
          </a:ln>
        </p:spPr>
        <p:txBody>
          <a:bodyPr>
            <a:spAutoFit/>
          </a:bodyPr>
          <a:lstStyle/>
          <a:p>
            <a:pPr algn="just"/>
            <a:endParaRPr lang="cs-CZ" altLang="cs-CZ"/>
          </a:p>
          <a:p>
            <a:pPr algn="just"/>
            <a:endParaRPr lang="cs-CZ" altLang="cs-CZ"/>
          </a:p>
          <a:p>
            <a:pPr algn="just"/>
            <a:endParaRPr lang="cs-CZ" altLang="cs-CZ"/>
          </a:p>
        </p:txBody>
      </p:sp>
      <p:sp>
        <p:nvSpPr>
          <p:cNvPr id="21508" name="TextovéPole 4"/>
          <p:cNvSpPr txBox="1">
            <a:spLocks noChangeArrowheads="1"/>
          </p:cNvSpPr>
          <p:nvPr/>
        </p:nvSpPr>
        <p:spPr bwMode="auto">
          <a:xfrm>
            <a:off x="1619250" y="692150"/>
            <a:ext cx="185738" cy="369888"/>
          </a:xfrm>
          <a:prstGeom prst="rect">
            <a:avLst/>
          </a:prstGeom>
          <a:noFill/>
          <a:ln w="9525">
            <a:noFill/>
            <a:miter lim="800000"/>
            <a:headEnd/>
            <a:tailEnd/>
          </a:ln>
        </p:spPr>
        <p:txBody>
          <a:bodyPr wrap="none">
            <a:spAutoFit/>
          </a:bodyPr>
          <a:lstStyle/>
          <a:p>
            <a:endParaRPr lang="cs-CZ" altLang="cs-CZ"/>
          </a:p>
        </p:txBody>
      </p:sp>
      <p:sp>
        <p:nvSpPr>
          <p:cNvPr id="21509" name="TextovéPole 7"/>
          <p:cNvSpPr txBox="1">
            <a:spLocks noChangeArrowheads="1"/>
          </p:cNvSpPr>
          <p:nvPr/>
        </p:nvSpPr>
        <p:spPr bwMode="auto">
          <a:xfrm>
            <a:off x="684213" y="476250"/>
            <a:ext cx="7226300" cy="461963"/>
          </a:xfrm>
          <a:prstGeom prst="rect">
            <a:avLst/>
          </a:prstGeom>
          <a:noFill/>
          <a:ln w="9525">
            <a:noFill/>
            <a:miter lim="800000"/>
            <a:headEnd/>
            <a:tailEnd/>
          </a:ln>
        </p:spPr>
        <p:txBody>
          <a:bodyPr>
            <a:spAutoFit/>
          </a:bodyPr>
          <a:lstStyle/>
          <a:p>
            <a:r>
              <a:rPr lang="cs-CZ" altLang="cs-CZ" sz="2400" b="1"/>
              <a:t>Specifika výtvarného projevu osob s postižením</a:t>
            </a:r>
          </a:p>
        </p:txBody>
      </p:sp>
      <p:sp>
        <p:nvSpPr>
          <p:cNvPr id="21510" name="TextovéPole 9"/>
          <p:cNvSpPr txBox="1">
            <a:spLocks noChangeArrowheads="1"/>
          </p:cNvSpPr>
          <p:nvPr/>
        </p:nvSpPr>
        <p:spPr bwMode="auto">
          <a:xfrm>
            <a:off x="250825" y="1196975"/>
            <a:ext cx="8497888" cy="2862263"/>
          </a:xfrm>
          <a:prstGeom prst="rect">
            <a:avLst/>
          </a:prstGeom>
          <a:noFill/>
          <a:ln w="9525">
            <a:noFill/>
            <a:miter lim="800000"/>
            <a:headEnd/>
            <a:tailEnd/>
          </a:ln>
        </p:spPr>
        <p:txBody>
          <a:bodyPr>
            <a:spAutoFit/>
          </a:bodyPr>
          <a:lstStyle/>
          <a:p>
            <a:pPr algn="just"/>
            <a:r>
              <a:rPr lang="cs-CZ" altLang="cs-CZ"/>
              <a:t> - „</a:t>
            </a:r>
            <a:r>
              <a:rPr lang="cs-CZ" altLang="cs-CZ" b="1"/>
              <a:t>fyziologický schematizmus</a:t>
            </a:r>
            <a:r>
              <a:rPr lang="cs-CZ" altLang="cs-CZ"/>
              <a:t>“ se však později může vlivem konformního a netvořivého způsobu výuky přeměnit v ukotvený schematizmus </a:t>
            </a:r>
            <a:r>
              <a:rPr lang="cs-CZ" altLang="cs-CZ" b="1"/>
              <a:t>-</a:t>
            </a:r>
            <a:r>
              <a:rPr lang="cs-CZ" altLang="cs-CZ"/>
              <a:t> v automatizmus, který lze velmi těžko pedagogickým působením rozrušit a nahradit hodnotnou výtvarnou činností. Z hlediska prevence vzniku </a:t>
            </a:r>
            <a:r>
              <a:rPr lang="cs-CZ" altLang="cs-CZ" b="1" i="1"/>
              <a:t>„výtvarného klišé“</a:t>
            </a:r>
            <a:r>
              <a:rPr lang="cs-CZ" altLang="cs-CZ" b="1"/>
              <a:t> </a:t>
            </a:r>
            <a:r>
              <a:rPr lang="cs-CZ" altLang="cs-CZ"/>
              <a:t>je proto žádoucí, aby se dítě zpočátku mohlo opřít o zcela určitý názor v skutečné konkrétní  a originální podobě (např. přírodniny). Od názoru pak vede cesta k výtvarným představám </a:t>
            </a:r>
          </a:p>
          <a:p>
            <a:pPr algn="just"/>
            <a:endParaRPr lang="cs-CZ" altLang="cs-CZ"/>
          </a:p>
          <a:p>
            <a:pPr algn="just"/>
            <a:endParaRPr lang="cs-CZ" altLang="cs-CZ"/>
          </a:p>
          <a:p>
            <a:pPr algn="just"/>
            <a:endParaRPr lang="cs-CZ" altLang="cs-CZ"/>
          </a:p>
        </p:txBody>
      </p:sp>
      <p:sp>
        <p:nvSpPr>
          <p:cNvPr id="21511" name="TextovéPole 12"/>
          <p:cNvSpPr txBox="1">
            <a:spLocks noChangeArrowheads="1"/>
          </p:cNvSpPr>
          <p:nvPr/>
        </p:nvSpPr>
        <p:spPr bwMode="auto">
          <a:xfrm>
            <a:off x="971550" y="4652963"/>
            <a:ext cx="10369550" cy="369887"/>
          </a:xfrm>
          <a:prstGeom prst="rect">
            <a:avLst/>
          </a:prstGeom>
          <a:noFill/>
          <a:ln w="9525">
            <a:noFill/>
            <a:miter lim="800000"/>
            <a:headEnd/>
            <a:tailEnd/>
          </a:ln>
        </p:spPr>
        <p:txBody>
          <a:bodyPr>
            <a:spAutoFit/>
          </a:bodyPr>
          <a:lstStyle/>
          <a:p>
            <a:endParaRPr lang="cs-CZ" altLang="cs-CZ"/>
          </a:p>
        </p:txBody>
      </p:sp>
      <p:sp>
        <p:nvSpPr>
          <p:cNvPr id="21512" name="TextovéPole 13"/>
          <p:cNvSpPr txBox="1">
            <a:spLocks noChangeArrowheads="1"/>
          </p:cNvSpPr>
          <p:nvPr/>
        </p:nvSpPr>
        <p:spPr bwMode="auto">
          <a:xfrm>
            <a:off x="971550" y="4652963"/>
            <a:ext cx="4608513" cy="369887"/>
          </a:xfrm>
          <a:prstGeom prst="rect">
            <a:avLst/>
          </a:prstGeom>
          <a:noFill/>
          <a:ln w="9525">
            <a:noFill/>
            <a:miter lim="800000"/>
            <a:headEnd/>
            <a:tailEnd/>
          </a:ln>
        </p:spPr>
        <p:txBody>
          <a:bodyPr>
            <a:spAutoFit/>
          </a:bodyPr>
          <a:lstStyle/>
          <a:p>
            <a:endParaRPr lang="cs-CZ" altLang="cs-CZ"/>
          </a:p>
        </p:txBody>
      </p:sp>
      <p:sp>
        <p:nvSpPr>
          <p:cNvPr id="21513" name="TextovéPole 14"/>
          <p:cNvSpPr txBox="1">
            <a:spLocks noChangeArrowheads="1"/>
          </p:cNvSpPr>
          <p:nvPr/>
        </p:nvSpPr>
        <p:spPr bwMode="auto">
          <a:xfrm>
            <a:off x="1116013" y="4365625"/>
            <a:ext cx="3816350" cy="368300"/>
          </a:xfrm>
          <a:prstGeom prst="rect">
            <a:avLst/>
          </a:prstGeom>
          <a:noFill/>
          <a:ln w="9525">
            <a:noFill/>
            <a:miter lim="800000"/>
            <a:headEnd/>
            <a:tailEnd/>
          </a:ln>
        </p:spPr>
        <p:txBody>
          <a:bodyPr>
            <a:spAutoFit/>
          </a:bodyPr>
          <a:lstStyle/>
          <a:p>
            <a:endParaRPr lang="cs-CZ" altLang="cs-CZ"/>
          </a:p>
        </p:txBody>
      </p:sp>
      <p:sp>
        <p:nvSpPr>
          <p:cNvPr id="21514" name="Obdélník 15"/>
          <p:cNvSpPr>
            <a:spLocks noChangeArrowheads="1"/>
          </p:cNvSpPr>
          <p:nvPr/>
        </p:nvSpPr>
        <p:spPr bwMode="auto">
          <a:xfrm>
            <a:off x="250825" y="3716338"/>
            <a:ext cx="8569325" cy="2586037"/>
          </a:xfrm>
          <a:prstGeom prst="rect">
            <a:avLst/>
          </a:prstGeom>
          <a:noFill/>
          <a:ln w="9525">
            <a:noFill/>
            <a:miter lim="800000"/>
            <a:headEnd/>
            <a:tailEnd/>
          </a:ln>
        </p:spPr>
        <p:txBody>
          <a:bodyPr>
            <a:spAutoFit/>
          </a:bodyPr>
          <a:lstStyle/>
          <a:p>
            <a:pPr algn="just"/>
            <a:r>
              <a:rPr lang="cs-CZ" altLang="cs-CZ"/>
              <a:t>Děti i dospělí s </a:t>
            </a:r>
            <a:r>
              <a:rPr lang="cs-CZ" altLang="cs-CZ" b="1"/>
              <a:t>postižením </a:t>
            </a:r>
            <a:r>
              <a:rPr lang="cs-CZ" altLang="cs-CZ" b="1" i="1"/>
              <a:t>nejsou schopny spontánně odpozorovat</a:t>
            </a:r>
            <a:r>
              <a:rPr lang="cs-CZ" altLang="cs-CZ" b="1"/>
              <a:t> a při výtvarné práci využít průběh barvy </a:t>
            </a:r>
            <a:r>
              <a:rPr lang="cs-CZ" altLang="cs-CZ"/>
              <a:t>(tj. jestliže dítě maluje rybník, tak má v celé ploše stejný odstín modré). Nutné je stálé procvičovaní a opakované užívání získaných dovedností prostřednictvím výtvarných cvičení. Děti však </a:t>
            </a:r>
            <a:r>
              <a:rPr lang="cs-CZ" altLang="cs-CZ" b="1">
                <a:solidFill>
                  <a:srgbClr val="C00000"/>
                </a:solidFill>
              </a:rPr>
              <a:t>neopravujeme, neovlivňujeme jejich invenci</a:t>
            </a:r>
            <a:r>
              <a:rPr lang="cs-CZ" altLang="cs-CZ"/>
              <a:t>. … stupně korekce lektora!</a:t>
            </a:r>
          </a:p>
          <a:p>
            <a:pPr algn="just"/>
            <a:endParaRPr lang="cs-CZ" altLang="cs-CZ"/>
          </a:p>
          <a:p>
            <a:pPr algn="just"/>
            <a:r>
              <a:rPr lang="cs-CZ" altLang="cs-CZ" i="1"/>
              <a:t>Tvořivost</a:t>
            </a:r>
            <a:r>
              <a:rPr lang="cs-CZ" altLang="cs-CZ"/>
              <a:t> těchto žáků je svazována </a:t>
            </a:r>
            <a:r>
              <a:rPr lang="cs-CZ" altLang="cs-CZ" b="1"/>
              <a:t>úzkostlivým dodržováním linie a obrysu</a:t>
            </a:r>
            <a:r>
              <a:rPr lang="cs-CZ" altLang="cs-CZ"/>
              <a:t>. Nechtěnou zautomatizovanou techniku malby u dětí se můžeme pokusit pozměnit opačným postupem tak, že do barevných skvrn žáci vkreslují dřívkem a tuší tvar.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p:txBody>
          <a:bodyPr/>
          <a:lstStyle/>
          <a:p>
            <a:pPr eaLnBrk="1" hangingPunct="1"/>
            <a:endParaRPr lang="cs-CZ" altLang="cs-CZ" smtClean="0"/>
          </a:p>
        </p:txBody>
      </p:sp>
      <p:pic>
        <p:nvPicPr>
          <p:cNvPr id="22531" name="Picture 4"/>
          <p:cNvPicPr>
            <a:picLocks noChangeAspect="1" noChangeArrowheads="1"/>
          </p:cNvPicPr>
          <p:nvPr/>
        </p:nvPicPr>
        <p:blipFill>
          <a:blip r:embed="rId2" cstate="print"/>
          <a:srcRect/>
          <a:stretch>
            <a:fillRect/>
          </a:stretch>
        </p:blipFill>
        <p:spPr bwMode="auto">
          <a:xfrm>
            <a:off x="0" y="1268413"/>
            <a:ext cx="9144000" cy="452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cs-CZ" altLang="cs-CZ" smtClean="0"/>
          </a:p>
        </p:txBody>
      </p:sp>
      <p:sp>
        <p:nvSpPr>
          <p:cNvPr id="23555" name="Rectangle 3"/>
          <p:cNvSpPr>
            <a:spLocks noGrp="1" noChangeArrowheads="1"/>
          </p:cNvSpPr>
          <p:nvPr>
            <p:ph type="body" idx="1"/>
          </p:nvPr>
        </p:nvSpPr>
        <p:spPr/>
        <p:txBody>
          <a:bodyPr/>
          <a:lstStyle/>
          <a:p>
            <a:pPr eaLnBrk="1" hangingPunct="1"/>
            <a:endParaRPr lang="cs-CZ" altLang="cs-CZ" smtClean="0"/>
          </a:p>
        </p:txBody>
      </p:sp>
      <p:pic>
        <p:nvPicPr>
          <p:cNvPr id="23556" name="Picture 4"/>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2" cstate="print">
            <a:lum bright="42000"/>
          </a:blip>
          <a:srcRect/>
          <a:stretch>
            <a:fillRect/>
          </a:stretch>
        </p:blipFill>
        <p:spPr bwMode="auto">
          <a:xfrm>
            <a:off x="0" y="-200025"/>
            <a:ext cx="9144000" cy="6869113"/>
          </a:xfrm>
          <a:prstGeom prst="rect">
            <a:avLst/>
          </a:prstGeom>
          <a:noFill/>
          <a:ln w="9525">
            <a:noFill/>
            <a:miter lim="800000"/>
            <a:headEnd/>
            <a:tailEnd/>
          </a:ln>
        </p:spPr>
      </p:pic>
      <p:sp>
        <p:nvSpPr>
          <p:cNvPr id="24579" name="Obdélník 3"/>
          <p:cNvSpPr>
            <a:spLocks noChangeArrowheads="1"/>
          </p:cNvSpPr>
          <p:nvPr/>
        </p:nvSpPr>
        <p:spPr bwMode="auto">
          <a:xfrm>
            <a:off x="539750" y="1028700"/>
            <a:ext cx="8135938" cy="922338"/>
          </a:xfrm>
          <a:prstGeom prst="rect">
            <a:avLst/>
          </a:prstGeom>
          <a:noFill/>
          <a:ln w="9525">
            <a:noFill/>
            <a:miter lim="800000"/>
            <a:headEnd/>
            <a:tailEnd/>
          </a:ln>
        </p:spPr>
        <p:txBody>
          <a:bodyPr>
            <a:spAutoFit/>
          </a:bodyPr>
          <a:lstStyle/>
          <a:p>
            <a:pPr algn="just"/>
            <a:endParaRPr lang="cs-CZ" altLang="cs-CZ"/>
          </a:p>
          <a:p>
            <a:pPr algn="just"/>
            <a:endParaRPr lang="cs-CZ" altLang="cs-CZ"/>
          </a:p>
          <a:p>
            <a:pPr algn="just"/>
            <a:endParaRPr lang="cs-CZ" altLang="cs-CZ"/>
          </a:p>
        </p:txBody>
      </p:sp>
      <p:sp>
        <p:nvSpPr>
          <p:cNvPr id="24580" name="TextovéPole 4"/>
          <p:cNvSpPr txBox="1">
            <a:spLocks noChangeArrowheads="1"/>
          </p:cNvSpPr>
          <p:nvPr/>
        </p:nvSpPr>
        <p:spPr bwMode="auto">
          <a:xfrm>
            <a:off x="1619250" y="692150"/>
            <a:ext cx="185738" cy="369888"/>
          </a:xfrm>
          <a:prstGeom prst="rect">
            <a:avLst/>
          </a:prstGeom>
          <a:noFill/>
          <a:ln w="9525">
            <a:noFill/>
            <a:miter lim="800000"/>
            <a:headEnd/>
            <a:tailEnd/>
          </a:ln>
        </p:spPr>
        <p:txBody>
          <a:bodyPr wrap="none">
            <a:spAutoFit/>
          </a:bodyPr>
          <a:lstStyle/>
          <a:p>
            <a:endParaRPr lang="cs-CZ" altLang="cs-CZ"/>
          </a:p>
        </p:txBody>
      </p:sp>
      <p:sp>
        <p:nvSpPr>
          <p:cNvPr id="24581" name="TextovéPole 9"/>
          <p:cNvSpPr txBox="1">
            <a:spLocks noChangeArrowheads="1"/>
          </p:cNvSpPr>
          <p:nvPr/>
        </p:nvSpPr>
        <p:spPr bwMode="auto">
          <a:xfrm>
            <a:off x="250825" y="1196975"/>
            <a:ext cx="8497888" cy="4800600"/>
          </a:xfrm>
          <a:prstGeom prst="rect">
            <a:avLst/>
          </a:prstGeom>
          <a:noFill/>
          <a:ln w="9525">
            <a:noFill/>
            <a:miter lim="800000"/>
            <a:headEnd/>
            <a:tailEnd/>
          </a:ln>
        </p:spPr>
        <p:txBody>
          <a:bodyPr>
            <a:spAutoFit/>
          </a:bodyPr>
          <a:lstStyle/>
          <a:p>
            <a:pPr algn="just"/>
            <a:r>
              <a:rPr lang="cs-CZ" altLang="cs-CZ"/>
              <a:t>Dítě v horním pásmu lehkého mentálního postižení by už mělo být schopno udržet téma kresby a na něj také soustředit svoji interpretaci (dítě s hlubším stupněm postižení pokud interpretuje, tak až dodatečně, kresbu začíná bez plánu). Při výběru tématu využíváme nejdříve </a:t>
            </a:r>
            <a:r>
              <a:rPr lang="cs-CZ" altLang="cs-CZ" b="1" i="1"/>
              <a:t>konkrétního názoru</a:t>
            </a:r>
            <a:r>
              <a:rPr lang="cs-CZ" altLang="cs-CZ"/>
              <a:t>. Nejlépe s přírodní tématikou.</a:t>
            </a:r>
          </a:p>
          <a:p>
            <a:pPr algn="just"/>
            <a:endParaRPr lang="cs-CZ" altLang="cs-CZ"/>
          </a:p>
          <a:p>
            <a:pPr algn="just"/>
            <a:endParaRPr lang="cs-CZ" altLang="cs-CZ"/>
          </a:p>
          <a:p>
            <a:pPr algn="just"/>
            <a:r>
              <a:rPr lang="cs-CZ" altLang="cs-CZ"/>
              <a:t> Výtvarné osvojování skutečnosti zaměřené na rozvoj poznávacích schopností, na rozlišování </a:t>
            </a:r>
            <a:r>
              <a:rPr lang="cs-CZ" altLang="cs-CZ" b="1"/>
              <a:t>tvarové a estetické hodnoty věcí </a:t>
            </a:r>
            <a:r>
              <a:rPr lang="cs-CZ" altLang="cs-CZ"/>
              <a:t>a seznámení se s jejich funkcemi, na rozvoj pozornosti, vnímání, představivosti a paměti.</a:t>
            </a:r>
          </a:p>
          <a:p>
            <a:pPr algn="just"/>
            <a:endParaRPr lang="cs-CZ" altLang="cs-CZ"/>
          </a:p>
          <a:p>
            <a:pPr algn="just"/>
            <a:r>
              <a:rPr lang="cs-CZ" altLang="cs-CZ"/>
              <a:t>Dekorativní a prostorové práce spojené s experimentováním, při kterých se klienti seznamují s vybranými materiály a technikami, a zaměření rámcově na oblast kresby, malby, prostorových artefaktů.</a:t>
            </a:r>
          </a:p>
          <a:p>
            <a:pPr algn="just"/>
            <a:endParaRPr lang="cs-CZ" altLang="cs-CZ"/>
          </a:p>
          <a:p>
            <a:pPr algn="just"/>
            <a:r>
              <a:rPr lang="cs-CZ" altLang="cs-CZ"/>
              <a:t>Výtvarné umění a životní prostředí, které rozvijí hodnocení různých oblastí umění</a:t>
            </a:r>
          </a:p>
          <a:p>
            <a:pPr algn="just"/>
            <a:endParaRPr lang="cs-CZ" altLang="cs-CZ"/>
          </a:p>
        </p:txBody>
      </p:sp>
      <p:sp>
        <p:nvSpPr>
          <p:cNvPr id="24582" name="TextovéPole 12"/>
          <p:cNvSpPr txBox="1">
            <a:spLocks noChangeArrowheads="1"/>
          </p:cNvSpPr>
          <p:nvPr/>
        </p:nvSpPr>
        <p:spPr bwMode="auto">
          <a:xfrm>
            <a:off x="971550" y="4652963"/>
            <a:ext cx="10369550" cy="369887"/>
          </a:xfrm>
          <a:prstGeom prst="rect">
            <a:avLst/>
          </a:prstGeom>
          <a:noFill/>
          <a:ln w="9525">
            <a:noFill/>
            <a:miter lim="800000"/>
            <a:headEnd/>
            <a:tailEnd/>
          </a:ln>
        </p:spPr>
        <p:txBody>
          <a:bodyPr>
            <a:spAutoFit/>
          </a:bodyPr>
          <a:lstStyle/>
          <a:p>
            <a:endParaRPr lang="cs-CZ" altLang="cs-CZ"/>
          </a:p>
        </p:txBody>
      </p:sp>
      <p:sp>
        <p:nvSpPr>
          <p:cNvPr id="24583" name="TextovéPole 13"/>
          <p:cNvSpPr txBox="1">
            <a:spLocks noChangeArrowheads="1"/>
          </p:cNvSpPr>
          <p:nvPr/>
        </p:nvSpPr>
        <p:spPr bwMode="auto">
          <a:xfrm>
            <a:off x="971550" y="4652963"/>
            <a:ext cx="4608513" cy="369887"/>
          </a:xfrm>
          <a:prstGeom prst="rect">
            <a:avLst/>
          </a:prstGeom>
          <a:noFill/>
          <a:ln w="9525">
            <a:noFill/>
            <a:miter lim="800000"/>
            <a:headEnd/>
            <a:tailEnd/>
          </a:ln>
        </p:spPr>
        <p:txBody>
          <a:bodyPr>
            <a:spAutoFit/>
          </a:bodyPr>
          <a:lstStyle/>
          <a:p>
            <a:endParaRPr lang="cs-CZ" altLang="cs-CZ"/>
          </a:p>
        </p:txBody>
      </p:sp>
      <p:sp>
        <p:nvSpPr>
          <p:cNvPr id="24584" name="TextovéPole 14"/>
          <p:cNvSpPr txBox="1">
            <a:spLocks noChangeArrowheads="1"/>
          </p:cNvSpPr>
          <p:nvPr/>
        </p:nvSpPr>
        <p:spPr bwMode="auto">
          <a:xfrm>
            <a:off x="1116013" y="4365625"/>
            <a:ext cx="3816350" cy="368300"/>
          </a:xfrm>
          <a:prstGeom prst="rect">
            <a:avLst/>
          </a:prstGeom>
          <a:noFill/>
          <a:ln w="9525">
            <a:noFill/>
            <a:miter lim="800000"/>
            <a:headEnd/>
            <a:tailEnd/>
          </a:ln>
        </p:spPr>
        <p:txBody>
          <a:bodyPr>
            <a:spAutoFit/>
          </a:bodyPr>
          <a:lstStyle/>
          <a:p>
            <a:endParaRPr lang="cs-CZ" altLang="cs-CZ"/>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2" cstate="print">
            <a:lum bright="42000"/>
          </a:blip>
          <a:srcRect/>
          <a:stretch>
            <a:fillRect/>
          </a:stretch>
        </p:blipFill>
        <p:spPr bwMode="auto">
          <a:xfrm>
            <a:off x="0" y="0"/>
            <a:ext cx="9144000" cy="6869113"/>
          </a:xfrm>
          <a:prstGeom prst="rect">
            <a:avLst/>
          </a:prstGeom>
          <a:noFill/>
          <a:ln w="9525">
            <a:noFill/>
            <a:miter lim="800000"/>
            <a:headEnd/>
            <a:tailEnd/>
          </a:ln>
        </p:spPr>
      </p:pic>
      <p:sp>
        <p:nvSpPr>
          <p:cNvPr id="25603" name="Rectangle 3"/>
          <p:cNvSpPr>
            <a:spLocks noGrp="1" noChangeArrowheads="1"/>
          </p:cNvSpPr>
          <p:nvPr>
            <p:ph type="body" idx="1"/>
          </p:nvPr>
        </p:nvSpPr>
        <p:spPr>
          <a:xfrm>
            <a:off x="457200" y="620713"/>
            <a:ext cx="8229600" cy="5505450"/>
          </a:xfrm>
        </p:spPr>
        <p:txBody>
          <a:bodyPr/>
          <a:lstStyle/>
          <a:p>
            <a:pPr algn="ctr" eaLnBrk="1" hangingPunct="1">
              <a:lnSpc>
                <a:spcPct val="90000"/>
              </a:lnSpc>
              <a:buFontTx/>
              <a:buNone/>
            </a:pPr>
            <a:r>
              <a:rPr lang="cs-CZ" altLang="cs-CZ" sz="2000" smtClean="0"/>
              <a:t>                                             </a:t>
            </a:r>
          </a:p>
          <a:p>
            <a:pPr algn="ctr" eaLnBrk="1" hangingPunct="1">
              <a:lnSpc>
                <a:spcPct val="90000"/>
              </a:lnSpc>
              <a:buFontTx/>
              <a:buNone/>
            </a:pPr>
            <a:r>
              <a:rPr lang="cs-CZ" altLang="cs-CZ" sz="2400" b="1" smtClean="0"/>
              <a:t>Speciální výtvarná výchova (pedagogika)</a:t>
            </a:r>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p:txBody>
      </p:sp>
      <p:pic>
        <p:nvPicPr>
          <p:cNvPr id="25604" name="Picture 4"/>
          <p:cNvPicPr>
            <a:picLocks noChangeAspect="1" noChangeArrowheads="1"/>
          </p:cNvPicPr>
          <p:nvPr/>
        </p:nvPicPr>
        <p:blipFill>
          <a:blip r:embed="rId3" cstate="print"/>
          <a:srcRect/>
          <a:stretch>
            <a:fillRect/>
          </a:stretch>
        </p:blipFill>
        <p:spPr bwMode="auto">
          <a:xfrm>
            <a:off x="755650" y="1709738"/>
            <a:ext cx="7589838" cy="474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p:cNvPicPr>
            <a:picLocks noChangeAspect="1" noChangeArrowheads="1"/>
          </p:cNvPicPr>
          <p:nvPr/>
        </p:nvPicPr>
        <p:blipFill>
          <a:blip r:embed="rId2" cstate="print">
            <a:lum bright="42000"/>
          </a:blip>
          <a:srcRect/>
          <a:stretch>
            <a:fillRect/>
          </a:stretch>
        </p:blipFill>
        <p:spPr bwMode="auto">
          <a:xfrm>
            <a:off x="-34925" y="-55563"/>
            <a:ext cx="9144000" cy="6869113"/>
          </a:xfrm>
          <a:prstGeom prst="rect">
            <a:avLst/>
          </a:prstGeom>
          <a:noFill/>
          <a:ln w="9525">
            <a:noFill/>
            <a:miter lim="800000"/>
            <a:headEnd/>
            <a:tailEnd/>
          </a:ln>
        </p:spPr>
      </p:pic>
      <p:sp>
        <p:nvSpPr>
          <p:cNvPr id="26627" name="Rectangle 3"/>
          <p:cNvSpPr>
            <a:spLocks noGrp="1" noChangeArrowheads="1"/>
          </p:cNvSpPr>
          <p:nvPr>
            <p:ph type="body" idx="1"/>
          </p:nvPr>
        </p:nvSpPr>
        <p:spPr>
          <a:xfrm>
            <a:off x="539750" y="1052513"/>
            <a:ext cx="8229600" cy="3816350"/>
          </a:xfrm>
        </p:spPr>
        <p:txBody>
          <a:bodyPr/>
          <a:lstStyle/>
          <a:p>
            <a:pPr eaLnBrk="1" hangingPunct="1">
              <a:lnSpc>
                <a:spcPct val="90000"/>
              </a:lnSpc>
              <a:buFontTx/>
              <a:buNone/>
            </a:pPr>
            <a:endParaRPr lang="cs-CZ" altLang="cs-CZ" sz="1800" b="1" smtClean="0"/>
          </a:p>
          <a:p>
            <a:pPr eaLnBrk="1" hangingPunct="1">
              <a:lnSpc>
                <a:spcPct val="90000"/>
              </a:lnSpc>
              <a:buFontTx/>
              <a:buNone/>
            </a:pPr>
            <a:r>
              <a:rPr lang="cs-CZ" altLang="cs-CZ" sz="1800" b="1" smtClean="0"/>
              <a:t>                                                                             </a:t>
            </a:r>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a:p>
            <a:pPr eaLnBrk="1" hangingPunct="1">
              <a:lnSpc>
                <a:spcPct val="90000"/>
              </a:lnSpc>
              <a:buFontTx/>
              <a:buNone/>
            </a:pPr>
            <a:endParaRPr lang="cs-CZ" altLang="cs-CZ" sz="1800" b="1" smtClean="0"/>
          </a:p>
        </p:txBody>
      </p:sp>
      <p:sp>
        <p:nvSpPr>
          <p:cNvPr id="26628" name="Obdélník 3"/>
          <p:cNvSpPr>
            <a:spLocks noChangeArrowheads="1"/>
          </p:cNvSpPr>
          <p:nvPr/>
        </p:nvSpPr>
        <p:spPr bwMode="auto">
          <a:xfrm>
            <a:off x="539750" y="1028700"/>
            <a:ext cx="8135938" cy="922338"/>
          </a:xfrm>
          <a:prstGeom prst="rect">
            <a:avLst/>
          </a:prstGeom>
          <a:noFill/>
          <a:ln w="9525">
            <a:noFill/>
            <a:miter lim="800000"/>
            <a:headEnd/>
            <a:tailEnd/>
          </a:ln>
        </p:spPr>
        <p:txBody>
          <a:bodyPr>
            <a:spAutoFit/>
          </a:bodyPr>
          <a:lstStyle/>
          <a:p>
            <a:pPr algn="just"/>
            <a:endParaRPr lang="cs-CZ" altLang="cs-CZ"/>
          </a:p>
          <a:p>
            <a:pPr algn="just"/>
            <a:endParaRPr lang="cs-CZ" altLang="cs-CZ"/>
          </a:p>
          <a:p>
            <a:pPr algn="just"/>
            <a:endParaRPr lang="cs-CZ" altLang="cs-CZ"/>
          </a:p>
        </p:txBody>
      </p:sp>
      <p:sp>
        <p:nvSpPr>
          <p:cNvPr id="26629" name="TextovéPole 4"/>
          <p:cNvSpPr txBox="1">
            <a:spLocks noChangeArrowheads="1"/>
          </p:cNvSpPr>
          <p:nvPr/>
        </p:nvSpPr>
        <p:spPr bwMode="auto">
          <a:xfrm>
            <a:off x="1619250" y="692150"/>
            <a:ext cx="185738" cy="369888"/>
          </a:xfrm>
          <a:prstGeom prst="rect">
            <a:avLst/>
          </a:prstGeom>
          <a:noFill/>
          <a:ln w="9525">
            <a:noFill/>
            <a:miter lim="800000"/>
            <a:headEnd/>
            <a:tailEnd/>
          </a:ln>
        </p:spPr>
        <p:txBody>
          <a:bodyPr wrap="none">
            <a:spAutoFit/>
          </a:bodyPr>
          <a:lstStyle/>
          <a:p>
            <a:endParaRPr lang="cs-CZ" altLang="cs-CZ"/>
          </a:p>
        </p:txBody>
      </p:sp>
      <p:sp>
        <p:nvSpPr>
          <p:cNvPr id="26630" name="Rectangle 4"/>
          <p:cNvSpPr>
            <a:spLocks noChangeArrowheads="1"/>
          </p:cNvSpPr>
          <p:nvPr/>
        </p:nvSpPr>
        <p:spPr bwMode="auto">
          <a:xfrm>
            <a:off x="468313" y="306388"/>
            <a:ext cx="8280400" cy="6092825"/>
          </a:xfrm>
          <a:prstGeom prst="rect">
            <a:avLst/>
          </a:prstGeom>
          <a:noFill/>
          <a:ln w="9525">
            <a:noFill/>
            <a:miter lim="800000"/>
            <a:headEnd/>
            <a:tailEnd/>
          </a:ln>
        </p:spPr>
        <p:txBody>
          <a:bodyPr anchor="ctr">
            <a:spAutoFit/>
          </a:bodyPr>
          <a:lstStyle/>
          <a:p>
            <a:pPr indent="450850" eaLnBrk="0" hangingPunct="0">
              <a:tabLst>
                <a:tab pos="409575" algn="l"/>
              </a:tabLst>
            </a:pPr>
            <a:r>
              <a:rPr lang="cs-CZ" altLang="cs-CZ" b="1">
                <a:solidFill>
                  <a:srgbClr val="C00000"/>
                </a:solidFill>
                <a:cs typeface="Times New Roman" pitchFamily="18" charset="0"/>
              </a:rPr>
              <a:t>Výtvarná výchova </a:t>
            </a:r>
            <a:r>
              <a:rPr lang="cs-CZ" altLang="cs-CZ">
                <a:solidFill>
                  <a:srgbClr val="000000"/>
                </a:solidFill>
                <a:cs typeface="Times New Roman" pitchFamily="18" charset="0"/>
              </a:rPr>
              <a:t>obecně je v pedagogickém procesu oblastí, která v současnosti </a:t>
            </a:r>
            <a:r>
              <a:rPr lang="cs-CZ" altLang="cs-CZ" b="1">
                <a:solidFill>
                  <a:srgbClr val="000000"/>
                </a:solidFill>
                <a:cs typeface="Times New Roman" pitchFamily="18" charset="0"/>
              </a:rPr>
              <a:t>redefinuje paradigma v kontextu národních i mezinárodních výzev. </a:t>
            </a:r>
            <a:r>
              <a:rPr lang="cs-CZ" altLang="cs-CZ">
                <a:solidFill>
                  <a:srgbClr val="000000"/>
                </a:solidFill>
                <a:cs typeface="Times New Roman" pitchFamily="18" charset="0"/>
              </a:rPr>
              <a:t>V návaznosti na současný trend, který lze zastřešit heslem </a:t>
            </a:r>
            <a:r>
              <a:rPr lang="cs-CZ" altLang="cs-CZ" b="1">
                <a:solidFill>
                  <a:srgbClr val="000000"/>
                </a:solidFill>
                <a:cs typeface="Times New Roman" pitchFamily="18" charset="0"/>
              </a:rPr>
              <a:t>„každé dítě potřebuje speciální přístup“,</a:t>
            </a:r>
            <a:r>
              <a:rPr lang="cs-CZ" altLang="cs-CZ">
                <a:solidFill>
                  <a:srgbClr val="000000"/>
                </a:solidFill>
                <a:cs typeface="Times New Roman" pitchFamily="18" charset="0"/>
              </a:rPr>
              <a:t> obrací výtvarná pedagogika při hledání svého uplatnění pozornost i k možnosti své „terapeuticko-formativní úlohy“. V teorii výtvarné výchovy vznikly v minulosti čtyři hlavní myšlenkové proudy, od nichž jsou odvozovány vlastní výtvarné postupy. Obecně je možné tyto trendy v pojetí výtvarné pedagogiky představit následovně v ČR.</a:t>
            </a:r>
            <a:endParaRPr lang="cs-CZ" altLang="cs-CZ" baseline="30000">
              <a:solidFill>
                <a:srgbClr val="000000"/>
              </a:solidFill>
              <a:cs typeface="Times New Roman" pitchFamily="18" charset="0"/>
            </a:endParaRPr>
          </a:p>
          <a:p>
            <a:pPr indent="450850" eaLnBrk="0" hangingPunct="0">
              <a:tabLst>
                <a:tab pos="409575" algn="l"/>
              </a:tabLst>
            </a:pPr>
            <a:endParaRPr lang="cs-CZ" altLang="cs-CZ"/>
          </a:p>
          <a:p>
            <a:pPr indent="450850" eaLnBrk="0" hangingPunct="0">
              <a:buFontTx/>
              <a:buChar char="•"/>
              <a:tabLst>
                <a:tab pos="409575" algn="l"/>
              </a:tabLst>
            </a:pPr>
            <a:r>
              <a:rPr lang="cs-CZ" altLang="cs-CZ" b="1">
                <a:solidFill>
                  <a:srgbClr val="000000"/>
                </a:solidFill>
                <a:latin typeface="Times New Roman" pitchFamily="18" charset="0"/>
                <a:cs typeface="Times New Roman" pitchFamily="18" charset="0"/>
              </a:rPr>
              <a:t>Art-centrické pojetí - </a:t>
            </a:r>
            <a:r>
              <a:rPr lang="cs-CZ" altLang="cs-CZ">
                <a:solidFill>
                  <a:srgbClr val="000000"/>
                </a:solidFill>
                <a:latin typeface="Times New Roman" pitchFamily="18" charset="0"/>
                <a:cs typeface="Times New Roman" pitchFamily="18" charset="0"/>
              </a:rPr>
              <a:t>vycází z předpokladu, že umění patří k základním složkám utvářejícím člověka a civilizaci. Každá kulturní společnost musí mít zájem na jejím výchovném zhodnocení. Opírá se především o poznatky uměnovědy a estetiky. Základním úkolem je probuzení zájmu, přičemž pedagogické působení směřuje k vytvoření schopnosti „číst“ hodnoty a významy uměleckého sdělení a hledat si svůj názor.</a:t>
            </a:r>
            <a:endParaRPr lang="cs-CZ" altLang="cs-CZ">
              <a:latin typeface="Times New Roman" pitchFamily="18" charset="0"/>
              <a:cs typeface="Times New Roman" pitchFamily="18" charset="0"/>
            </a:endParaRPr>
          </a:p>
          <a:p>
            <a:pPr indent="450850" eaLnBrk="0" hangingPunct="0">
              <a:buFontTx/>
              <a:buChar char="•"/>
              <a:tabLst>
                <a:tab pos="409575" algn="l"/>
              </a:tabLst>
            </a:pPr>
            <a:r>
              <a:rPr lang="cs-CZ" altLang="cs-CZ" b="1">
                <a:solidFill>
                  <a:srgbClr val="000000"/>
                </a:solidFill>
                <a:latin typeface="Times New Roman" pitchFamily="18" charset="0"/>
                <a:cs typeface="Times New Roman" pitchFamily="18" charset="0"/>
              </a:rPr>
              <a:t>Video-centrické pojetí</a:t>
            </a:r>
            <a:r>
              <a:rPr lang="cs-CZ" altLang="cs-CZ">
                <a:solidFill>
                  <a:srgbClr val="000000"/>
                </a:solidFill>
                <a:latin typeface="Times New Roman" pitchFamily="18" charset="0"/>
                <a:cs typeface="Times New Roman" pitchFamily="18" charset="0"/>
              </a:rPr>
              <a:t> </a:t>
            </a:r>
            <a:r>
              <a:rPr lang="cs-CZ" altLang="cs-CZ" b="1">
                <a:solidFill>
                  <a:srgbClr val="000000"/>
                </a:solidFill>
                <a:latin typeface="Times New Roman" pitchFamily="18" charset="0"/>
                <a:cs typeface="Times New Roman" pitchFamily="18" charset="0"/>
              </a:rPr>
              <a:t>- </a:t>
            </a:r>
            <a:r>
              <a:rPr lang="cs-CZ" altLang="cs-CZ">
                <a:solidFill>
                  <a:srgbClr val="000000"/>
                </a:solidFill>
                <a:latin typeface="Times New Roman" pitchFamily="18" charset="0"/>
                <a:cs typeface="Times New Roman" pitchFamily="18" charset="0"/>
              </a:rPr>
              <a:t>tyto myšlenkové linie v jistém smyslu dále rozvíjejí předcházející pojetí. Hlavní důraz je však kladen na proces výtvarného vnímání, jehož rozvoj vede k tzv. „vizuální gramotnosti“ představující uvědomění si kulturního prismatu, které je od počátku civilizace utvářeno na základě uměleckých projevů. Do popředí se dostává způsob uspořádání obrazové formy, ať již ve smyslu kvality uměleckého díla, či jako obecný prostředek rozvoje kvality vizuálního vnímání.</a:t>
            </a:r>
          </a:p>
          <a:p>
            <a:pPr indent="450850" eaLnBrk="0" hangingPunct="0">
              <a:buFontTx/>
              <a:buChar char="•"/>
              <a:tabLst>
                <a:tab pos="409575" algn="l"/>
              </a:tabLst>
            </a:pPr>
            <a:endParaRPr lang="cs-CZ" altLang="cs-CZ" sz="12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ChangeAspect="1" noChangeArrowheads="1"/>
          </p:cNvPicPr>
          <p:nvPr/>
        </p:nvPicPr>
        <p:blipFill>
          <a:blip r:embed="rId2" cstate="print">
            <a:lum bright="42000"/>
          </a:blip>
          <a:srcRect/>
          <a:stretch>
            <a:fillRect/>
          </a:stretch>
        </p:blipFill>
        <p:spPr bwMode="auto">
          <a:xfrm>
            <a:off x="0" y="-200025"/>
            <a:ext cx="9144000" cy="6869113"/>
          </a:xfrm>
          <a:prstGeom prst="rect">
            <a:avLst/>
          </a:prstGeom>
          <a:noFill/>
          <a:ln w="9525">
            <a:noFill/>
            <a:miter lim="800000"/>
            <a:headEnd/>
            <a:tailEnd/>
          </a:ln>
        </p:spPr>
      </p:pic>
      <p:sp>
        <p:nvSpPr>
          <p:cNvPr id="27651" name="Obdélník 3"/>
          <p:cNvSpPr>
            <a:spLocks noChangeArrowheads="1"/>
          </p:cNvSpPr>
          <p:nvPr/>
        </p:nvSpPr>
        <p:spPr bwMode="auto">
          <a:xfrm>
            <a:off x="539750" y="1028700"/>
            <a:ext cx="8135938" cy="922338"/>
          </a:xfrm>
          <a:prstGeom prst="rect">
            <a:avLst/>
          </a:prstGeom>
          <a:noFill/>
          <a:ln w="9525">
            <a:noFill/>
            <a:miter lim="800000"/>
            <a:headEnd/>
            <a:tailEnd/>
          </a:ln>
        </p:spPr>
        <p:txBody>
          <a:bodyPr>
            <a:spAutoFit/>
          </a:bodyPr>
          <a:lstStyle/>
          <a:p>
            <a:pPr algn="just"/>
            <a:endParaRPr lang="cs-CZ" altLang="cs-CZ"/>
          </a:p>
          <a:p>
            <a:pPr algn="just"/>
            <a:endParaRPr lang="cs-CZ" altLang="cs-CZ"/>
          </a:p>
          <a:p>
            <a:pPr algn="just"/>
            <a:endParaRPr lang="cs-CZ" altLang="cs-CZ"/>
          </a:p>
        </p:txBody>
      </p:sp>
      <p:sp>
        <p:nvSpPr>
          <p:cNvPr id="27652" name="TextovéPole 4"/>
          <p:cNvSpPr txBox="1">
            <a:spLocks noChangeArrowheads="1"/>
          </p:cNvSpPr>
          <p:nvPr/>
        </p:nvSpPr>
        <p:spPr bwMode="auto">
          <a:xfrm>
            <a:off x="1619250" y="692150"/>
            <a:ext cx="185738" cy="369888"/>
          </a:xfrm>
          <a:prstGeom prst="rect">
            <a:avLst/>
          </a:prstGeom>
          <a:noFill/>
          <a:ln w="9525">
            <a:noFill/>
            <a:miter lim="800000"/>
            <a:headEnd/>
            <a:tailEnd/>
          </a:ln>
        </p:spPr>
        <p:txBody>
          <a:bodyPr wrap="none">
            <a:spAutoFit/>
          </a:bodyPr>
          <a:lstStyle/>
          <a:p>
            <a:endParaRPr lang="cs-CZ" altLang="cs-CZ"/>
          </a:p>
        </p:txBody>
      </p:sp>
      <p:sp>
        <p:nvSpPr>
          <p:cNvPr id="27653" name="TextovéPole 12"/>
          <p:cNvSpPr txBox="1">
            <a:spLocks noChangeArrowheads="1"/>
          </p:cNvSpPr>
          <p:nvPr/>
        </p:nvSpPr>
        <p:spPr bwMode="auto">
          <a:xfrm>
            <a:off x="971550" y="4652963"/>
            <a:ext cx="10369550" cy="369887"/>
          </a:xfrm>
          <a:prstGeom prst="rect">
            <a:avLst/>
          </a:prstGeom>
          <a:noFill/>
          <a:ln w="9525">
            <a:noFill/>
            <a:miter lim="800000"/>
            <a:headEnd/>
            <a:tailEnd/>
          </a:ln>
        </p:spPr>
        <p:txBody>
          <a:bodyPr>
            <a:spAutoFit/>
          </a:bodyPr>
          <a:lstStyle/>
          <a:p>
            <a:endParaRPr lang="cs-CZ" altLang="cs-CZ"/>
          </a:p>
        </p:txBody>
      </p:sp>
      <p:sp>
        <p:nvSpPr>
          <p:cNvPr id="27654" name="TextovéPole 13"/>
          <p:cNvSpPr txBox="1">
            <a:spLocks noChangeArrowheads="1"/>
          </p:cNvSpPr>
          <p:nvPr/>
        </p:nvSpPr>
        <p:spPr bwMode="auto">
          <a:xfrm>
            <a:off x="971550" y="4652963"/>
            <a:ext cx="4608513" cy="369887"/>
          </a:xfrm>
          <a:prstGeom prst="rect">
            <a:avLst/>
          </a:prstGeom>
          <a:noFill/>
          <a:ln w="9525">
            <a:noFill/>
            <a:miter lim="800000"/>
            <a:headEnd/>
            <a:tailEnd/>
          </a:ln>
        </p:spPr>
        <p:txBody>
          <a:bodyPr>
            <a:spAutoFit/>
          </a:bodyPr>
          <a:lstStyle/>
          <a:p>
            <a:endParaRPr lang="cs-CZ" altLang="cs-CZ"/>
          </a:p>
        </p:txBody>
      </p:sp>
      <p:sp>
        <p:nvSpPr>
          <p:cNvPr id="27655" name="TextovéPole 14"/>
          <p:cNvSpPr txBox="1">
            <a:spLocks noChangeArrowheads="1"/>
          </p:cNvSpPr>
          <p:nvPr/>
        </p:nvSpPr>
        <p:spPr bwMode="auto">
          <a:xfrm>
            <a:off x="1116013" y="4365625"/>
            <a:ext cx="3816350" cy="368300"/>
          </a:xfrm>
          <a:prstGeom prst="rect">
            <a:avLst/>
          </a:prstGeom>
          <a:noFill/>
          <a:ln w="9525">
            <a:noFill/>
            <a:miter lim="800000"/>
            <a:headEnd/>
            <a:tailEnd/>
          </a:ln>
        </p:spPr>
        <p:txBody>
          <a:bodyPr>
            <a:spAutoFit/>
          </a:bodyPr>
          <a:lstStyle/>
          <a:p>
            <a:endParaRPr lang="cs-CZ" altLang="cs-CZ"/>
          </a:p>
        </p:txBody>
      </p:sp>
      <p:sp>
        <p:nvSpPr>
          <p:cNvPr id="27656" name="Obdélník 1"/>
          <p:cNvSpPr>
            <a:spLocks noChangeArrowheads="1"/>
          </p:cNvSpPr>
          <p:nvPr/>
        </p:nvSpPr>
        <p:spPr bwMode="auto">
          <a:xfrm>
            <a:off x="755650" y="333375"/>
            <a:ext cx="7704138" cy="6184900"/>
          </a:xfrm>
          <a:prstGeom prst="rect">
            <a:avLst/>
          </a:prstGeom>
          <a:noFill/>
          <a:ln w="9525">
            <a:noFill/>
            <a:miter lim="800000"/>
            <a:headEnd/>
            <a:tailEnd/>
          </a:ln>
        </p:spPr>
        <p:txBody>
          <a:bodyPr>
            <a:spAutoFit/>
          </a:bodyPr>
          <a:lstStyle/>
          <a:p>
            <a:pPr indent="450850" eaLnBrk="0" hangingPunct="0">
              <a:buFontTx/>
              <a:buChar char="•"/>
              <a:tabLst>
                <a:tab pos="409575" algn="l"/>
              </a:tabLst>
            </a:pPr>
            <a:r>
              <a:rPr lang="cs-CZ" altLang="cs-CZ" b="1">
                <a:solidFill>
                  <a:srgbClr val="000000"/>
                </a:solidFill>
                <a:latin typeface="Times New Roman" pitchFamily="18" charset="0"/>
                <a:cs typeface="Times New Roman" pitchFamily="18" charset="0"/>
              </a:rPr>
              <a:t>Gnozeo-centrické pojetí</a:t>
            </a:r>
            <a:r>
              <a:rPr lang="cs-CZ" altLang="cs-CZ">
                <a:solidFill>
                  <a:srgbClr val="000000"/>
                </a:solidFill>
                <a:latin typeface="Times New Roman" pitchFamily="18" charset="0"/>
                <a:cs typeface="Times New Roman" pitchFamily="18" charset="0"/>
              </a:rPr>
              <a:t> </a:t>
            </a:r>
            <a:r>
              <a:rPr lang="cs-CZ" altLang="cs-CZ" b="1">
                <a:solidFill>
                  <a:srgbClr val="000000"/>
                </a:solidFill>
                <a:latin typeface="Times New Roman" pitchFamily="18" charset="0"/>
                <a:cs typeface="Times New Roman" pitchFamily="18" charset="0"/>
              </a:rPr>
              <a:t>- </a:t>
            </a:r>
            <a:r>
              <a:rPr lang="cs-CZ" altLang="cs-CZ">
                <a:solidFill>
                  <a:srgbClr val="000000"/>
                </a:solidFill>
                <a:latin typeface="Times New Roman" pitchFamily="18" charset="0"/>
                <a:cs typeface="Times New Roman" pitchFamily="18" charset="0"/>
              </a:rPr>
              <a:t>samo výtvarné umění již není v centru pozornosti, ta se obrací k dětské zkušenosti všedního dne. Postupy jsou zaměřeny na hledání výtvarného sdělení, které je centrováno na objevování světa a pozici dítěte v něm. Pochopení umění zde není cílem. Umění se stává jedinečným výrazovým prostředkem pro uchopení skutečnosti.</a:t>
            </a:r>
          </a:p>
          <a:p>
            <a:pPr indent="450850" eaLnBrk="0" hangingPunct="0">
              <a:buFontTx/>
              <a:buChar char="•"/>
              <a:tabLst>
                <a:tab pos="409575" algn="l"/>
              </a:tabLst>
            </a:pPr>
            <a:endParaRPr lang="cs-CZ" altLang="cs-CZ">
              <a:latin typeface="Times New Roman" pitchFamily="18" charset="0"/>
              <a:cs typeface="Times New Roman" pitchFamily="18" charset="0"/>
            </a:endParaRPr>
          </a:p>
          <a:p>
            <a:pPr indent="450850" eaLnBrk="0" hangingPunct="0">
              <a:buFontTx/>
              <a:buChar char="•"/>
              <a:tabLst>
                <a:tab pos="409575" algn="l"/>
              </a:tabLst>
            </a:pPr>
            <a:r>
              <a:rPr lang="cs-CZ" altLang="cs-CZ" b="1">
                <a:solidFill>
                  <a:srgbClr val="000000"/>
                </a:solidFill>
                <a:latin typeface="Times New Roman" pitchFamily="18" charset="0"/>
                <a:cs typeface="Times New Roman" pitchFamily="18" charset="0"/>
              </a:rPr>
              <a:t>Animo-centrické pojetí - </a:t>
            </a:r>
            <a:r>
              <a:rPr lang="cs-CZ" altLang="cs-CZ">
                <a:solidFill>
                  <a:srgbClr val="000000"/>
                </a:solidFill>
                <a:latin typeface="Times New Roman" pitchFamily="18" charset="0"/>
                <a:cs typeface="Times New Roman" pitchFamily="18" charset="0"/>
              </a:rPr>
              <a:t>tento přístup rovněž vnímá umění a výtvarné vyjádření jako poznávací proces, ale vlastním objektem zkoumání se zde stává samotný subjekt žáka. Hlavním cílem je rozvoj zážitku spojeného se zkoumáním svého vlastního psychologického prostoru. Umělecké formě je obsah a smysl propůjčen na základě osobního niterného prožitku angažovanosti v existenciálních životních situacích.</a:t>
            </a:r>
            <a:endParaRPr lang="cs-CZ" altLang="cs-CZ">
              <a:latin typeface="Times New Roman" pitchFamily="18" charset="0"/>
              <a:cs typeface="Times New Roman" pitchFamily="18" charset="0"/>
            </a:endParaRPr>
          </a:p>
          <a:p>
            <a:pPr indent="450850" eaLnBrk="0" hangingPunct="0">
              <a:tabLst>
                <a:tab pos="409575" algn="l"/>
              </a:tabLst>
            </a:pPr>
            <a:endParaRPr lang="cs-CZ" altLang="cs-CZ">
              <a:solidFill>
                <a:srgbClr val="000000"/>
              </a:solidFill>
              <a:latin typeface="Times New Roman" pitchFamily="18" charset="0"/>
              <a:cs typeface="Times New Roman" pitchFamily="18" charset="0"/>
            </a:endParaRPr>
          </a:p>
          <a:p>
            <a:pPr indent="450850" eaLnBrk="0" hangingPunct="0">
              <a:tabLst>
                <a:tab pos="409575" algn="l"/>
              </a:tabLst>
            </a:pPr>
            <a:endParaRPr lang="cs-CZ" altLang="cs-CZ">
              <a:solidFill>
                <a:srgbClr val="000000"/>
              </a:solidFill>
              <a:latin typeface="Times New Roman" pitchFamily="18" charset="0"/>
              <a:cs typeface="Times New Roman" pitchFamily="18" charset="0"/>
            </a:endParaRPr>
          </a:p>
          <a:p>
            <a:pPr indent="450850" eaLnBrk="0" hangingPunct="0">
              <a:tabLst>
                <a:tab pos="409575" algn="l"/>
              </a:tabLst>
            </a:pPr>
            <a:r>
              <a:rPr lang="cs-CZ" altLang="cs-CZ">
                <a:solidFill>
                  <a:srgbClr val="000000"/>
                </a:solidFill>
                <a:latin typeface="Times New Roman" pitchFamily="18" charset="0"/>
                <a:cs typeface="Times New Roman" pitchFamily="18" charset="0"/>
              </a:rPr>
              <a:t>Především animo-centrické pojetí vykazuje silnou vazbu na psychologické prostředky a velmi se </a:t>
            </a:r>
            <a:r>
              <a:rPr lang="cs-CZ" altLang="cs-CZ" b="1">
                <a:solidFill>
                  <a:srgbClr val="000000"/>
                </a:solidFill>
                <a:latin typeface="Times New Roman" pitchFamily="18" charset="0"/>
                <a:cs typeface="Times New Roman" pitchFamily="18" charset="0"/>
              </a:rPr>
              <a:t>blíží volněji pojaté arteterapii</a:t>
            </a:r>
            <a:r>
              <a:rPr lang="cs-CZ" altLang="cs-CZ">
                <a:solidFill>
                  <a:srgbClr val="000000"/>
                </a:solidFill>
                <a:latin typeface="Times New Roman" pitchFamily="18" charset="0"/>
                <a:cs typeface="Times New Roman" pitchFamily="18" charset="0"/>
              </a:rPr>
              <a:t>. Vlastní povaha animo-centrického přístupu přináší potřebu zohlednění terapeutických aspektů, které se nutně objeví při snaze formulovat model výtvarné výchovy respektující individualizovaný osobnostní rozvoj, který je doprovázený výtvarným vedením introspektivního charakteru. Tato situace vyústila ve vytvoření </a:t>
            </a:r>
            <a:r>
              <a:rPr lang="cs-CZ" altLang="cs-CZ" b="1">
                <a:solidFill>
                  <a:srgbClr val="000000"/>
                </a:solidFill>
                <a:latin typeface="Times New Roman" pitchFamily="18" charset="0"/>
                <a:cs typeface="Times New Roman" pitchFamily="18" charset="0"/>
              </a:rPr>
              <a:t>artefiletického </a:t>
            </a:r>
            <a:r>
              <a:rPr lang="cs-CZ" altLang="cs-CZ">
                <a:solidFill>
                  <a:srgbClr val="000000"/>
                </a:solidFill>
                <a:latin typeface="Times New Roman" pitchFamily="18" charset="0"/>
                <a:cs typeface="Times New Roman" pitchFamily="18" charset="0"/>
              </a:rPr>
              <a:t>programu, který formuloval Jan Slavík. O těsném vztahu artefiletiky a arteterapie není pochyb a je tedy na místě tento vztah blíže postihnout v dalších kapitolách</a:t>
            </a:r>
            <a:r>
              <a:rPr lang="cs-CZ" altLang="cs-CZ">
                <a:solidFill>
                  <a:srgbClr val="000000"/>
                </a:solidFill>
                <a:cs typeface="Times New Roman" pitchFamily="18" charset="0"/>
              </a:rPr>
              <a:t>.</a:t>
            </a:r>
            <a:endParaRPr lang="cs-CZ" altLang="cs-CZ"/>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2" cstate="print">
            <a:lum bright="42000"/>
          </a:blip>
          <a:srcRect/>
          <a:stretch>
            <a:fillRect/>
          </a:stretch>
        </p:blipFill>
        <p:spPr bwMode="auto">
          <a:xfrm>
            <a:off x="0" y="0"/>
            <a:ext cx="9144000" cy="6869113"/>
          </a:xfrm>
          <a:prstGeom prst="rect">
            <a:avLst/>
          </a:prstGeom>
          <a:noFill/>
          <a:ln w="9525">
            <a:noFill/>
            <a:miter lim="800000"/>
            <a:headEnd/>
            <a:tailEnd/>
          </a:ln>
        </p:spPr>
      </p:pic>
      <p:sp>
        <p:nvSpPr>
          <p:cNvPr id="28675" name="Rectangle 3"/>
          <p:cNvSpPr>
            <a:spLocks noGrp="1" noChangeArrowheads="1"/>
          </p:cNvSpPr>
          <p:nvPr>
            <p:ph type="body" idx="1"/>
          </p:nvPr>
        </p:nvSpPr>
        <p:spPr>
          <a:xfrm>
            <a:off x="457200" y="908050"/>
            <a:ext cx="8229600" cy="5218113"/>
          </a:xfrm>
        </p:spPr>
        <p:txBody>
          <a:bodyPr/>
          <a:lstStyle/>
          <a:p>
            <a:pPr eaLnBrk="1" hangingPunct="1"/>
            <a:r>
              <a:rPr lang="cs-CZ" altLang="cs-CZ" sz="1800" smtClean="0"/>
              <a:t>Vzhledem k </a:t>
            </a:r>
            <a:r>
              <a:rPr lang="cs-CZ" altLang="cs-CZ" sz="1800" b="1" smtClean="0"/>
              <a:t>překonanému medicínskému modelu (paradigma) </a:t>
            </a:r>
            <a:r>
              <a:rPr lang="cs-CZ" altLang="cs-CZ" sz="1800" smtClean="0"/>
              <a:t>postižení je dnes ve speciální pedagogice kladen důraz na sociální model, kde již není možné jedince se specifickými vzdělávacími potřebami vnímat jako někoho, kdo musí být vyléčen, vzdělán a převychován, aby mohl v omezených případech znovu vstoupit do společnosti. Inkluzivní vzdělávání je tedy takové vzdělávání, které podporuje co možná nejširší sociální inkluzi a zabraňuje tak vzniku </a:t>
            </a:r>
            <a:r>
              <a:rPr lang="cs-CZ" altLang="cs-CZ" sz="1800" b="1" smtClean="0"/>
              <a:t>sociální exkluze</a:t>
            </a:r>
            <a:r>
              <a:rPr lang="cs-CZ" altLang="cs-CZ" sz="1800" smtClean="0"/>
              <a:t>.</a:t>
            </a:r>
          </a:p>
          <a:p>
            <a:pPr eaLnBrk="1" hangingPunct="1"/>
            <a:endParaRPr lang="cs-CZ" altLang="cs-CZ" sz="1800" smtClean="0"/>
          </a:p>
          <a:p>
            <a:pPr eaLnBrk="1" hangingPunct="1"/>
            <a:r>
              <a:rPr lang="cs-CZ" altLang="cs-CZ" sz="1800" smtClean="0"/>
              <a:t>  Termín </a:t>
            </a:r>
            <a:r>
              <a:rPr lang="cs-CZ" altLang="cs-CZ" sz="1800" b="1" smtClean="0"/>
              <a:t>jinakosti (odlišnosti) </a:t>
            </a:r>
            <a:r>
              <a:rPr lang="cs-CZ" altLang="cs-CZ" sz="1800" smtClean="0"/>
              <a:t>je klíčový i pro současné paradigma výzkumu myšlenkového proudu  Disability studies (DS) v západní Evropě. Pojetí kultury v rámci </a:t>
            </a:r>
            <a:r>
              <a:rPr lang="cs-CZ" altLang="cs-CZ" sz="1800" b="1" smtClean="0"/>
              <a:t>disability studies DS </a:t>
            </a:r>
            <a:r>
              <a:rPr lang="cs-CZ" altLang="cs-CZ" sz="1800" smtClean="0"/>
              <a:t>se blíží k užšímu chápání spjatému s realizováním koncepce „identity politics“. </a:t>
            </a:r>
          </a:p>
          <a:p>
            <a:pPr eaLnBrk="1" hangingPunct="1"/>
            <a:r>
              <a:rPr lang="cs-CZ" altLang="cs-CZ" sz="1800" smtClean="0"/>
              <a:t>Termín </a:t>
            </a:r>
            <a:r>
              <a:rPr lang="cs-CZ" altLang="cs-CZ" sz="1800" b="1" smtClean="0"/>
              <a:t>kultura</a:t>
            </a:r>
            <a:r>
              <a:rPr lang="cs-CZ" altLang="cs-CZ" sz="1800" smtClean="0"/>
              <a:t> je především zmiňován k označení kultury osob s postižením asociované s uměním, politickými a sociálními zájmy. Uvedené pojetí reprezentuje jeden z možných náhledů.  Někteří aktivisté ze společnosti lidí s postižením ve Velké Británii, ale i v jiných zemích, požadují užívání pojmu „disabled people“ (postižení lidé) a jakékoli jazykové modifikace odmítají. Lze konstatovat, že i zde platí právo nazývat se v souladu se </a:t>
            </a:r>
            <a:r>
              <a:rPr lang="cs-CZ" altLang="cs-CZ" sz="1800" b="1" smtClean="0"/>
              <a:t>svým sebeurčením </a:t>
            </a:r>
            <a:r>
              <a:rPr lang="cs-CZ" altLang="cs-CZ" sz="1800" smtClean="0"/>
              <a:t>a tuto volbu by měla společnost akceptovat</a:t>
            </a:r>
            <a:endParaRPr lang="cs-CZ" altLang="cs-CZ" sz="1800" b="1" smtClean="0"/>
          </a:p>
          <a:p>
            <a:pPr eaLnBrk="1" hangingPunct="1">
              <a:lnSpc>
                <a:spcPct val="90000"/>
              </a:lnSpc>
              <a:buFontTx/>
              <a:buNone/>
            </a:pPr>
            <a:endParaRPr lang="cs-CZ" altLang="cs-CZ" sz="1800" b="1" smtClean="0"/>
          </a:p>
        </p:txBody>
      </p:sp>
      <p:sp>
        <p:nvSpPr>
          <p:cNvPr id="28676" name="TextovéPole 1"/>
          <p:cNvSpPr txBox="1">
            <a:spLocks noChangeArrowheads="1"/>
          </p:cNvSpPr>
          <p:nvPr/>
        </p:nvSpPr>
        <p:spPr bwMode="auto">
          <a:xfrm>
            <a:off x="1042988" y="549275"/>
            <a:ext cx="2455862" cy="368300"/>
          </a:xfrm>
          <a:prstGeom prst="rect">
            <a:avLst/>
          </a:prstGeom>
          <a:noFill/>
          <a:ln w="9525">
            <a:noFill/>
            <a:miter lim="800000"/>
            <a:headEnd/>
            <a:tailEnd/>
          </a:ln>
        </p:spPr>
        <p:txBody>
          <a:bodyPr wrap="none">
            <a:spAutoFit/>
          </a:bodyPr>
          <a:lstStyle/>
          <a:p>
            <a:r>
              <a:rPr lang="cs-CZ" altLang="cs-CZ" b="1"/>
              <a:t>Paradigma oboru SP</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lum bright="18000"/>
          </a:blip>
          <a:srcRect/>
          <a:stretch>
            <a:fillRect/>
          </a:stretch>
        </p:blipFill>
        <p:spPr bwMode="auto">
          <a:xfrm>
            <a:off x="-304800" y="-228600"/>
            <a:ext cx="9753600" cy="7315200"/>
          </a:xfrm>
          <a:prstGeom prst="rect">
            <a:avLst/>
          </a:prstGeom>
          <a:noFill/>
          <a:ln w="9525">
            <a:noFill/>
            <a:miter lim="800000"/>
            <a:headEnd/>
            <a:tailEnd/>
          </a:ln>
        </p:spPr>
      </p:pic>
      <p:sp>
        <p:nvSpPr>
          <p:cNvPr id="29699" name="Rectangle 2"/>
          <p:cNvSpPr>
            <a:spLocks noGrp="1" noChangeArrowheads="1"/>
          </p:cNvSpPr>
          <p:nvPr>
            <p:ph type="title"/>
          </p:nvPr>
        </p:nvSpPr>
        <p:spPr>
          <a:xfrm>
            <a:off x="457200" y="692150"/>
            <a:ext cx="8229600" cy="1081088"/>
          </a:xfrm>
        </p:spPr>
        <p:txBody>
          <a:bodyPr/>
          <a:lstStyle/>
          <a:p>
            <a:pPr eaLnBrk="1" hangingPunct="1"/>
            <a:r>
              <a:rPr lang="cs-CZ" altLang="cs-CZ" smtClean="0"/>
              <a:t> </a:t>
            </a:r>
            <a:r>
              <a:rPr lang="cs-CZ" altLang="cs-CZ" sz="3600" b="1" smtClean="0"/>
              <a:t>AUTISMUS</a:t>
            </a:r>
          </a:p>
        </p:txBody>
      </p:sp>
      <p:sp>
        <p:nvSpPr>
          <p:cNvPr id="29700" name="Rectangle 3"/>
          <p:cNvSpPr>
            <a:spLocks noGrp="1" noChangeArrowheads="1"/>
          </p:cNvSpPr>
          <p:nvPr>
            <p:ph type="body" idx="1"/>
          </p:nvPr>
        </p:nvSpPr>
        <p:spPr/>
        <p:txBody>
          <a:bodyPr/>
          <a:lstStyle/>
          <a:p>
            <a:pPr eaLnBrk="1" hangingPunct="1">
              <a:lnSpc>
                <a:spcPct val="80000"/>
              </a:lnSpc>
              <a:buFontTx/>
              <a:buNone/>
            </a:pPr>
            <a:r>
              <a:rPr lang="cs-CZ" altLang="cs-CZ" sz="2000" smtClean="0"/>
              <a:t>  </a:t>
            </a:r>
          </a:p>
          <a:p>
            <a:pPr eaLnBrk="1" hangingPunct="1">
              <a:lnSpc>
                <a:spcPct val="80000"/>
              </a:lnSpc>
            </a:pPr>
            <a:r>
              <a:rPr lang="cs-CZ" altLang="cs-CZ" sz="2000" smtClean="0"/>
              <a:t>Etiologie autismu není dosud známa:</a:t>
            </a:r>
          </a:p>
          <a:p>
            <a:pPr eaLnBrk="1" hangingPunct="1">
              <a:lnSpc>
                <a:spcPct val="80000"/>
              </a:lnSpc>
            </a:pPr>
            <a:endParaRPr lang="cs-CZ" altLang="cs-CZ" sz="2000" smtClean="0"/>
          </a:p>
          <a:p>
            <a:pPr eaLnBrk="1" hangingPunct="1">
              <a:lnSpc>
                <a:spcPct val="80000"/>
              </a:lnSpc>
              <a:buFontTx/>
              <a:buNone/>
            </a:pPr>
            <a:r>
              <a:rPr lang="cs-CZ" altLang="cs-CZ" sz="2000" smtClean="0"/>
              <a:t>    - postihuje přibližně 6 dětí z 1000, vrozená vývojová porucha mozku  (neurologická):</a:t>
            </a:r>
          </a:p>
          <a:p>
            <a:pPr eaLnBrk="1" hangingPunct="1">
              <a:lnSpc>
                <a:spcPct val="80000"/>
              </a:lnSpc>
              <a:buFontTx/>
              <a:buNone/>
            </a:pPr>
            <a:r>
              <a:rPr lang="cs-CZ" altLang="cs-CZ" sz="2000" smtClean="0"/>
              <a:t>    -  dětský autismus, Aspergrův syndrom, atypický autismus, Rettůvsyndrom atd.</a:t>
            </a:r>
          </a:p>
          <a:p>
            <a:pPr eaLnBrk="1" hangingPunct="1">
              <a:lnSpc>
                <a:spcPct val="80000"/>
              </a:lnSpc>
              <a:buFontTx/>
              <a:buNone/>
            </a:pPr>
            <a:endParaRPr lang="cs-CZ" altLang="cs-CZ" sz="2000" smtClean="0"/>
          </a:p>
          <a:p>
            <a:pPr eaLnBrk="1" hangingPunct="1">
              <a:lnSpc>
                <a:spcPct val="80000"/>
              </a:lnSpc>
            </a:pPr>
            <a:r>
              <a:rPr lang="cs-CZ" altLang="cs-CZ" sz="2000" smtClean="0"/>
              <a:t>PAS velmi výrazně narušuje mentální vývoj člověka v těchto klíčových oblastech</a:t>
            </a:r>
          </a:p>
          <a:p>
            <a:pPr eaLnBrk="1" hangingPunct="1">
              <a:lnSpc>
                <a:spcPct val="80000"/>
              </a:lnSpc>
            </a:pPr>
            <a:endParaRPr lang="cs-CZ" altLang="cs-CZ" sz="2000" smtClean="0"/>
          </a:p>
          <a:p>
            <a:pPr eaLnBrk="1" hangingPunct="1">
              <a:lnSpc>
                <a:spcPct val="80000"/>
              </a:lnSpc>
              <a:buFontTx/>
              <a:buNone/>
            </a:pPr>
            <a:r>
              <a:rPr lang="cs-CZ" altLang="cs-CZ" sz="2000" smtClean="0"/>
              <a:t>-    oblast sociální interakce</a:t>
            </a:r>
          </a:p>
          <a:p>
            <a:pPr eaLnBrk="1" hangingPunct="1">
              <a:lnSpc>
                <a:spcPct val="80000"/>
              </a:lnSpc>
              <a:buFontTx/>
              <a:buChar char="-"/>
            </a:pPr>
            <a:r>
              <a:rPr lang="cs-CZ" altLang="cs-CZ" sz="2000" smtClean="0"/>
              <a:t>oblast komunikace</a:t>
            </a:r>
          </a:p>
          <a:p>
            <a:pPr eaLnBrk="1" hangingPunct="1">
              <a:lnSpc>
                <a:spcPct val="80000"/>
              </a:lnSpc>
              <a:buFontTx/>
              <a:buChar char="-"/>
            </a:pPr>
            <a:r>
              <a:rPr lang="cs-CZ" altLang="cs-CZ" sz="2000" smtClean="0"/>
              <a:t>oblast představivosti</a:t>
            </a:r>
          </a:p>
          <a:p>
            <a:pPr eaLnBrk="1" hangingPunct="1">
              <a:lnSpc>
                <a:spcPct val="80000"/>
              </a:lnSpc>
              <a:buFontTx/>
              <a:buChar char="-"/>
            </a:pPr>
            <a:endParaRPr lang="cs-CZ" altLang="cs-CZ" sz="2000" smtClean="0"/>
          </a:p>
          <a:p>
            <a:pPr eaLnBrk="1" hangingPunct="1">
              <a:lnSpc>
                <a:spcPct val="80000"/>
              </a:lnSpc>
              <a:buFontTx/>
              <a:buChar char="-"/>
            </a:pPr>
            <a:endParaRPr lang="cs-CZ" altLang="cs-CZ" sz="200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cstate="print">
            <a:lum bright="18000"/>
          </a:blip>
          <a:srcRect/>
          <a:stretch>
            <a:fillRect/>
          </a:stretch>
        </p:blipFill>
        <p:spPr bwMode="auto">
          <a:xfrm>
            <a:off x="-304800" y="-228600"/>
            <a:ext cx="9753600" cy="7315200"/>
          </a:xfrm>
          <a:prstGeom prst="rect">
            <a:avLst/>
          </a:prstGeom>
          <a:noFill/>
          <a:ln w="9525">
            <a:noFill/>
            <a:miter lim="800000"/>
            <a:headEnd/>
            <a:tailEnd/>
          </a:ln>
        </p:spPr>
      </p:pic>
      <p:sp>
        <p:nvSpPr>
          <p:cNvPr id="5122" name="Rectangle 2"/>
          <p:cNvSpPr>
            <a:spLocks noGrp="1" noChangeArrowheads="1"/>
          </p:cNvSpPr>
          <p:nvPr>
            <p:ph type="title"/>
          </p:nvPr>
        </p:nvSpPr>
        <p:spPr/>
        <p:txBody>
          <a:bodyPr/>
          <a:lstStyle/>
          <a:p>
            <a:pPr eaLnBrk="1" hangingPunct="1">
              <a:defRPr/>
            </a:pPr>
            <a:r>
              <a:rPr lang="cs-CZ" dirty="0" smtClean="0"/>
              <a:t> </a:t>
            </a:r>
            <a:r>
              <a:rPr lang="cs-CZ" sz="3200" b="1" dirty="0" smtClean="0">
                <a:solidFill>
                  <a:schemeClr val="tx1">
                    <a:lumMod val="95000"/>
                    <a:lumOff val="5000"/>
                  </a:schemeClr>
                </a:solidFill>
              </a:rPr>
              <a:t>www.</a:t>
            </a:r>
            <a:r>
              <a:rPr lang="cs-CZ" sz="3200" b="1" dirty="0" err="1" smtClean="0">
                <a:solidFill>
                  <a:schemeClr val="tx1">
                    <a:lumMod val="95000"/>
                    <a:lumOff val="5000"/>
                  </a:schemeClr>
                </a:solidFill>
              </a:rPr>
              <a:t>svetpodlelucie.word.press.com</a:t>
            </a:r>
            <a:r>
              <a:rPr lang="cs-CZ" dirty="0" smtClean="0">
                <a:solidFill>
                  <a:schemeClr val="tx1">
                    <a:lumMod val="95000"/>
                    <a:lumOff val="5000"/>
                  </a:schemeClr>
                </a:solidFill>
              </a:rPr>
              <a:t> </a:t>
            </a:r>
          </a:p>
        </p:txBody>
      </p:sp>
      <p:sp>
        <p:nvSpPr>
          <p:cNvPr id="30724" name="Rectangle 3"/>
          <p:cNvSpPr>
            <a:spLocks noGrp="1" noChangeArrowheads="1"/>
          </p:cNvSpPr>
          <p:nvPr>
            <p:ph type="body" idx="1"/>
          </p:nvPr>
        </p:nvSpPr>
        <p:spPr/>
        <p:txBody>
          <a:bodyPr/>
          <a:lstStyle/>
          <a:p>
            <a:pPr eaLnBrk="1" hangingPunct="1">
              <a:lnSpc>
                <a:spcPct val="80000"/>
              </a:lnSpc>
              <a:buFontTx/>
              <a:buNone/>
            </a:pPr>
            <a:r>
              <a:rPr lang="cs-CZ" altLang="cs-CZ" sz="2000" smtClean="0"/>
              <a:t>  </a:t>
            </a:r>
          </a:p>
          <a:p>
            <a:pPr eaLnBrk="1" hangingPunct="1">
              <a:lnSpc>
                <a:spcPct val="80000"/>
              </a:lnSpc>
            </a:pPr>
            <a:endParaRPr lang="cs-CZ" altLang="cs-CZ" sz="2000" smtClean="0"/>
          </a:p>
          <a:p>
            <a:pPr eaLnBrk="1" hangingPunct="1">
              <a:lnSpc>
                <a:spcPct val="80000"/>
              </a:lnSpc>
            </a:pPr>
            <a:r>
              <a:rPr lang="cs-CZ" altLang="cs-CZ" sz="2000" smtClean="0"/>
              <a:t>Výtvarná díla autorky na (</a:t>
            </a:r>
            <a:r>
              <a:rPr lang="cs-CZ" altLang="cs-CZ" sz="2000" smtClean="0">
                <a:hlinkClick r:id="rId3"/>
              </a:rPr>
              <a:t>www.svetpodlelucie.word.press.com</a:t>
            </a:r>
            <a:r>
              <a:rPr lang="cs-CZ" altLang="cs-CZ" sz="2000" smtClean="0"/>
              <a:t>) zrcadlí výtvarné symptomy nápadně evokující manifest směru Art brut. Nalezneme zde paralely, které jistým způsobem zpochybňují fungování automatismů naší společnosti, dávají nový význam slovu „kultura“ a staví je do nových strukturálních rozměrů. Hlavní otázkou této výstavy se jeví sama podstata bytí autorky, která může být částečně objevena ve vystavených artefaktech. Charakterizuje snad zápas dospívajícího člověka s PAS o pochopení, začlenění a participaci do společnosti, tedy do současných majoritních kulturně-estetických a etických vzorců?</a:t>
            </a:r>
          </a:p>
          <a:p>
            <a:pPr eaLnBrk="1" hangingPunct="1">
              <a:lnSpc>
                <a:spcPct val="80000"/>
              </a:lnSpc>
            </a:pPr>
            <a:endParaRPr lang="cs-CZ" altLang="cs-CZ" sz="2000" smtClean="0"/>
          </a:p>
          <a:p>
            <a:pPr eaLnBrk="1" hangingPunct="1">
              <a:lnSpc>
                <a:spcPct val="80000"/>
              </a:lnSpc>
              <a:buFontTx/>
              <a:buNone/>
            </a:pPr>
            <a:r>
              <a:rPr lang="cs-CZ" altLang="cs-CZ" sz="2000" smtClean="0"/>
              <a:t>    </a:t>
            </a:r>
          </a:p>
          <a:p>
            <a:pPr eaLnBrk="1" hangingPunct="1">
              <a:lnSpc>
                <a:spcPct val="80000"/>
              </a:lnSpc>
              <a:buFontTx/>
              <a:buChar char="-"/>
            </a:pPr>
            <a:endParaRPr lang="cs-CZ" altLang="cs-CZ" sz="20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60000" contrast="-54000"/>
          </a:blip>
          <a:srcRect l="9995" t="21054" r="14548" b="15315"/>
          <a:stretch>
            <a:fillRect/>
          </a:stretch>
        </p:blipFill>
        <p:spPr bwMode="auto">
          <a:xfrm>
            <a:off x="0" y="369888"/>
            <a:ext cx="9144000" cy="5795962"/>
          </a:xfrm>
          <a:prstGeom prst="rect">
            <a:avLst/>
          </a:prstGeom>
          <a:noFill/>
          <a:ln w="9525">
            <a:noFill/>
            <a:miter lim="800000"/>
            <a:headEnd/>
            <a:tailEnd/>
          </a:ln>
        </p:spPr>
      </p:pic>
      <p:sp>
        <p:nvSpPr>
          <p:cNvPr id="4099" name="Rectangle 4"/>
          <p:cNvSpPr>
            <a:spLocks noGrp="1" noChangeArrowheads="1"/>
          </p:cNvSpPr>
          <p:nvPr>
            <p:ph type="body" idx="1"/>
          </p:nvPr>
        </p:nvSpPr>
        <p:spPr/>
        <p:txBody>
          <a:bodyPr/>
          <a:lstStyle/>
          <a:p>
            <a:pPr eaLnBrk="1" hangingPunct="1">
              <a:buFontTx/>
              <a:buNone/>
            </a:pPr>
            <a:r>
              <a:rPr lang="cs-CZ" altLang="cs-CZ" smtClean="0"/>
              <a:t>                 </a:t>
            </a:r>
          </a:p>
        </p:txBody>
      </p:sp>
      <p:sp>
        <p:nvSpPr>
          <p:cNvPr id="4100" name="Rectangle 5"/>
          <p:cNvSpPr>
            <a:spLocks noChangeArrowheads="1"/>
          </p:cNvSpPr>
          <p:nvPr/>
        </p:nvSpPr>
        <p:spPr bwMode="auto">
          <a:xfrm>
            <a:off x="323850" y="3135313"/>
            <a:ext cx="8645525" cy="1066800"/>
          </a:xfrm>
          <a:prstGeom prst="rect">
            <a:avLst/>
          </a:prstGeom>
          <a:noFill/>
          <a:ln w="9525">
            <a:noFill/>
            <a:miter lim="800000"/>
            <a:headEnd/>
            <a:tailEnd/>
          </a:ln>
        </p:spPr>
        <p:txBody>
          <a:bodyPr anchor="ctr">
            <a:spAutoFit/>
          </a:bodyPr>
          <a:lstStyle/>
          <a:p>
            <a:r>
              <a:rPr lang="cs-CZ" altLang="cs-CZ" sz="2400"/>
              <a:t/>
            </a:r>
            <a:br>
              <a:rPr lang="cs-CZ" altLang="cs-CZ" sz="2400"/>
            </a:br>
            <a:r>
              <a:rPr lang="cs-CZ" altLang="cs-CZ" sz="2000"/>
              <a:t/>
            </a:r>
            <a:br>
              <a:rPr lang="cs-CZ" altLang="cs-CZ" sz="2000"/>
            </a:br>
            <a:endParaRPr lang="cs-CZ" altLang="cs-CZ" sz="2000"/>
          </a:p>
        </p:txBody>
      </p:sp>
      <p:sp>
        <p:nvSpPr>
          <p:cNvPr id="4101" name="Rectangle 6"/>
          <p:cNvSpPr>
            <a:spLocks noChangeArrowheads="1"/>
          </p:cNvSpPr>
          <p:nvPr/>
        </p:nvSpPr>
        <p:spPr bwMode="auto">
          <a:xfrm>
            <a:off x="539750" y="1008063"/>
            <a:ext cx="8180388" cy="4603750"/>
          </a:xfrm>
          <a:prstGeom prst="rect">
            <a:avLst/>
          </a:prstGeom>
          <a:noFill/>
          <a:ln w="9525">
            <a:noFill/>
            <a:miter lim="800000"/>
            <a:headEnd/>
            <a:tailEnd/>
          </a:ln>
        </p:spPr>
        <p:txBody>
          <a:bodyPr anchor="ctr">
            <a:spAutoFit/>
          </a:bodyPr>
          <a:lstStyle/>
          <a:p>
            <a:r>
              <a:rPr lang="cs-CZ" altLang="cs-CZ" sz="2000" b="1"/>
              <a:t>U nás </a:t>
            </a:r>
            <a:r>
              <a:rPr lang="cs-CZ" altLang="cs-CZ" sz="2000"/>
              <a:t>se arteterapie využívala od 50. let v různých léčebných a psychoterapeutických zařízeních jako </a:t>
            </a:r>
            <a:r>
              <a:rPr lang="cs-CZ" altLang="cs-CZ" sz="2000" b="1"/>
              <a:t>součást psychoterapie</a:t>
            </a:r>
            <a:r>
              <a:rPr lang="cs-CZ" altLang="cs-CZ" sz="2000"/>
              <a:t>. V 70. letech vznikla na půdě Psychoterapeutické společnosti ČLS J.E. Purkyně arteterapeutická sekce, založená a vedená PhDr. D. Kocábovou. Sdružovali se v ní zájemci o danou problematiku z různorodých oborů a byly pořádány speciální semináře a dílny. V </a:t>
            </a:r>
            <a:r>
              <a:rPr lang="cs-CZ" altLang="cs-CZ" sz="2000" b="1"/>
              <a:t>průběhu 80. let </a:t>
            </a:r>
            <a:r>
              <a:rPr lang="cs-CZ" altLang="cs-CZ" sz="2000"/>
              <a:t>narůstala popularita arteterapie zvláště mezi studenty a </a:t>
            </a:r>
            <a:r>
              <a:rPr lang="cs-CZ" altLang="cs-CZ" sz="2000" b="1"/>
              <a:t>absolventy speciální pedagogiky</a:t>
            </a:r>
            <a:r>
              <a:rPr lang="cs-CZ" altLang="cs-CZ" sz="2000"/>
              <a:t>, neboť arteterapie byla začleněna do plánů výuky a počátkem 90. let zásluhou PhDr. M. Kyzoura bylo na Jihočeské univerzitě otevřeno </a:t>
            </a:r>
            <a:r>
              <a:rPr lang="cs-CZ" altLang="cs-CZ" sz="2000" b="1"/>
              <a:t>bakalářské studium arteterapie</a:t>
            </a:r>
            <a:r>
              <a:rPr lang="cs-CZ" altLang="cs-CZ" sz="2000"/>
              <a:t>. V roce 1994 vznikla Česká arteterapeutická asociace, jako samostatné občanské sdružení, otevřené všem zájemcům o arteterapii, které postupně usiluje o přeměnu na organizaci profesní.</a:t>
            </a:r>
            <a:r>
              <a:rPr lang="cs-CZ" altLang="cs-CZ"/>
              <a:t> </a:t>
            </a:r>
            <a:br>
              <a:rPr lang="cs-CZ" altLang="cs-CZ"/>
            </a:br>
            <a:r>
              <a:rPr lang="cs-CZ" altLang="cs-CZ"/>
              <a:t/>
            </a:r>
            <a:br>
              <a:rPr lang="cs-CZ" altLang="cs-CZ"/>
            </a:br>
            <a:endParaRPr lang="cs-CZ" altLang="cs-C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cstate="print">
            <a:lum bright="18000"/>
          </a:blip>
          <a:srcRect/>
          <a:stretch>
            <a:fillRect/>
          </a:stretch>
        </p:blipFill>
        <p:spPr bwMode="auto">
          <a:xfrm>
            <a:off x="-304800" y="-228600"/>
            <a:ext cx="9753600" cy="7315200"/>
          </a:xfrm>
          <a:prstGeom prst="rect">
            <a:avLst/>
          </a:prstGeom>
          <a:noFill/>
          <a:ln w="9525">
            <a:noFill/>
            <a:miter lim="800000"/>
            <a:headEnd/>
            <a:tailEnd/>
          </a:ln>
        </p:spPr>
      </p:pic>
      <p:sp>
        <p:nvSpPr>
          <p:cNvPr id="31747" name="Rectangle 3"/>
          <p:cNvSpPr>
            <a:spLocks noGrp="1" noChangeArrowheads="1"/>
          </p:cNvSpPr>
          <p:nvPr>
            <p:ph type="body" idx="1"/>
          </p:nvPr>
        </p:nvSpPr>
        <p:spPr/>
        <p:txBody>
          <a:bodyPr/>
          <a:lstStyle/>
          <a:p>
            <a:pPr eaLnBrk="1" hangingPunct="1">
              <a:lnSpc>
                <a:spcPct val="80000"/>
              </a:lnSpc>
              <a:buFontTx/>
              <a:buNone/>
            </a:pPr>
            <a:r>
              <a:rPr lang="cs-CZ" altLang="cs-CZ" sz="2000" smtClean="0"/>
              <a:t>  </a:t>
            </a:r>
          </a:p>
          <a:p>
            <a:pPr eaLnBrk="1" hangingPunct="1">
              <a:lnSpc>
                <a:spcPct val="80000"/>
              </a:lnSpc>
              <a:buFontTx/>
              <a:buChar char="-"/>
            </a:pPr>
            <a:endParaRPr lang="cs-CZ" altLang="cs-CZ" sz="2000" smtClean="0"/>
          </a:p>
          <a:p>
            <a:pPr eaLnBrk="1" hangingPunct="1">
              <a:lnSpc>
                <a:spcPct val="80000"/>
              </a:lnSpc>
              <a:buFontTx/>
              <a:buChar char="-"/>
            </a:pPr>
            <a:endParaRPr lang="cs-CZ" altLang="cs-CZ" sz="2000" smtClean="0"/>
          </a:p>
        </p:txBody>
      </p:sp>
      <p:pic>
        <p:nvPicPr>
          <p:cNvPr id="31748" name="Picture 2"/>
          <p:cNvPicPr>
            <a:picLocks noChangeAspect="1" noChangeArrowheads="1"/>
          </p:cNvPicPr>
          <p:nvPr/>
        </p:nvPicPr>
        <p:blipFill>
          <a:blip r:embed="rId3" cstate="print"/>
          <a:srcRect/>
          <a:stretch>
            <a:fillRect/>
          </a:stretch>
        </p:blipFill>
        <p:spPr bwMode="auto">
          <a:xfrm>
            <a:off x="122238" y="476250"/>
            <a:ext cx="8986837"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cstate="print"/>
          <a:srcRect l="8922" t="31766" r="7632" b="16583"/>
          <a:stretch>
            <a:fillRect/>
          </a:stretch>
        </p:blipFill>
        <p:spPr bwMode="auto">
          <a:xfrm>
            <a:off x="0" y="3573463"/>
            <a:ext cx="9144000" cy="3284537"/>
          </a:xfrm>
          <a:prstGeom prst="rect">
            <a:avLst/>
          </a:prstGeom>
          <a:noFill/>
          <a:ln w="9525">
            <a:noFill/>
            <a:miter lim="800000"/>
            <a:headEnd/>
            <a:tailEnd/>
          </a:ln>
        </p:spPr>
      </p:pic>
      <p:sp>
        <p:nvSpPr>
          <p:cNvPr id="5" name="TextovéPole 4"/>
          <p:cNvSpPr txBox="1"/>
          <p:nvPr/>
        </p:nvSpPr>
        <p:spPr>
          <a:xfrm>
            <a:off x="1692275" y="1844675"/>
            <a:ext cx="5832475" cy="461963"/>
          </a:xfrm>
          <a:prstGeom prst="rect">
            <a:avLst/>
          </a:prstGeom>
          <a:noFill/>
        </p:spPr>
        <p:txBody>
          <a:bodyPr>
            <a:spAutoFit/>
          </a:bodyPr>
          <a:lstStyle/>
          <a:p>
            <a:pPr algn="ctr">
              <a:defRPr/>
            </a:pPr>
            <a:r>
              <a:rPr lang="cs-CZ" sz="2400" b="1" dirty="0">
                <a:solidFill>
                  <a:schemeClr val="accent5">
                    <a:lumMod val="50000"/>
                  </a:schemeClr>
                </a:solidFill>
              </a:rPr>
              <a:t>Prezentace ÚSP </a:t>
            </a:r>
            <a:r>
              <a:rPr lang="cs-CZ" sz="2400" b="1" dirty="0" err="1">
                <a:solidFill>
                  <a:schemeClr val="accent5">
                    <a:lumMod val="50000"/>
                  </a:schemeClr>
                </a:solidFill>
              </a:rPr>
              <a:t>Křižanov</a:t>
            </a:r>
            <a:r>
              <a:rPr lang="cs-CZ" sz="2400" b="1" dirty="0">
                <a:solidFill>
                  <a:schemeClr val="accent5">
                    <a:lumMod val="50000"/>
                  </a:schemeClr>
                </a:solidFill>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cs-CZ" altLang="cs-CZ" sz="4000" smtClean="0"/>
          </a:p>
        </p:txBody>
      </p:sp>
      <p:sp>
        <p:nvSpPr>
          <p:cNvPr id="33795" name="Rectangle 3"/>
          <p:cNvSpPr>
            <a:spLocks noGrp="1" noChangeArrowheads="1"/>
          </p:cNvSpPr>
          <p:nvPr>
            <p:ph type="body" idx="1"/>
          </p:nvPr>
        </p:nvSpPr>
        <p:spPr/>
        <p:txBody>
          <a:bodyPr/>
          <a:lstStyle/>
          <a:p>
            <a:pPr eaLnBrk="1" hangingPunct="1">
              <a:buFontTx/>
              <a:buNone/>
            </a:pPr>
            <a:endParaRPr lang="cs-CZ" altLang="cs-CZ" smtClean="0"/>
          </a:p>
          <a:p>
            <a:pPr eaLnBrk="1" hangingPunct="1">
              <a:buFontTx/>
              <a:buNone/>
            </a:pPr>
            <a:endParaRPr lang="cs-CZ" altLang="cs-CZ" smtClean="0"/>
          </a:p>
        </p:txBody>
      </p:sp>
      <p:pic>
        <p:nvPicPr>
          <p:cNvPr id="33796" name="Picture 6"/>
          <p:cNvPicPr>
            <a:picLocks noChangeAspect="1" noChangeArrowheads="1"/>
          </p:cNvPicPr>
          <p:nvPr/>
        </p:nvPicPr>
        <p:blipFill>
          <a:blip r:embed="rId2" cstate="print"/>
          <a:srcRect l="13962" t="26424" r="12639" b="2100"/>
          <a:stretch>
            <a:fillRect/>
          </a:stretch>
        </p:blipFill>
        <p:spPr bwMode="auto">
          <a:xfrm>
            <a:off x="0" y="134938"/>
            <a:ext cx="9144000" cy="6678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cs-CZ" altLang="cs-CZ" smtClean="0"/>
          </a:p>
        </p:txBody>
      </p:sp>
      <p:sp>
        <p:nvSpPr>
          <p:cNvPr id="34819" name="Rectangle 3"/>
          <p:cNvSpPr>
            <a:spLocks noGrp="1" noChangeArrowheads="1"/>
          </p:cNvSpPr>
          <p:nvPr>
            <p:ph type="body" idx="1"/>
          </p:nvPr>
        </p:nvSpPr>
        <p:spPr/>
        <p:txBody>
          <a:bodyPr/>
          <a:lstStyle/>
          <a:p>
            <a:pPr eaLnBrk="1" hangingPunct="1"/>
            <a:endParaRPr lang="cs-CZ" altLang="cs-CZ" smtClean="0"/>
          </a:p>
        </p:txBody>
      </p:sp>
      <p:pic>
        <p:nvPicPr>
          <p:cNvPr id="34820" name="Picture 4"/>
          <p:cNvPicPr>
            <a:picLocks noChangeAspect="1" noChangeArrowheads="1"/>
          </p:cNvPicPr>
          <p:nvPr/>
        </p:nvPicPr>
        <p:blipFill>
          <a:blip r:embed="rId2" cstate="print"/>
          <a:srcRect l="13962" t="29836" r="14621" b="6836"/>
          <a:stretch>
            <a:fillRect/>
          </a:stretch>
        </p:blipFill>
        <p:spPr bwMode="auto">
          <a:xfrm>
            <a:off x="0" y="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cstate="print"/>
          <a:srcRect l="18765" t="18021" r="18626" b="15114"/>
          <a:stretch>
            <a:fillRect/>
          </a:stretch>
        </p:blipFill>
        <p:spPr bwMode="auto">
          <a:xfrm>
            <a:off x="-36513" y="-26988"/>
            <a:ext cx="9217026" cy="7373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cs-CZ" altLang="cs-CZ" smtClean="0"/>
          </a:p>
        </p:txBody>
      </p:sp>
      <p:sp>
        <p:nvSpPr>
          <p:cNvPr id="36867" name="Rectangle 3"/>
          <p:cNvSpPr>
            <a:spLocks noGrp="1" noChangeArrowheads="1"/>
          </p:cNvSpPr>
          <p:nvPr>
            <p:ph type="body" idx="1"/>
          </p:nvPr>
        </p:nvSpPr>
        <p:spPr/>
        <p:txBody>
          <a:bodyPr/>
          <a:lstStyle/>
          <a:p>
            <a:pPr eaLnBrk="1" hangingPunct="1"/>
            <a:endParaRPr lang="cs-CZ" altLang="cs-CZ" smtClean="0"/>
          </a:p>
        </p:txBody>
      </p:sp>
      <p:pic>
        <p:nvPicPr>
          <p:cNvPr id="36868" name="Picture 4"/>
          <p:cNvPicPr>
            <a:picLocks noChangeAspect="1" noChangeArrowheads="1"/>
          </p:cNvPicPr>
          <p:nvPr/>
        </p:nvPicPr>
        <p:blipFill>
          <a:blip r:embed="rId2" cstate="print"/>
          <a:srcRect l="8922" t="31766" r="7632" b="16583"/>
          <a:stretch>
            <a:fillRect/>
          </a:stretch>
        </p:blipFill>
        <p:spPr bwMode="auto">
          <a:xfrm>
            <a:off x="0" y="0"/>
            <a:ext cx="137890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cstate="print"/>
          <a:srcRect/>
          <a:stretch>
            <a:fillRect/>
          </a:stretch>
        </p:blipFill>
        <p:spPr bwMode="auto">
          <a:xfrm>
            <a:off x="0" y="0"/>
            <a:ext cx="10333038" cy="6884988"/>
          </a:xfrm>
          <a:prstGeom prst="rect">
            <a:avLst/>
          </a:prstGeom>
          <a:noFill/>
          <a:ln w="9525">
            <a:noFill/>
            <a:miter lim="800000"/>
            <a:headEnd/>
            <a:tailEnd/>
          </a:ln>
        </p:spPr>
      </p:pic>
      <p:sp>
        <p:nvSpPr>
          <p:cNvPr id="37891" name="Rectangle 2"/>
          <p:cNvSpPr>
            <a:spLocks noGrp="1" noChangeArrowheads="1"/>
          </p:cNvSpPr>
          <p:nvPr>
            <p:ph type="title"/>
          </p:nvPr>
        </p:nvSpPr>
        <p:spPr>
          <a:xfrm>
            <a:off x="250825" y="1844675"/>
            <a:ext cx="8229600" cy="2952750"/>
          </a:xfrm>
        </p:spPr>
        <p:txBody>
          <a:bodyPr/>
          <a:lstStyle/>
          <a:p>
            <a:pPr eaLnBrk="1" hangingPunct="1"/>
            <a:r>
              <a:rPr lang="cs-CZ" altLang="cs-CZ" smtClean="0">
                <a:solidFill>
                  <a:schemeClr val="bg1"/>
                </a:solidFill>
              </a:rPr>
              <a:t>Děkuji za pozornost </a:t>
            </a:r>
            <a:r>
              <a:rPr lang="cs-CZ" altLang="cs-CZ" smtClean="0">
                <a:solidFill>
                  <a:schemeClr val="bg1"/>
                </a:solidFill>
                <a:sym typeface="Wingdings" pitchFamily="2" charset="2"/>
              </a:rPr>
              <a:t></a:t>
            </a:r>
            <a:br>
              <a:rPr lang="cs-CZ" altLang="cs-CZ" smtClean="0">
                <a:solidFill>
                  <a:schemeClr val="bg1"/>
                </a:solidFill>
                <a:sym typeface="Wingdings" pitchFamily="2" charset="2"/>
              </a:rPr>
            </a:br>
            <a:r>
              <a:rPr lang="cs-CZ" altLang="cs-CZ" smtClean="0">
                <a:solidFill>
                  <a:schemeClr val="bg1"/>
                </a:solidFill>
              </a:rPr>
              <a:t/>
            </a:r>
            <a:br>
              <a:rPr lang="cs-CZ" altLang="cs-CZ" smtClean="0">
                <a:solidFill>
                  <a:schemeClr val="bg1"/>
                </a:solidFill>
              </a:rPr>
            </a:br>
            <a:r>
              <a:rPr lang="cs-CZ" altLang="cs-CZ" sz="2000" smtClean="0">
                <a:solidFill>
                  <a:schemeClr val="bg1"/>
                </a:solidFill>
              </a:rPr>
              <a:t>Kontakt: sochorart@seznam.cz</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noChangeArrowheads="1"/>
          </p:cNvPicPr>
          <p:nvPr/>
        </p:nvPicPr>
        <p:blipFill>
          <a:blip r:embed="rId2" cstate="print">
            <a:lum bright="60000" contrast="-54000"/>
          </a:blip>
          <a:srcRect l="9995" t="21054" r="14548" b="15315"/>
          <a:stretch>
            <a:fillRect/>
          </a:stretch>
        </p:blipFill>
        <p:spPr bwMode="auto">
          <a:xfrm>
            <a:off x="0" y="369888"/>
            <a:ext cx="9144000" cy="5795962"/>
          </a:xfrm>
          <a:prstGeom prst="rect">
            <a:avLst/>
          </a:prstGeom>
          <a:noFill/>
          <a:ln w="9525">
            <a:noFill/>
            <a:miter lim="800000"/>
            <a:headEnd/>
            <a:tailEnd/>
          </a:ln>
        </p:spPr>
      </p:pic>
      <p:sp>
        <p:nvSpPr>
          <p:cNvPr id="5123" name="Rectangle 3"/>
          <p:cNvSpPr>
            <a:spLocks noGrp="1" noChangeArrowheads="1"/>
          </p:cNvSpPr>
          <p:nvPr>
            <p:ph type="body" idx="1"/>
          </p:nvPr>
        </p:nvSpPr>
        <p:spPr/>
        <p:txBody>
          <a:bodyPr/>
          <a:lstStyle/>
          <a:p>
            <a:pPr eaLnBrk="1" hangingPunct="1">
              <a:buFontTx/>
              <a:buNone/>
            </a:pPr>
            <a:r>
              <a:rPr lang="cs-CZ" altLang="cs-CZ" smtClean="0"/>
              <a:t>                 </a:t>
            </a:r>
          </a:p>
        </p:txBody>
      </p:sp>
      <p:sp>
        <p:nvSpPr>
          <p:cNvPr id="5124" name="Rectangle 6"/>
          <p:cNvSpPr>
            <a:spLocks noChangeArrowheads="1"/>
          </p:cNvSpPr>
          <p:nvPr/>
        </p:nvSpPr>
        <p:spPr bwMode="auto">
          <a:xfrm>
            <a:off x="323850" y="947738"/>
            <a:ext cx="8645525" cy="5446712"/>
          </a:xfrm>
          <a:prstGeom prst="rect">
            <a:avLst/>
          </a:prstGeom>
          <a:noFill/>
          <a:ln w="9525">
            <a:noFill/>
            <a:miter lim="800000"/>
            <a:headEnd/>
            <a:tailEnd/>
          </a:ln>
        </p:spPr>
        <p:txBody>
          <a:bodyPr anchor="ctr">
            <a:spAutoFit/>
          </a:bodyPr>
          <a:lstStyle/>
          <a:p>
            <a:pPr algn="ctr"/>
            <a:r>
              <a:rPr lang="cs-CZ" altLang="cs-CZ" sz="2400" b="1"/>
              <a:t> Definice oboru arteterapie</a:t>
            </a:r>
            <a:endParaRPr lang="cs-CZ" altLang="cs-CZ" sz="2400"/>
          </a:p>
          <a:p>
            <a:pPr algn="ctr"/>
            <a:endParaRPr lang="cs-CZ" altLang="cs-CZ" sz="2400"/>
          </a:p>
          <a:p>
            <a:pPr algn="just"/>
            <a:r>
              <a:rPr lang="cs-CZ" altLang="cs-CZ" sz="2400"/>
              <a:t>Arteterapie je léčebný postup, který využívá </a:t>
            </a:r>
            <a:r>
              <a:rPr lang="cs-CZ" altLang="cs-CZ" sz="2400" b="1"/>
              <a:t>výtvarného projevu jako hlavního prostředku poznání</a:t>
            </a:r>
            <a:r>
              <a:rPr lang="cs-CZ" altLang="cs-CZ" sz="2400"/>
              <a:t> a ovlivnění lidské psychiky a mezilidských vztahů. Někdy bývá přiřazována k psychoterapii a jejím jednotlivým směrům, jindy je pojímána jako svébytný obor. Obvykle se rozlišují dva základní proudy:</a:t>
            </a:r>
          </a:p>
          <a:p>
            <a:pPr algn="just"/>
            <a:endParaRPr lang="cs-CZ" altLang="cs-CZ" sz="2400"/>
          </a:p>
          <a:p>
            <a:pPr algn="just"/>
            <a:r>
              <a:rPr lang="cs-CZ" altLang="cs-CZ" sz="2400" b="1"/>
              <a:t>- terapie uměním „ART TERAPY“</a:t>
            </a:r>
            <a:r>
              <a:rPr lang="cs-CZ" altLang="cs-CZ" sz="2400"/>
              <a:t>, v níž se klade důraz na léčebný potenciál tvůrčí činnosti samotné </a:t>
            </a:r>
          </a:p>
          <a:p>
            <a:pPr algn="just">
              <a:buFontTx/>
              <a:buChar char="-"/>
            </a:pPr>
            <a:endParaRPr lang="cs-CZ" altLang="cs-CZ" sz="2400"/>
          </a:p>
          <a:p>
            <a:pPr algn="just">
              <a:buFontTx/>
              <a:buChar char="-"/>
            </a:pPr>
            <a:r>
              <a:rPr lang="cs-CZ" altLang="cs-CZ" sz="2400"/>
              <a:t> </a:t>
            </a:r>
            <a:r>
              <a:rPr lang="cs-CZ" altLang="cs-CZ" sz="2400" b="1"/>
              <a:t>artpsychoterapie</a:t>
            </a:r>
            <a:r>
              <a:rPr lang="cs-CZ" altLang="cs-CZ" sz="2400"/>
              <a:t>, kde výtvory a prožitky z procesu tvorby jsou dále psychoterapeuticky zpracovávány </a:t>
            </a:r>
            <a:r>
              <a:rPr lang="cs-CZ" altLang="cs-CZ" sz="2000"/>
              <a:t>(ČAA, 2011)</a:t>
            </a:r>
            <a:r>
              <a:rPr lang="cs-CZ" altLang="cs-CZ" sz="2400"/>
              <a:t>. </a:t>
            </a:r>
            <a:br>
              <a:rPr lang="cs-CZ" altLang="cs-CZ" sz="2400"/>
            </a:br>
            <a:r>
              <a:rPr lang="cs-CZ" altLang="cs-CZ"/>
              <a:t/>
            </a:r>
            <a:br>
              <a:rPr lang="cs-CZ" altLang="cs-CZ"/>
            </a:br>
            <a:endParaRPr lang="cs-CZ" altLang="cs-CZ"/>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cs-CZ" altLang="cs-CZ" smtClean="0"/>
          </a:p>
        </p:txBody>
      </p:sp>
      <p:sp>
        <p:nvSpPr>
          <p:cNvPr id="6147" name="Rectangle 3"/>
          <p:cNvSpPr>
            <a:spLocks noGrp="1" noChangeArrowheads="1"/>
          </p:cNvSpPr>
          <p:nvPr>
            <p:ph type="body" idx="1"/>
          </p:nvPr>
        </p:nvSpPr>
        <p:spPr/>
        <p:txBody>
          <a:bodyPr/>
          <a:lstStyle/>
          <a:p>
            <a:pPr eaLnBrk="1" hangingPunct="1"/>
            <a:endParaRPr lang="cs-CZ" altLang="cs-CZ" smtClean="0"/>
          </a:p>
        </p:txBody>
      </p:sp>
      <p:pic>
        <p:nvPicPr>
          <p:cNvPr id="6148"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cstate="print">
            <a:lum bright="48000" contrast="18000"/>
          </a:blip>
          <a:srcRect/>
          <a:stretch>
            <a:fillRect/>
          </a:stretch>
        </p:blipFill>
        <p:spPr bwMode="auto">
          <a:xfrm>
            <a:off x="179388" y="0"/>
            <a:ext cx="9504362" cy="6834188"/>
          </a:xfrm>
          <a:prstGeom prst="rect">
            <a:avLst/>
          </a:prstGeom>
          <a:noFill/>
          <a:ln w="9525">
            <a:noFill/>
            <a:miter lim="800000"/>
            <a:headEnd/>
            <a:tailEnd/>
          </a:ln>
        </p:spPr>
      </p:pic>
      <p:sp>
        <p:nvSpPr>
          <p:cNvPr id="7171" name="Rectangle 2"/>
          <p:cNvSpPr>
            <a:spLocks noGrp="1" noChangeArrowheads="1"/>
          </p:cNvSpPr>
          <p:nvPr>
            <p:ph type="title"/>
          </p:nvPr>
        </p:nvSpPr>
        <p:spPr/>
        <p:txBody>
          <a:bodyPr/>
          <a:lstStyle/>
          <a:p>
            <a:pPr eaLnBrk="1" hangingPunct="1"/>
            <a:r>
              <a:rPr lang="cs-CZ" altLang="cs-CZ" sz="2800" b="1" smtClean="0"/>
              <a:t>Rámec artpsychoterapeutický</a:t>
            </a:r>
          </a:p>
        </p:txBody>
      </p:sp>
      <p:sp>
        <p:nvSpPr>
          <p:cNvPr id="7172" name="Rectangle 3"/>
          <p:cNvSpPr>
            <a:spLocks noGrp="1" noChangeArrowheads="1"/>
          </p:cNvSpPr>
          <p:nvPr>
            <p:ph type="body" idx="1"/>
          </p:nvPr>
        </p:nvSpPr>
        <p:spPr>
          <a:xfrm>
            <a:off x="457200" y="1600200"/>
            <a:ext cx="8229600" cy="5257800"/>
          </a:xfrm>
        </p:spPr>
        <p:txBody>
          <a:bodyPr/>
          <a:lstStyle/>
          <a:p>
            <a:pPr eaLnBrk="1" hangingPunct="1">
              <a:lnSpc>
                <a:spcPct val="80000"/>
              </a:lnSpc>
              <a:defRPr/>
            </a:pPr>
            <a:r>
              <a:rPr lang="cs-CZ" sz="2000" dirty="0" smtClean="0"/>
              <a:t>Podle psychoterapeutických východisek</a:t>
            </a:r>
            <a:r>
              <a:rPr lang="cs-CZ" sz="2000" i="1" dirty="0" smtClean="0"/>
              <a:t> (</a:t>
            </a:r>
            <a:r>
              <a:rPr lang="cs-CZ" sz="2000" dirty="0" smtClean="0"/>
              <a:t>ve vztahu ke způsobu využívání výtvarné aktivity) je možné uvést klasifikaci arteterapie. Veškeré přístupy jsou v zásadě děleny na receptivní a produktivní</a:t>
            </a:r>
          </a:p>
          <a:p>
            <a:pPr eaLnBrk="1" hangingPunct="1">
              <a:lnSpc>
                <a:spcPct val="80000"/>
              </a:lnSpc>
              <a:buFontTx/>
              <a:buNone/>
              <a:defRPr/>
            </a:pPr>
            <a:r>
              <a:rPr lang="cs-CZ" sz="2000" dirty="0" smtClean="0"/>
              <a:t>     </a:t>
            </a:r>
            <a:r>
              <a:rPr lang="cs-CZ" sz="2000" b="1" i="1" u="sng" dirty="0" smtClean="0"/>
              <a:t>Produktivní </a:t>
            </a:r>
            <a:r>
              <a:rPr lang="cs-CZ" sz="2000" b="1" i="1" u="sng" dirty="0" err="1" smtClean="0"/>
              <a:t>arte</a:t>
            </a:r>
            <a:r>
              <a:rPr lang="cs-CZ" sz="2000" b="1" i="1" u="sng" dirty="0" smtClean="0"/>
              <a:t> - přístupy:</a:t>
            </a:r>
          </a:p>
          <a:p>
            <a:pPr eaLnBrk="1" hangingPunct="1">
              <a:lnSpc>
                <a:spcPct val="80000"/>
              </a:lnSpc>
              <a:buFontTx/>
              <a:buNone/>
              <a:defRPr/>
            </a:pPr>
            <a:endParaRPr lang="cs-CZ" sz="2000" b="1" i="1" u="sng" dirty="0" smtClean="0"/>
          </a:p>
          <a:p>
            <a:pPr eaLnBrk="1" hangingPunct="1">
              <a:lnSpc>
                <a:spcPct val="80000"/>
              </a:lnSpc>
              <a:buFontTx/>
              <a:buNone/>
              <a:defRPr/>
            </a:pPr>
            <a:r>
              <a:rPr lang="cs-CZ" sz="2000" dirty="0" smtClean="0"/>
              <a:t>     Základním pojetím průkopnice psychoanalytické arteterapie (Art </a:t>
            </a:r>
            <a:r>
              <a:rPr lang="cs-CZ" sz="2000" dirty="0" err="1" smtClean="0"/>
              <a:t>Therapy</a:t>
            </a:r>
            <a:r>
              <a:rPr lang="cs-CZ" sz="2000" dirty="0" smtClean="0"/>
              <a:t>) </a:t>
            </a:r>
            <a:r>
              <a:rPr lang="cs-CZ" sz="2000" dirty="0" err="1" smtClean="0"/>
              <a:t>Margret</a:t>
            </a:r>
            <a:r>
              <a:rPr lang="cs-CZ" sz="2000" dirty="0" smtClean="0"/>
              <a:t> </a:t>
            </a:r>
            <a:r>
              <a:rPr lang="cs-CZ" sz="2000" dirty="0" err="1" smtClean="0"/>
              <a:t>Naumburgové</a:t>
            </a:r>
            <a:r>
              <a:rPr lang="cs-CZ" sz="2000" dirty="0" smtClean="0"/>
              <a:t> (1947) je předpoklad, že proces arteterapie je založen na </a:t>
            </a:r>
            <a:r>
              <a:rPr lang="cs-CZ" sz="2000" i="1" dirty="0" smtClean="0"/>
              <a:t>poznání, kde </a:t>
            </a:r>
            <a:r>
              <a:rPr lang="cs-CZ" sz="2000" dirty="0" smtClean="0"/>
              <a:t>nejzákladnější myšlenky a </a:t>
            </a:r>
            <a:r>
              <a:rPr lang="cs-CZ" sz="2000" b="1" dirty="0" smtClean="0"/>
              <a:t>pocity člověka </a:t>
            </a:r>
            <a:r>
              <a:rPr lang="cs-CZ" sz="2000" dirty="0" smtClean="0"/>
              <a:t>derivované z nevědomí </a:t>
            </a:r>
            <a:r>
              <a:rPr lang="cs-CZ" sz="2000" b="1" dirty="0" smtClean="0"/>
              <a:t>dosáhnou výrazu lépe v obrazech než ve slovech</a:t>
            </a:r>
            <a:r>
              <a:rPr lang="cs-CZ" sz="2000" dirty="0" smtClean="0"/>
              <a:t>. Filozofie této arteterapie je založena na přesvědčení, že každé individuum, ať už bude či nebude vzdělané v umění, má </a:t>
            </a:r>
            <a:r>
              <a:rPr lang="cs-CZ" sz="2000" i="1" dirty="0" smtClean="0"/>
              <a:t>latentní kapacitu</a:t>
            </a:r>
            <a:r>
              <a:rPr lang="cs-CZ" sz="2000" dirty="0" smtClean="0"/>
              <a:t> přenést svůj vnitřní konflikt do vizuálních tvarů.</a:t>
            </a:r>
          </a:p>
          <a:p>
            <a:pPr eaLnBrk="1" hangingPunct="1">
              <a:lnSpc>
                <a:spcPct val="80000"/>
              </a:lnSpc>
              <a:buFontTx/>
              <a:buNone/>
              <a:defRPr/>
            </a:pPr>
            <a:r>
              <a:rPr lang="cs-CZ" sz="2000" i="1" dirty="0" smtClean="0"/>
              <a:t>     </a:t>
            </a:r>
            <a:r>
              <a:rPr lang="cs-CZ" sz="2000" i="1" dirty="0" smtClean="0">
                <a:solidFill>
                  <a:schemeClr val="accent2">
                    <a:lumMod val="40000"/>
                    <a:lumOff val="60000"/>
                  </a:schemeClr>
                </a:solidFill>
              </a:rPr>
              <a:t>…  je umění konflikt?</a:t>
            </a:r>
          </a:p>
          <a:p>
            <a:pPr eaLnBrk="1" hangingPunct="1">
              <a:lnSpc>
                <a:spcPct val="80000"/>
              </a:lnSpc>
              <a:buFontTx/>
              <a:buNone/>
              <a:defRPr/>
            </a:pPr>
            <a:r>
              <a:rPr lang="cs-CZ" sz="2000" i="1" dirty="0" smtClean="0"/>
              <a:t>    </a:t>
            </a:r>
            <a:r>
              <a:rPr lang="cs-CZ" sz="2000" b="1" i="1" u="sng" dirty="0" smtClean="0"/>
              <a:t>Pasivní </a:t>
            </a:r>
            <a:r>
              <a:rPr lang="cs-CZ" sz="2000" b="1" i="1" u="sng" dirty="0" err="1" smtClean="0"/>
              <a:t>arte</a:t>
            </a:r>
            <a:r>
              <a:rPr lang="cs-CZ" sz="2000" b="1" i="1" u="sng" dirty="0" smtClean="0"/>
              <a:t> – přístupy</a:t>
            </a:r>
            <a:r>
              <a:rPr lang="cs-CZ" sz="2000" i="1" dirty="0" smtClean="0"/>
              <a:t>:</a:t>
            </a:r>
            <a:r>
              <a:rPr lang="cs-CZ" sz="2000" dirty="0" smtClean="0"/>
              <a:t> působení díla na základě vnímání - „vcítění“ je z obecně terapeutického hlediska spekulativní (především z pohledu psychoterapie).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cs-CZ" altLang="cs-CZ" smtClean="0"/>
          </a:p>
        </p:txBody>
      </p:sp>
      <p:sp>
        <p:nvSpPr>
          <p:cNvPr id="8195" name="Rectangle 3"/>
          <p:cNvSpPr>
            <a:spLocks noGrp="1" noChangeArrowheads="1"/>
          </p:cNvSpPr>
          <p:nvPr>
            <p:ph type="body" idx="1"/>
          </p:nvPr>
        </p:nvSpPr>
        <p:spPr/>
        <p:txBody>
          <a:bodyPr/>
          <a:lstStyle/>
          <a:p>
            <a:pPr eaLnBrk="1" hangingPunct="1"/>
            <a:endParaRPr lang="cs-CZ" altLang="cs-CZ" smtClean="0"/>
          </a:p>
        </p:txBody>
      </p:sp>
      <p:pic>
        <p:nvPicPr>
          <p:cNvPr id="8196" name="Picture 4"/>
          <p:cNvPicPr>
            <a:picLocks noChangeAspect="1" noChangeArrowheads="1"/>
          </p:cNvPicPr>
          <p:nvPr/>
        </p:nvPicPr>
        <p:blipFill>
          <a:blip r:embed="rId2" cstate="print"/>
          <a:srcRect/>
          <a:stretch>
            <a:fillRect/>
          </a:stretch>
        </p:blipFill>
        <p:spPr bwMode="auto">
          <a:xfrm>
            <a:off x="0" y="115888"/>
            <a:ext cx="9144000" cy="66643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lucie2 007"/>
          <p:cNvPicPr>
            <a:picLocks noChangeAspect="1" noChangeArrowheads="1"/>
          </p:cNvPicPr>
          <p:nvPr/>
        </p:nvPicPr>
        <p:blipFill>
          <a:blip r:embed="rId2" cstate="print">
            <a:lum bright="60000" contrast="-30000"/>
          </a:blip>
          <a:srcRect/>
          <a:stretch>
            <a:fillRect/>
          </a:stretch>
        </p:blipFill>
        <p:spPr bwMode="auto">
          <a:xfrm>
            <a:off x="0" y="0"/>
            <a:ext cx="9144000" cy="6858000"/>
          </a:xfrm>
          <a:prstGeom prst="rect">
            <a:avLst/>
          </a:prstGeom>
          <a:noFill/>
          <a:ln w="9525">
            <a:noFill/>
            <a:miter lim="800000"/>
            <a:headEnd/>
            <a:tailEnd/>
          </a:ln>
        </p:spPr>
      </p:pic>
      <p:sp>
        <p:nvSpPr>
          <p:cNvPr id="9219" name="Rectangle 2"/>
          <p:cNvSpPr>
            <a:spLocks noGrp="1" noChangeArrowheads="1"/>
          </p:cNvSpPr>
          <p:nvPr>
            <p:ph type="title"/>
          </p:nvPr>
        </p:nvSpPr>
        <p:spPr/>
        <p:txBody>
          <a:bodyPr/>
          <a:lstStyle/>
          <a:p>
            <a:pPr eaLnBrk="1" hangingPunct="1"/>
            <a:r>
              <a:rPr lang="cs-CZ" altLang="cs-CZ" sz="2800" b="1" smtClean="0"/>
              <a:t>Rámec   arteterapeutický</a:t>
            </a:r>
            <a:r>
              <a:rPr lang="cs-CZ" altLang="cs-CZ" smtClean="0"/>
              <a:t> </a:t>
            </a:r>
          </a:p>
        </p:txBody>
      </p:sp>
      <p:sp>
        <p:nvSpPr>
          <p:cNvPr id="9220" name="Rectangle 3"/>
          <p:cNvSpPr>
            <a:spLocks noGrp="1" noChangeArrowheads="1"/>
          </p:cNvSpPr>
          <p:nvPr>
            <p:ph type="body" idx="1"/>
          </p:nvPr>
        </p:nvSpPr>
        <p:spPr/>
        <p:txBody>
          <a:bodyPr/>
          <a:lstStyle/>
          <a:p>
            <a:pPr eaLnBrk="1" hangingPunct="1">
              <a:lnSpc>
                <a:spcPct val="90000"/>
              </a:lnSpc>
              <a:buFontTx/>
              <a:buNone/>
            </a:pPr>
            <a:r>
              <a:rPr lang="cs-CZ" altLang="cs-CZ" sz="2000" smtClean="0"/>
              <a:t>   Souhrnně v arteterapii vedle sebe v současném českém prostředí (speciální výtvarné pedagogiky) existují tři trendy:</a:t>
            </a:r>
          </a:p>
          <a:p>
            <a:pPr eaLnBrk="1" hangingPunct="1">
              <a:lnSpc>
                <a:spcPct val="90000"/>
              </a:lnSpc>
              <a:buFontTx/>
              <a:buNone/>
            </a:pPr>
            <a:endParaRPr lang="cs-CZ" altLang="cs-CZ" sz="2000" smtClean="0"/>
          </a:p>
          <a:p>
            <a:pPr eaLnBrk="1" hangingPunct="1">
              <a:lnSpc>
                <a:spcPct val="90000"/>
              </a:lnSpc>
            </a:pPr>
            <a:r>
              <a:rPr lang="cs-CZ" altLang="cs-CZ" sz="2000" smtClean="0"/>
              <a:t>Trend akcentující především </a:t>
            </a:r>
            <a:r>
              <a:rPr lang="cs-CZ" altLang="cs-CZ" sz="2000" b="1" smtClean="0"/>
              <a:t>diagnostické možnosti arteterapie </a:t>
            </a:r>
            <a:r>
              <a:rPr lang="cs-CZ" altLang="cs-CZ" sz="2000" smtClean="0"/>
              <a:t>a interpretaci výtvarných produktů. Tato forma arteterapie je chápána klinicky v psychoanalytickém smyslu a jde v ní o důsledně analytickou práci s klientovou osobní strukturou.</a:t>
            </a:r>
          </a:p>
          <a:p>
            <a:pPr eaLnBrk="1" hangingPunct="1">
              <a:lnSpc>
                <a:spcPct val="90000"/>
              </a:lnSpc>
            </a:pPr>
            <a:r>
              <a:rPr lang="cs-CZ" altLang="cs-CZ" sz="2000" smtClean="0"/>
              <a:t>Směr, který nalézá terapeutický smysl ve výtvarné produkci jako takové, i bez interpretace a diagnostiky, se označuje též „Art for therapy“. </a:t>
            </a:r>
            <a:r>
              <a:rPr lang="cs-CZ" altLang="cs-CZ" sz="2000" b="1" smtClean="0"/>
              <a:t>Jedná se o využití umění bez nároku na interpretaci nebo analýzu.</a:t>
            </a:r>
            <a:r>
              <a:rPr lang="cs-CZ" altLang="cs-CZ" sz="2000" smtClean="0"/>
              <a:t> Výtvarná reflexe sice nezapomíná na osobnost a prožívání klienta, nesměřuje však k analýze, ale k zobecnění poznatků a souvislostí v kulturním kontextu (podobně jako je tomu u artefiletiky a duchovní nebo smyslové výchovy).</a:t>
            </a:r>
          </a:p>
          <a:p>
            <a:pPr eaLnBrk="1" hangingPunct="1">
              <a:lnSpc>
                <a:spcPct val="90000"/>
              </a:lnSpc>
            </a:pPr>
            <a:r>
              <a:rPr lang="cs-CZ" altLang="cs-CZ" sz="2000" smtClean="0"/>
              <a:t>Eklektický trend přejímající teoretická východiska interpretačních směrů dynamické</a:t>
            </a:r>
            <a:r>
              <a:rPr lang="cs-CZ" altLang="cs-CZ" sz="2000" b="1" smtClean="0"/>
              <a:t> psychologie </a:t>
            </a:r>
            <a:r>
              <a:rPr lang="cs-CZ" altLang="cs-CZ" sz="2000" smtClean="0"/>
              <a:t>S. Freuda (psychoanalýza), C. G. Junga a Adlera atd.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cstate="print"/>
          <a:srcRect/>
          <a:stretch>
            <a:fillRect/>
          </a:stretch>
        </p:blipFill>
        <p:spPr bwMode="auto">
          <a:xfrm>
            <a:off x="1908175" y="0"/>
            <a:ext cx="5143500"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1073</TotalTime>
  <Words>1338</Words>
  <Application>Microsoft Office PowerPoint</Application>
  <PresentationFormat>Předvádění na obrazovce (4:3)</PresentationFormat>
  <Paragraphs>140</Paragraphs>
  <Slides>36</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36</vt:i4>
      </vt:variant>
    </vt:vector>
  </HeadingPairs>
  <TitlesOfParts>
    <vt:vector size="41" baseType="lpstr">
      <vt:lpstr>Arial</vt:lpstr>
      <vt:lpstr>Calibri</vt:lpstr>
      <vt:lpstr>Times New Roman</vt:lpstr>
      <vt:lpstr>Wingdings</vt:lpstr>
      <vt:lpstr>Výchozí návrh</vt:lpstr>
      <vt:lpstr>    Speciální výtvarná výchova - co to je ? </vt:lpstr>
      <vt:lpstr>Snímek 2</vt:lpstr>
      <vt:lpstr>Snímek 3</vt:lpstr>
      <vt:lpstr>Snímek 4</vt:lpstr>
      <vt:lpstr>Snímek 5</vt:lpstr>
      <vt:lpstr>Rámec artpsychoterapeutický</vt:lpstr>
      <vt:lpstr>Snímek 7</vt:lpstr>
      <vt:lpstr>Rámec   arteterapeutický </vt:lpstr>
      <vt:lpstr>Snímek 9</vt:lpstr>
      <vt:lpstr>Výtvarná tvorba v kontextu dějin umění </vt:lpstr>
      <vt:lpstr>Snímek 11</vt:lpstr>
      <vt:lpstr>Snímek 12</vt:lpstr>
      <vt:lpstr>Snímek 13</vt:lpstr>
      <vt:lpstr>Snímek 14</vt:lpstr>
      <vt:lpstr>Dimenze sociální - umění jako služba</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 AUTISMUS</vt:lpstr>
      <vt:lpstr> www.svetpodlelucie.word.press.com </vt:lpstr>
      <vt:lpstr>Snímek 30</vt:lpstr>
      <vt:lpstr>Snímek 31</vt:lpstr>
      <vt:lpstr>Snímek 32</vt:lpstr>
      <vt:lpstr>Snímek 33</vt:lpstr>
      <vt:lpstr>Snímek 34</vt:lpstr>
      <vt:lpstr>Snímek 35</vt:lpstr>
      <vt:lpstr>Děkuji za pozornost   Kontakt: sochorart@seznam.cz</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Přednáška: Dialog, terapie či umění?</dc:title>
  <dc:creator>sochor</dc:creator>
  <cp:lastModifiedBy>sochor</cp:lastModifiedBy>
  <cp:revision>42</cp:revision>
  <dcterms:created xsi:type="dcterms:W3CDTF">2011-05-11T19:37:43Z</dcterms:created>
  <dcterms:modified xsi:type="dcterms:W3CDTF">2021-05-22T08:55:57Z</dcterms:modified>
</cp:coreProperties>
</file>