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2" r:id="rId2"/>
    <p:sldId id="353" r:id="rId3"/>
    <p:sldId id="354" r:id="rId4"/>
    <p:sldId id="261" r:id="rId5"/>
    <p:sldId id="355" r:id="rId6"/>
    <p:sldId id="262" r:id="rId7"/>
    <p:sldId id="266" r:id="rId8"/>
    <p:sldId id="267" r:id="rId9"/>
    <p:sldId id="268" r:id="rId10"/>
    <p:sldId id="356" r:id="rId11"/>
    <p:sldId id="263" r:id="rId12"/>
    <p:sldId id="265" r:id="rId13"/>
    <p:sldId id="357" r:id="rId14"/>
    <p:sldId id="269" r:id="rId15"/>
    <p:sldId id="270" r:id="rId16"/>
    <p:sldId id="271" r:id="rId17"/>
    <p:sldId id="264" r:id="rId18"/>
    <p:sldId id="258"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63" d="100"/>
          <a:sy n="63" d="100"/>
        </p:scale>
        <p:origin x="6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D90DC8-E6F8-47B6-9452-49813353A8F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BFA933C-B34C-46F4-9479-5D9C1A1695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EDF87CE-CA90-4C60-AF41-418B8293656C}"/>
              </a:ext>
            </a:extLst>
          </p:cNvPr>
          <p:cNvSpPr>
            <a:spLocks noGrp="1"/>
          </p:cNvSpPr>
          <p:nvPr>
            <p:ph type="dt" sz="half" idx="10"/>
          </p:nvPr>
        </p:nvSpPr>
        <p:spPr/>
        <p:txBody>
          <a:bodyPr/>
          <a:lstStyle/>
          <a:p>
            <a:fld id="{16088AD8-9987-4355-9D2F-75CB2826D930}" type="datetimeFigureOut">
              <a:rPr lang="cs-CZ" smtClean="0"/>
              <a:t>21.04.2021</a:t>
            </a:fld>
            <a:endParaRPr lang="cs-CZ"/>
          </a:p>
        </p:txBody>
      </p:sp>
      <p:sp>
        <p:nvSpPr>
          <p:cNvPr id="5" name="Zástupný symbol pro zápatí 4">
            <a:extLst>
              <a:ext uri="{FF2B5EF4-FFF2-40B4-BE49-F238E27FC236}">
                <a16:creationId xmlns:a16="http://schemas.microsoft.com/office/drawing/2014/main" id="{68C353BB-1962-4B7A-A4AD-825B7C22F0F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9717143-3E80-4F8C-9DF1-E3D08F3150E8}"/>
              </a:ext>
            </a:extLst>
          </p:cNvPr>
          <p:cNvSpPr>
            <a:spLocks noGrp="1"/>
          </p:cNvSpPr>
          <p:nvPr>
            <p:ph type="sldNum" sz="quarter" idx="12"/>
          </p:nvPr>
        </p:nvSpPr>
        <p:spPr/>
        <p:txBody>
          <a:bodyPr/>
          <a:lstStyle/>
          <a:p>
            <a:fld id="{9D4BB978-EA10-4677-880B-FDC93BE5A0B5}" type="slidenum">
              <a:rPr lang="cs-CZ" smtClean="0"/>
              <a:t>‹#›</a:t>
            </a:fld>
            <a:endParaRPr lang="cs-CZ"/>
          </a:p>
        </p:txBody>
      </p:sp>
    </p:spTree>
    <p:extLst>
      <p:ext uri="{BB962C8B-B14F-4D97-AF65-F5344CB8AC3E}">
        <p14:creationId xmlns:p14="http://schemas.microsoft.com/office/powerpoint/2010/main" val="3411882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46B87F-64A6-4EBA-AF07-CF6030DB166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DC88BB1-9FE6-4B1C-9ABE-05B75DFA2DDE}"/>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2B5B143-7099-473A-8572-042E0E854D11}"/>
              </a:ext>
            </a:extLst>
          </p:cNvPr>
          <p:cNvSpPr>
            <a:spLocks noGrp="1"/>
          </p:cNvSpPr>
          <p:nvPr>
            <p:ph type="dt" sz="half" idx="10"/>
          </p:nvPr>
        </p:nvSpPr>
        <p:spPr/>
        <p:txBody>
          <a:bodyPr/>
          <a:lstStyle/>
          <a:p>
            <a:fld id="{16088AD8-9987-4355-9D2F-75CB2826D930}" type="datetimeFigureOut">
              <a:rPr lang="cs-CZ" smtClean="0"/>
              <a:t>21.04.2021</a:t>
            </a:fld>
            <a:endParaRPr lang="cs-CZ"/>
          </a:p>
        </p:txBody>
      </p:sp>
      <p:sp>
        <p:nvSpPr>
          <p:cNvPr id="5" name="Zástupný symbol pro zápatí 4">
            <a:extLst>
              <a:ext uri="{FF2B5EF4-FFF2-40B4-BE49-F238E27FC236}">
                <a16:creationId xmlns:a16="http://schemas.microsoft.com/office/drawing/2014/main" id="{F97F51F8-9335-454B-88BB-9A430CF3727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D3BDB17-FA5D-435E-9AC0-0ED9A838355F}"/>
              </a:ext>
            </a:extLst>
          </p:cNvPr>
          <p:cNvSpPr>
            <a:spLocks noGrp="1"/>
          </p:cNvSpPr>
          <p:nvPr>
            <p:ph type="sldNum" sz="quarter" idx="12"/>
          </p:nvPr>
        </p:nvSpPr>
        <p:spPr/>
        <p:txBody>
          <a:bodyPr/>
          <a:lstStyle/>
          <a:p>
            <a:fld id="{9D4BB978-EA10-4677-880B-FDC93BE5A0B5}" type="slidenum">
              <a:rPr lang="cs-CZ" smtClean="0"/>
              <a:t>‹#›</a:t>
            </a:fld>
            <a:endParaRPr lang="cs-CZ"/>
          </a:p>
        </p:txBody>
      </p:sp>
    </p:spTree>
    <p:extLst>
      <p:ext uri="{BB962C8B-B14F-4D97-AF65-F5344CB8AC3E}">
        <p14:creationId xmlns:p14="http://schemas.microsoft.com/office/powerpoint/2010/main" val="26021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1F783BE-B36D-4D3F-8017-196D2D45ECB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F7B652C-BEC4-4093-AC46-8E0F16EFA44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0132367-FF9E-494E-8AF0-BBC02E157A2D}"/>
              </a:ext>
            </a:extLst>
          </p:cNvPr>
          <p:cNvSpPr>
            <a:spLocks noGrp="1"/>
          </p:cNvSpPr>
          <p:nvPr>
            <p:ph type="dt" sz="half" idx="10"/>
          </p:nvPr>
        </p:nvSpPr>
        <p:spPr/>
        <p:txBody>
          <a:bodyPr/>
          <a:lstStyle/>
          <a:p>
            <a:fld id="{16088AD8-9987-4355-9D2F-75CB2826D930}" type="datetimeFigureOut">
              <a:rPr lang="cs-CZ" smtClean="0"/>
              <a:t>21.04.2021</a:t>
            </a:fld>
            <a:endParaRPr lang="cs-CZ"/>
          </a:p>
        </p:txBody>
      </p:sp>
      <p:sp>
        <p:nvSpPr>
          <p:cNvPr id="5" name="Zástupný symbol pro zápatí 4">
            <a:extLst>
              <a:ext uri="{FF2B5EF4-FFF2-40B4-BE49-F238E27FC236}">
                <a16:creationId xmlns:a16="http://schemas.microsoft.com/office/drawing/2014/main" id="{407E4E43-53DD-4983-9510-C328A9678A2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FDC0CBE-B272-4503-B272-8574AB2E1D02}"/>
              </a:ext>
            </a:extLst>
          </p:cNvPr>
          <p:cNvSpPr>
            <a:spLocks noGrp="1"/>
          </p:cNvSpPr>
          <p:nvPr>
            <p:ph type="sldNum" sz="quarter" idx="12"/>
          </p:nvPr>
        </p:nvSpPr>
        <p:spPr/>
        <p:txBody>
          <a:bodyPr/>
          <a:lstStyle/>
          <a:p>
            <a:fld id="{9D4BB978-EA10-4677-880B-FDC93BE5A0B5}" type="slidenum">
              <a:rPr lang="cs-CZ" smtClean="0"/>
              <a:t>‹#›</a:t>
            </a:fld>
            <a:endParaRPr lang="cs-CZ"/>
          </a:p>
        </p:txBody>
      </p:sp>
    </p:spTree>
    <p:extLst>
      <p:ext uri="{BB962C8B-B14F-4D97-AF65-F5344CB8AC3E}">
        <p14:creationId xmlns:p14="http://schemas.microsoft.com/office/powerpoint/2010/main" val="2178258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41D8AB-02A5-477F-BBB3-F6A31562918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9468861-685A-4BC8-B869-C3677506489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13E27F7-DCCE-4929-B096-D49603ECEE56}"/>
              </a:ext>
            </a:extLst>
          </p:cNvPr>
          <p:cNvSpPr>
            <a:spLocks noGrp="1"/>
          </p:cNvSpPr>
          <p:nvPr>
            <p:ph type="dt" sz="half" idx="10"/>
          </p:nvPr>
        </p:nvSpPr>
        <p:spPr/>
        <p:txBody>
          <a:bodyPr/>
          <a:lstStyle/>
          <a:p>
            <a:fld id="{16088AD8-9987-4355-9D2F-75CB2826D930}" type="datetimeFigureOut">
              <a:rPr lang="cs-CZ" smtClean="0"/>
              <a:t>21.04.2021</a:t>
            </a:fld>
            <a:endParaRPr lang="cs-CZ"/>
          </a:p>
        </p:txBody>
      </p:sp>
      <p:sp>
        <p:nvSpPr>
          <p:cNvPr id="5" name="Zástupný symbol pro zápatí 4">
            <a:extLst>
              <a:ext uri="{FF2B5EF4-FFF2-40B4-BE49-F238E27FC236}">
                <a16:creationId xmlns:a16="http://schemas.microsoft.com/office/drawing/2014/main" id="{66767E4C-C451-4F03-B797-9B3D37200FF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C3896AA-E228-4119-82E3-83A6C925EBED}"/>
              </a:ext>
            </a:extLst>
          </p:cNvPr>
          <p:cNvSpPr>
            <a:spLocks noGrp="1"/>
          </p:cNvSpPr>
          <p:nvPr>
            <p:ph type="sldNum" sz="quarter" idx="12"/>
          </p:nvPr>
        </p:nvSpPr>
        <p:spPr/>
        <p:txBody>
          <a:bodyPr/>
          <a:lstStyle/>
          <a:p>
            <a:fld id="{9D4BB978-EA10-4677-880B-FDC93BE5A0B5}" type="slidenum">
              <a:rPr lang="cs-CZ" smtClean="0"/>
              <a:t>‹#›</a:t>
            </a:fld>
            <a:endParaRPr lang="cs-CZ"/>
          </a:p>
        </p:txBody>
      </p:sp>
    </p:spTree>
    <p:extLst>
      <p:ext uri="{BB962C8B-B14F-4D97-AF65-F5344CB8AC3E}">
        <p14:creationId xmlns:p14="http://schemas.microsoft.com/office/powerpoint/2010/main" val="578559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4FAE92-827B-402C-9C38-C5686692F12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ADC8B56E-3750-4BBB-A446-D96B546BC7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E4F75C0-E640-4378-9042-DD24F6136B00}"/>
              </a:ext>
            </a:extLst>
          </p:cNvPr>
          <p:cNvSpPr>
            <a:spLocks noGrp="1"/>
          </p:cNvSpPr>
          <p:nvPr>
            <p:ph type="dt" sz="half" idx="10"/>
          </p:nvPr>
        </p:nvSpPr>
        <p:spPr/>
        <p:txBody>
          <a:bodyPr/>
          <a:lstStyle/>
          <a:p>
            <a:fld id="{16088AD8-9987-4355-9D2F-75CB2826D930}" type="datetimeFigureOut">
              <a:rPr lang="cs-CZ" smtClean="0"/>
              <a:t>21.04.2021</a:t>
            </a:fld>
            <a:endParaRPr lang="cs-CZ"/>
          </a:p>
        </p:txBody>
      </p:sp>
      <p:sp>
        <p:nvSpPr>
          <p:cNvPr id="5" name="Zástupný symbol pro zápatí 4">
            <a:extLst>
              <a:ext uri="{FF2B5EF4-FFF2-40B4-BE49-F238E27FC236}">
                <a16:creationId xmlns:a16="http://schemas.microsoft.com/office/drawing/2014/main" id="{4F372FB8-84C9-4B82-8FFE-7532A924DE0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AEB0E1A-08E8-4B0A-AB7A-B4636BA839E8}"/>
              </a:ext>
            </a:extLst>
          </p:cNvPr>
          <p:cNvSpPr>
            <a:spLocks noGrp="1"/>
          </p:cNvSpPr>
          <p:nvPr>
            <p:ph type="sldNum" sz="quarter" idx="12"/>
          </p:nvPr>
        </p:nvSpPr>
        <p:spPr/>
        <p:txBody>
          <a:bodyPr/>
          <a:lstStyle/>
          <a:p>
            <a:fld id="{9D4BB978-EA10-4677-880B-FDC93BE5A0B5}" type="slidenum">
              <a:rPr lang="cs-CZ" smtClean="0"/>
              <a:t>‹#›</a:t>
            </a:fld>
            <a:endParaRPr lang="cs-CZ"/>
          </a:p>
        </p:txBody>
      </p:sp>
    </p:spTree>
    <p:extLst>
      <p:ext uri="{BB962C8B-B14F-4D97-AF65-F5344CB8AC3E}">
        <p14:creationId xmlns:p14="http://schemas.microsoft.com/office/powerpoint/2010/main" val="1386518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D559B2-255B-46A4-A736-AF578259B4B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CEE9142-127D-46E8-9DFD-8BB1F2AEB05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1DA560D-EEAD-4190-B21C-30F54D50EE8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D79C272-66E4-44A1-B20F-7989EDEF1511}"/>
              </a:ext>
            </a:extLst>
          </p:cNvPr>
          <p:cNvSpPr>
            <a:spLocks noGrp="1"/>
          </p:cNvSpPr>
          <p:nvPr>
            <p:ph type="dt" sz="half" idx="10"/>
          </p:nvPr>
        </p:nvSpPr>
        <p:spPr/>
        <p:txBody>
          <a:bodyPr/>
          <a:lstStyle/>
          <a:p>
            <a:fld id="{16088AD8-9987-4355-9D2F-75CB2826D930}" type="datetimeFigureOut">
              <a:rPr lang="cs-CZ" smtClean="0"/>
              <a:t>21.04.2021</a:t>
            </a:fld>
            <a:endParaRPr lang="cs-CZ"/>
          </a:p>
        </p:txBody>
      </p:sp>
      <p:sp>
        <p:nvSpPr>
          <p:cNvPr id="6" name="Zástupný symbol pro zápatí 5">
            <a:extLst>
              <a:ext uri="{FF2B5EF4-FFF2-40B4-BE49-F238E27FC236}">
                <a16:creationId xmlns:a16="http://schemas.microsoft.com/office/drawing/2014/main" id="{C0E867B2-AF44-44FF-A781-BEBBFEB621B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200BE6E-7BBC-474D-861D-69727CA2FB0E}"/>
              </a:ext>
            </a:extLst>
          </p:cNvPr>
          <p:cNvSpPr>
            <a:spLocks noGrp="1"/>
          </p:cNvSpPr>
          <p:nvPr>
            <p:ph type="sldNum" sz="quarter" idx="12"/>
          </p:nvPr>
        </p:nvSpPr>
        <p:spPr/>
        <p:txBody>
          <a:bodyPr/>
          <a:lstStyle/>
          <a:p>
            <a:fld id="{9D4BB978-EA10-4677-880B-FDC93BE5A0B5}" type="slidenum">
              <a:rPr lang="cs-CZ" smtClean="0"/>
              <a:t>‹#›</a:t>
            </a:fld>
            <a:endParaRPr lang="cs-CZ"/>
          </a:p>
        </p:txBody>
      </p:sp>
    </p:spTree>
    <p:extLst>
      <p:ext uri="{BB962C8B-B14F-4D97-AF65-F5344CB8AC3E}">
        <p14:creationId xmlns:p14="http://schemas.microsoft.com/office/powerpoint/2010/main" val="4111564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F22222-11C7-4D79-B3C2-178AA6A984B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15EFAC1-94E7-41EE-A272-7CB65BD367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D2DDD2B-EDA2-4950-8190-695736257CE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584055E1-A719-4E3B-AC6B-72CD309E7B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EFBA149-E024-4C7E-814A-68D1A9D2109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6122766-E5B4-48C7-BBB5-3576E489E2C4}"/>
              </a:ext>
            </a:extLst>
          </p:cNvPr>
          <p:cNvSpPr>
            <a:spLocks noGrp="1"/>
          </p:cNvSpPr>
          <p:nvPr>
            <p:ph type="dt" sz="half" idx="10"/>
          </p:nvPr>
        </p:nvSpPr>
        <p:spPr/>
        <p:txBody>
          <a:bodyPr/>
          <a:lstStyle/>
          <a:p>
            <a:fld id="{16088AD8-9987-4355-9D2F-75CB2826D930}" type="datetimeFigureOut">
              <a:rPr lang="cs-CZ" smtClean="0"/>
              <a:t>21.04.2021</a:t>
            </a:fld>
            <a:endParaRPr lang="cs-CZ"/>
          </a:p>
        </p:txBody>
      </p:sp>
      <p:sp>
        <p:nvSpPr>
          <p:cNvPr id="8" name="Zástupný symbol pro zápatí 7">
            <a:extLst>
              <a:ext uri="{FF2B5EF4-FFF2-40B4-BE49-F238E27FC236}">
                <a16:creationId xmlns:a16="http://schemas.microsoft.com/office/drawing/2014/main" id="{1DE84DEA-C37A-4B58-BADA-D2583188988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D6EDD15-A41F-48A4-88CD-8F813CB51ECC}"/>
              </a:ext>
            </a:extLst>
          </p:cNvPr>
          <p:cNvSpPr>
            <a:spLocks noGrp="1"/>
          </p:cNvSpPr>
          <p:nvPr>
            <p:ph type="sldNum" sz="quarter" idx="12"/>
          </p:nvPr>
        </p:nvSpPr>
        <p:spPr/>
        <p:txBody>
          <a:bodyPr/>
          <a:lstStyle/>
          <a:p>
            <a:fld id="{9D4BB978-EA10-4677-880B-FDC93BE5A0B5}" type="slidenum">
              <a:rPr lang="cs-CZ" smtClean="0"/>
              <a:t>‹#›</a:t>
            </a:fld>
            <a:endParaRPr lang="cs-CZ"/>
          </a:p>
        </p:txBody>
      </p:sp>
    </p:spTree>
    <p:extLst>
      <p:ext uri="{BB962C8B-B14F-4D97-AF65-F5344CB8AC3E}">
        <p14:creationId xmlns:p14="http://schemas.microsoft.com/office/powerpoint/2010/main" val="282848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B48895-A549-46A4-A3C5-7A6B45C7E8C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E499D1B-58A8-495C-B139-AE587BCBF214}"/>
              </a:ext>
            </a:extLst>
          </p:cNvPr>
          <p:cNvSpPr>
            <a:spLocks noGrp="1"/>
          </p:cNvSpPr>
          <p:nvPr>
            <p:ph type="dt" sz="half" idx="10"/>
          </p:nvPr>
        </p:nvSpPr>
        <p:spPr/>
        <p:txBody>
          <a:bodyPr/>
          <a:lstStyle/>
          <a:p>
            <a:fld id="{16088AD8-9987-4355-9D2F-75CB2826D930}" type="datetimeFigureOut">
              <a:rPr lang="cs-CZ" smtClean="0"/>
              <a:t>21.04.2021</a:t>
            </a:fld>
            <a:endParaRPr lang="cs-CZ"/>
          </a:p>
        </p:txBody>
      </p:sp>
      <p:sp>
        <p:nvSpPr>
          <p:cNvPr id="4" name="Zástupný symbol pro zápatí 3">
            <a:extLst>
              <a:ext uri="{FF2B5EF4-FFF2-40B4-BE49-F238E27FC236}">
                <a16:creationId xmlns:a16="http://schemas.microsoft.com/office/drawing/2014/main" id="{4B30F6C0-F26F-49E1-A12C-2DF129959A3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FA39DB3-EA31-44E2-A5EE-9DF29622FD3A}"/>
              </a:ext>
            </a:extLst>
          </p:cNvPr>
          <p:cNvSpPr>
            <a:spLocks noGrp="1"/>
          </p:cNvSpPr>
          <p:nvPr>
            <p:ph type="sldNum" sz="quarter" idx="12"/>
          </p:nvPr>
        </p:nvSpPr>
        <p:spPr/>
        <p:txBody>
          <a:bodyPr/>
          <a:lstStyle/>
          <a:p>
            <a:fld id="{9D4BB978-EA10-4677-880B-FDC93BE5A0B5}" type="slidenum">
              <a:rPr lang="cs-CZ" smtClean="0"/>
              <a:t>‹#›</a:t>
            </a:fld>
            <a:endParaRPr lang="cs-CZ"/>
          </a:p>
        </p:txBody>
      </p:sp>
    </p:spTree>
    <p:extLst>
      <p:ext uri="{BB962C8B-B14F-4D97-AF65-F5344CB8AC3E}">
        <p14:creationId xmlns:p14="http://schemas.microsoft.com/office/powerpoint/2010/main" val="281161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E9D4A5F-FFA0-4D13-9F4A-7B196CFA7873}"/>
              </a:ext>
            </a:extLst>
          </p:cNvPr>
          <p:cNvSpPr>
            <a:spLocks noGrp="1"/>
          </p:cNvSpPr>
          <p:nvPr>
            <p:ph type="dt" sz="half" idx="10"/>
          </p:nvPr>
        </p:nvSpPr>
        <p:spPr/>
        <p:txBody>
          <a:bodyPr/>
          <a:lstStyle/>
          <a:p>
            <a:fld id="{16088AD8-9987-4355-9D2F-75CB2826D930}" type="datetimeFigureOut">
              <a:rPr lang="cs-CZ" smtClean="0"/>
              <a:t>21.04.2021</a:t>
            </a:fld>
            <a:endParaRPr lang="cs-CZ"/>
          </a:p>
        </p:txBody>
      </p:sp>
      <p:sp>
        <p:nvSpPr>
          <p:cNvPr id="3" name="Zástupný symbol pro zápatí 2">
            <a:extLst>
              <a:ext uri="{FF2B5EF4-FFF2-40B4-BE49-F238E27FC236}">
                <a16:creationId xmlns:a16="http://schemas.microsoft.com/office/drawing/2014/main" id="{7D990968-B4B0-4B44-B98A-A7B64A82424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6D9E753-59A1-4E3B-8896-B827DB09E063}"/>
              </a:ext>
            </a:extLst>
          </p:cNvPr>
          <p:cNvSpPr>
            <a:spLocks noGrp="1"/>
          </p:cNvSpPr>
          <p:nvPr>
            <p:ph type="sldNum" sz="quarter" idx="12"/>
          </p:nvPr>
        </p:nvSpPr>
        <p:spPr/>
        <p:txBody>
          <a:bodyPr/>
          <a:lstStyle/>
          <a:p>
            <a:fld id="{9D4BB978-EA10-4677-880B-FDC93BE5A0B5}" type="slidenum">
              <a:rPr lang="cs-CZ" smtClean="0"/>
              <a:t>‹#›</a:t>
            </a:fld>
            <a:endParaRPr lang="cs-CZ"/>
          </a:p>
        </p:txBody>
      </p:sp>
    </p:spTree>
    <p:extLst>
      <p:ext uri="{BB962C8B-B14F-4D97-AF65-F5344CB8AC3E}">
        <p14:creationId xmlns:p14="http://schemas.microsoft.com/office/powerpoint/2010/main" val="1141091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7E6841-0594-4613-B210-DE4E17B61C1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896EAF09-6E77-47D8-A77D-099D0EDF3D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C4F457F9-A6C6-49A1-836F-B296BBE21C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0B74836-1B5B-4356-A9D9-C57CB23E75E4}"/>
              </a:ext>
            </a:extLst>
          </p:cNvPr>
          <p:cNvSpPr>
            <a:spLocks noGrp="1"/>
          </p:cNvSpPr>
          <p:nvPr>
            <p:ph type="dt" sz="half" idx="10"/>
          </p:nvPr>
        </p:nvSpPr>
        <p:spPr/>
        <p:txBody>
          <a:bodyPr/>
          <a:lstStyle/>
          <a:p>
            <a:fld id="{16088AD8-9987-4355-9D2F-75CB2826D930}" type="datetimeFigureOut">
              <a:rPr lang="cs-CZ" smtClean="0"/>
              <a:t>21.04.2021</a:t>
            </a:fld>
            <a:endParaRPr lang="cs-CZ"/>
          </a:p>
        </p:txBody>
      </p:sp>
      <p:sp>
        <p:nvSpPr>
          <p:cNvPr id="6" name="Zástupný symbol pro zápatí 5">
            <a:extLst>
              <a:ext uri="{FF2B5EF4-FFF2-40B4-BE49-F238E27FC236}">
                <a16:creationId xmlns:a16="http://schemas.microsoft.com/office/drawing/2014/main" id="{2AA8FE6E-BC2C-4C9B-B8D5-834AB8FA293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0C66DA2-2C52-40FA-8F44-E6B24209DB56}"/>
              </a:ext>
            </a:extLst>
          </p:cNvPr>
          <p:cNvSpPr>
            <a:spLocks noGrp="1"/>
          </p:cNvSpPr>
          <p:nvPr>
            <p:ph type="sldNum" sz="quarter" idx="12"/>
          </p:nvPr>
        </p:nvSpPr>
        <p:spPr/>
        <p:txBody>
          <a:bodyPr/>
          <a:lstStyle/>
          <a:p>
            <a:fld id="{9D4BB978-EA10-4677-880B-FDC93BE5A0B5}" type="slidenum">
              <a:rPr lang="cs-CZ" smtClean="0"/>
              <a:t>‹#›</a:t>
            </a:fld>
            <a:endParaRPr lang="cs-CZ"/>
          </a:p>
        </p:txBody>
      </p:sp>
    </p:spTree>
    <p:extLst>
      <p:ext uri="{BB962C8B-B14F-4D97-AF65-F5344CB8AC3E}">
        <p14:creationId xmlns:p14="http://schemas.microsoft.com/office/powerpoint/2010/main" val="3291932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D2A19E-791F-47EA-800C-E79A2752520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783B35B-9CA4-43BD-86D7-7369CB53AB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7B7E4FC-BB78-4E6C-87B2-1DE5A0377D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9CE2550-1968-4501-916A-3666CBA44A40}"/>
              </a:ext>
            </a:extLst>
          </p:cNvPr>
          <p:cNvSpPr>
            <a:spLocks noGrp="1"/>
          </p:cNvSpPr>
          <p:nvPr>
            <p:ph type="dt" sz="half" idx="10"/>
          </p:nvPr>
        </p:nvSpPr>
        <p:spPr/>
        <p:txBody>
          <a:bodyPr/>
          <a:lstStyle/>
          <a:p>
            <a:fld id="{16088AD8-9987-4355-9D2F-75CB2826D930}" type="datetimeFigureOut">
              <a:rPr lang="cs-CZ" smtClean="0"/>
              <a:t>21.04.2021</a:t>
            </a:fld>
            <a:endParaRPr lang="cs-CZ"/>
          </a:p>
        </p:txBody>
      </p:sp>
      <p:sp>
        <p:nvSpPr>
          <p:cNvPr id="6" name="Zástupný symbol pro zápatí 5">
            <a:extLst>
              <a:ext uri="{FF2B5EF4-FFF2-40B4-BE49-F238E27FC236}">
                <a16:creationId xmlns:a16="http://schemas.microsoft.com/office/drawing/2014/main" id="{508BBE2A-B565-4D4C-9413-81B6146F8F1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BB36787-2372-4664-92A3-635BDF78645F}"/>
              </a:ext>
            </a:extLst>
          </p:cNvPr>
          <p:cNvSpPr>
            <a:spLocks noGrp="1"/>
          </p:cNvSpPr>
          <p:nvPr>
            <p:ph type="sldNum" sz="quarter" idx="12"/>
          </p:nvPr>
        </p:nvSpPr>
        <p:spPr/>
        <p:txBody>
          <a:bodyPr/>
          <a:lstStyle/>
          <a:p>
            <a:fld id="{9D4BB978-EA10-4677-880B-FDC93BE5A0B5}" type="slidenum">
              <a:rPr lang="cs-CZ" smtClean="0"/>
              <a:t>‹#›</a:t>
            </a:fld>
            <a:endParaRPr lang="cs-CZ"/>
          </a:p>
        </p:txBody>
      </p:sp>
    </p:spTree>
    <p:extLst>
      <p:ext uri="{BB962C8B-B14F-4D97-AF65-F5344CB8AC3E}">
        <p14:creationId xmlns:p14="http://schemas.microsoft.com/office/powerpoint/2010/main" val="1029459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20E4028-DA6F-4468-ACA3-31AD84B5F0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74DD6F69-F4B9-4D3C-B217-CAB854FCAC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37596E4-4B71-425E-B5F7-EA52251F4E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88AD8-9987-4355-9D2F-75CB2826D930}" type="datetimeFigureOut">
              <a:rPr lang="cs-CZ" smtClean="0"/>
              <a:t>21.04.2021</a:t>
            </a:fld>
            <a:endParaRPr lang="cs-CZ"/>
          </a:p>
        </p:txBody>
      </p:sp>
      <p:sp>
        <p:nvSpPr>
          <p:cNvPr id="5" name="Zástupný symbol pro zápatí 4">
            <a:extLst>
              <a:ext uri="{FF2B5EF4-FFF2-40B4-BE49-F238E27FC236}">
                <a16:creationId xmlns:a16="http://schemas.microsoft.com/office/drawing/2014/main" id="{248E7F8D-0135-4DE7-B94D-50B3A98A86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A79BF00-6188-4BC2-988C-B047AA29B3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BB978-EA10-4677-880B-FDC93BE5A0B5}" type="slidenum">
              <a:rPr lang="cs-CZ" smtClean="0"/>
              <a:t>‹#›</a:t>
            </a:fld>
            <a:endParaRPr lang="cs-CZ"/>
          </a:p>
        </p:txBody>
      </p:sp>
    </p:spTree>
    <p:extLst>
      <p:ext uri="{BB962C8B-B14F-4D97-AF65-F5344CB8AC3E}">
        <p14:creationId xmlns:p14="http://schemas.microsoft.com/office/powerpoint/2010/main" val="746879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584DEE-086E-4EC6-B931-77CCADFF890D}"/>
              </a:ext>
            </a:extLst>
          </p:cNvPr>
          <p:cNvSpPr>
            <a:spLocks noGrp="1"/>
          </p:cNvSpPr>
          <p:nvPr>
            <p:ph type="title"/>
          </p:nvPr>
        </p:nvSpPr>
        <p:spPr/>
        <p:txBody>
          <a:bodyPr/>
          <a:lstStyle/>
          <a:p>
            <a:r>
              <a:rPr lang="cs-CZ" dirty="0"/>
              <a:t>Opakování a testování</a:t>
            </a:r>
          </a:p>
        </p:txBody>
      </p:sp>
      <p:sp>
        <p:nvSpPr>
          <p:cNvPr id="3" name="Zástupný obsah 2">
            <a:extLst>
              <a:ext uri="{FF2B5EF4-FFF2-40B4-BE49-F238E27FC236}">
                <a16:creationId xmlns:a16="http://schemas.microsoft.com/office/drawing/2014/main" id="{859AE4F5-AA33-4845-9D83-7ADA934406E6}"/>
              </a:ext>
            </a:extLst>
          </p:cNvPr>
          <p:cNvSpPr>
            <a:spLocks noGrp="1"/>
          </p:cNvSpPr>
          <p:nvPr>
            <p:ph idx="1"/>
          </p:nvPr>
        </p:nvSpPr>
        <p:spPr/>
        <p:txBody>
          <a:bodyPr/>
          <a:lstStyle/>
          <a:p>
            <a:pPr marL="514350" indent="-514350">
              <a:buAutoNum type="arabicPeriod"/>
            </a:pPr>
            <a:r>
              <a:rPr lang="cs-CZ" i="1" dirty="0"/>
              <a:t>Kterému typu kvalitativního výzkumu odpovídá schéma na obrázku</a:t>
            </a:r>
            <a:r>
              <a:rPr lang="cs-CZ" i="1" dirty="0">
                <a:sym typeface="Wingdings" panose="05000000000000000000" pitchFamily="2" charset="2"/>
              </a:rPr>
              <a:t>?</a:t>
            </a:r>
          </a:p>
          <a:p>
            <a:pPr marL="514350" indent="-514350">
              <a:buAutoNum type="arabicPeriod"/>
            </a:pPr>
            <a:endParaRPr lang="cs-CZ" dirty="0">
              <a:sym typeface="Wingdings" panose="05000000000000000000" pitchFamily="2" charset="2"/>
            </a:endParaRPr>
          </a:p>
          <a:p>
            <a:pPr marL="0" indent="0">
              <a:buNone/>
            </a:pPr>
            <a:endParaRPr lang="cs-CZ" dirty="0"/>
          </a:p>
        </p:txBody>
      </p:sp>
      <p:pic>
        <p:nvPicPr>
          <p:cNvPr id="4" name="Picture 2">
            <a:extLst>
              <a:ext uri="{FF2B5EF4-FFF2-40B4-BE49-F238E27FC236}">
                <a16:creationId xmlns:a16="http://schemas.microsoft.com/office/drawing/2014/main" id="{886C6751-D5CC-48CC-8E88-9FDF256CCC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2145" y="2924944"/>
            <a:ext cx="2483947" cy="3608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4510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6F46F9-170F-4376-83BD-894982798897}"/>
              </a:ext>
            </a:extLst>
          </p:cNvPr>
          <p:cNvSpPr>
            <a:spLocks noGrp="1"/>
          </p:cNvSpPr>
          <p:nvPr>
            <p:ph type="title"/>
          </p:nvPr>
        </p:nvSpPr>
        <p:spPr/>
        <p:txBody>
          <a:bodyPr/>
          <a:lstStyle/>
          <a:p>
            <a:r>
              <a:rPr lang="cs-CZ" dirty="0"/>
              <a:t>Příklad 2</a:t>
            </a:r>
          </a:p>
        </p:txBody>
      </p:sp>
      <p:sp>
        <p:nvSpPr>
          <p:cNvPr id="3" name="Zástupný obsah 2">
            <a:extLst>
              <a:ext uri="{FF2B5EF4-FFF2-40B4-BE49-F238E27FC236}">
                <a16:creationId xmlns:a16="http://schemas.microsoft.com/office/drawing/2014/main" id="{825143FE-36B9-4FE2-9A33-508ECA363D7F}"/>
              </a:ext>
            </a:extLst>
          </p:cNvPr>
          <p:cNvSpPr>
            <a:spLocks noGrp="1"/>
          </p:cNvSpPr>
          <p:nvPr>
            <p:ph idx="1"/>
          </p:nvPr>
        </p:nvSpPr>
        <p:spPr/>
        <p:txBody>
          <a:bodyPr/>
          <a:lstStyle/>
          <a:p>
            <a:pPr marL="0" indent="0">
              <a:buNone/>
            </a:pPr>
            <a:r>
              <a:rPr lang="cs-CZ" b="0" i="0" dirty="0">
                <a:solidFill>
                  <a:srgbClr val="222222"/>
                </a:solidFill>
                <a:effectLst/>
                <a:latin typeface="Arial" panose="020B0604020202020204" pitchFamily="34" charset="0"/>
              </a:rPr>
              <a:t>HODAČOVÁ, LENKA, et al. VZTAH RODINY A ŽIVOTNÍ SPOKOJENOSTI DĚTÍ. </a:t>
            </a:r>
            <a:r>
              <a:rPr lang="cs-CZ" b="0" i="1" dirty="0" err="1">
                <a:solidFill>
                  <a:srgbClr val="222222"/>
                </a:solidFill>
                <a:effectLst/>
                <a:latin typeface="Arial" panose="020B0604020202020204" pitchFamily="34" charset="0"/>
              </a:rPr>
              <a:t>Ceskoslovenska</a:t>
            </a:r>
            <a:r>
              <a:rPr lang="cs-CZ" b="0" i="1" dirty="0">
                <a:solidFill>
                  <a:srgbClr val="222222"/>
                </a:solidFill>
                <a:effectLst/>
                <a:latin typeface="Arial" panose="020B0604020202020204" pitchFamily="34" charset="0"/>
              </a:rPr>
              <a:t> Psychologie</a:t>
            </a:r>
            <a:r>
              <a:rPr lang="cs-CZ" b="0" i="0" dirty="0">
                <a:solidFill>
                  <a:srgbClr val="222222"/>
                </a:solidFill>
                <a:effectLst/>
                <a:latin typeface="Arial" panose="020B0604020202020204" pitchFamily="34" charset="0"/>
              </a:rPr>
              <a:t>, 2015, 59.4.</a:t>
            </a:r>
            <a:endParaRPr lang="cs-CZ" dirty="0"/>
          </a:p>
        </p:txBody>
      </p:sp>
    </p:spTree>
    <p:extLst>
      <p:ext uri="{BB962C8B-B14F-4D97-AF65-F5344CB8AC3E}">
        <p14:creationId xmlns:p14="http://schemas.microsoft.com/office/powerpoint/2010/main" val="591761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9FFB98-8204-4412-8EF5-66803DD95D9B}"/>
              </a:ext>
            </a:extLst>
          </p:cNvPr>
          <p:cNvSpPr>
            <a:spLocks noGrp="1"/>
          </p:cNvSpPr>
          <p:nvPr>
            <p:ph type="title"/>
          </p:nvPr>
        </p:nvSpPr>
        <p:spPr/>
        <p:txBody>
          <a:bodyPr/>
          <a:lstStyle/>
          <a:p>
            <a:r>
              <a:rPr lang="cs-CZ" dirty="0"/>
              <a:t>Př. 2 Vztah rodiny a životní spokojenosti dětí</a:t>
            </a:r>
          </a:p>
        </p:txBody>
      </p:sp>
      <p:sp>
        <p:nvSpPr>
          <p:cNvPr id="3" name="Zástupný obsah 2">
            <a:extLst>
              <a:ext uri="{FF2B5EF4-FFF2-40B4-BE49-F238E27FC236}">
                <a16:creationId xmlns:a16="http://schemas.microsoft.com/office/drawing/2014/main" id="{7F08558C-EDB4-45A9-82A4-98E9841F011C}"/>
              </a:ext>
            </a:extLst>
          </p:cNvPr>
          <p:cNvSpPr>
            <a:spLocks noGrp="1"/>
          </p:cNvSpPr>
          <p:nvPr>
            <p:ph idx="1"/>
          </p:nvPr>
        </p:nvSpPr>
        <p:spPr/>
        <p:txBody>
          <a:bodyPr>
            <a:normAutofit/>
          </a:bodyPr>
          <a:lstStyle/>
          <a:p>
            <a:pPr marL="0" indent="0">
              <a:buNone/>
            </a:pPr>
            <a:r>
              <a:rPr lang="cs-CZ" dirty="0"/>
              <a:t>Cílem naší práce bylo detailně analyzovat vztahy mezi vybranými ukazateli rodiny a životní spokojeností u reprezentativního souboru českých dětí.</a:t>
            </a:r>
          </a:p>
          <a:p>
            <a:pPr marL="0" indent="0">
              <a:buNone/>
            </a:pPr>
            <a:r>
              <a:rPr lang="cs-CZ" dirty="0"/>
              <a:t>Data pro naši práci byla získána v rámci studie Světové zdravotnické organizace (WHO) </a:t>
            </a:r>
            <a:r>
              <a:rPr lang="cs-CZ" dirty="0" err="1"/>
              <a:t>Health</a:t>
            </a:r>
            <a:r>
              <a:rPr lang="cs-CZ" dirty="0"/>
              <a:t> </a:t>
            </a:r>
            <a:r>
              <a:rPr lang="cs-CZ" dirty="0" err="1"/>
              <a:t>Behaviour</a:t>
            </a:r>
            <a:r>
              <a:rPr lang="cs-CZ" dirty="0"/>
              <a:t> in </a:t>
            </a:r>
            <a:r>
              <a:rPr lang="cs-CZ" dirty="0" err="1"/>
              <a:t>School</a:t>
            </a:r>
            <a:r>
              <a:rPr lang="cs-CZ" dirty="0"/>
              <a:t> </a:t>
            </a:r>
            <a:r>
              <a:rPr lang="cs-CZ" dirty="0" err="1"/>
              <a:t>Aged</a:t>
            </a:r>
            <a:r>
              <a:rPr lang="cs-CZ" dirty="0"/>
              <a:t> </a:t>
            </a:r>
            <a:r>
              <a:rPr lang="cs-CZ" dirty="0" err="1"/>
              <a:t>Children</a:t>
            </a:r>
            <a:r>
              <a:rPr lang="cs-CZ" dirty="0"/>
              <a:t>: A WHO </a:t>
            </a:r>
            <a:r>
              <a:rPr lang="cs-CZ" dirty="0" err="1"/>
              <a:t>Cross</a:t>
            </a:r>
            <a:r>
              <a:rPr lang="cs-CZ" dirty="0"/>
              <a:t> </a:t>
            </a:r>
            <a:r>
              <a:rPr lang="cs-CZ" dirty="0" err="1"/>
              <a:t>National</a:t>
            </a:r>
            <a:r>
              <a:rPr lang="cs-CZ" dirty="0"/>
              <a:t> Study (HBSC). V naší práci byla použita data od reprezentativního vzorku českých dětí ve věku 11, 13 a 15 let. Soubor tvořilo celkem 4 351 dětí.</a:t>
            </a:r>
          </a:p>
        </p:txBody>
      </p:sp>
    </p:spTree>
    <p:extLst>
      <p:ext uri="{BB962C8B-B14F-4D97-AF65-F5344CB8AC3E}">
        <p14:creationId xmlns:p14="http://schemas.microsoft.com/office/powerpoint/2010/main" val="190455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85F8F81-8FED-4E31-8CB5-DBA00F6F4D1C}"/>
              </a:ext>
            </a:extLst>
          </p:cNvPr>
          <p:cNvSpPr>
            <a:spLocks noGrp="1"/>
          </p:cNvSpPr>
          <p:nvPr>
            <p:ph idx="1"/>
          </p:nvPr>
        </p:nvSpPr>
        <p:spPr>
          <a:xfrm>
            <a:off x="726440" y="1005840"/>
            <a:ext cx="10515600" cy="5232654"/>
          </a:xfrm>
        </p:spPr>
        <p:txBody>
          <a:bodyPr>
            <a:normAutofit fontScale="70000" lnSpcReduction="20000"/>
          </a:bodyPr>
          <a:lstStyle/>
          <a:p>
            <a:r>
              <a:rPr lang="cs-CZ" b="1" dirty="0"/>
              <a:t>Formální strukturu rodiny </a:t>
            </a:r>
            <a:r>
              <a:rPr lang="cs-CZ" dirty="0"/>
              <a:t>jsme definovali z položky, ve které děti odpovídaly na otázku, s kým žijí v tzv. hlavním domově. Na výběr měly sedm odpovědí (vlastní matka, vlastní otec, nevlastní matka, nevlastní otec, babička, děda, dětský domov) a jednu možnost pro doplnění vlastní odpovědi v případě, že ani jedno z nabízených tvrzení dítěti nevyhovovalo. Pro analýzu jsme rodinu z hlediska její formální struktury rozdělili do čtyř kategorií: – v kategorii A byly děti, které uvedly, že žijí s oběma biologickými rodiči, – v kategorii B děti, které odpověděly, že mají jednoho biologického a jednoho nevlastního rodiče, – v kategorii C děti, které uvedly, že žijí jen s jedním vlastním rodičem, – a v kategorii D děti, které odpověděly, že s rodiči nežijí. </a:t>
            </a:r>
          </a:p>
          <a:p>
            <a:r>
              <a:rPr lang="cs-CZ" b="1" dirty="0"/>
              <a:t>Kvalitu komunikace </a:t>
            </a:r>
            <a:r>
              <a:rPr lang="cs-CZ" dirty="0"/>
              <a:t>v rodině jsme posuzovali na základě otázky: „Jak snadné je pro tebe hovořit s uvedenými osobami o věcech, které tě opravdu trápí?“ Děti měly možnost u každé osoby odpovídat pomocí pětibodové škály následovně: velmi snadné, snadné, obtížné, velmi obtížné, nemám takovou osobu. Kvalitu komunikace v rodině jsme sledovali na základě kvality komunikace s vlastními rodiči. Pokud děti odpověděly, že je pro ně velmi snadné nebo snadné hovořit s oběma rodiči, zařadili jsme je do kategorie velmi dobrá komunikace. Pokud odpověděly, že je pro ně velmi snadné nebo snadné hovořit alespoň s jedním rodičem, byly zařazeny do kategorie dobrá komunikace. Pokud odpověděly, že hovořit s rodiči je pro ně obtížné nebo velmi obtížné, byly zařazeny do kategorie špatná komunikace. Děti mohly uvést i odpověď - nemám takovou osobu. Celkem 22 dětí uvedlo, že nemají matku ani otce. </a:t>
            </a:r>
          </a:p>
          <a:p>
            <a:r>
              <a:rPr lang="cs-CZ" b="1" dirty="0"/>
              <a:t>Životní spokojenost </a:t>
            </a:r>
            <a:r>
              <a:rPr lang="cs-CZ" dirty="0"/>
              <a:t>jsme hodnotili pomocí </a:t>
            </a:r>
            <a:r>
              <a:rPr lang="cs-CZ" dirty="0" err="1"/>
              <a:t>Cantrilova</a:t>
            </a:r>
            <a:r>
              <a:rPr lang="cs-CZ" dirty="0"/>
              <a:t> indexu a </a:t>
            </a:r>
            <a:r>
              <a:rPr lang="cs-CZ" dirty="0" err="1"/>
              <a:t>Huebnerovy</a:t>
            </a:r>
            <a:r>
              <a:rPr lang="cs-CZ" dirty="0"/>
              <a:t> škály</a:t>
            </a:r>
          </a:p>
        </p:txBody>
      </p:sp>
    </p:spTree>
    <p:extLst>
      <p:ext uri="{BB962C8B-B14F-4D97-AF65-F5344CB8AC3E}">
        <p14:creationId xmlns:p14="http://schemas.microsoft.com/office/powerpoint/2010/main" val="3992137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8AD068-08C8-495A-A15C-23521311DA19}"/>
              </a:ext>
            </a:extLst>
          </p:cNvPr>
          <p:cNvSpPr>
            <a:spLocks noGrp="1"/>
          </p:cNvSpPr>
          <p:nvPr>
            <p:ph type="title"/>
          </p:nvPr>
        </p:nvSpPr>
        <p:spPr/>
        <p:txBody>
          <a:bodyPr/>
          <a:lstStyle/>
          <a:p>
            <a:r>
              <a:rPr lang="cs-CZ" dirty="0"/>
              <a:t>Příklad 3</a:t>
            </a:r>
          </a:p>
        </p:txBody>
      </p:sp>
      <p:sp>
        <p:nvSpPr>
          <p:cNvPr id="3" name="Zástupný obsah 2">
            <a:extLst>
              <a:ext uri="{FF2B5EF4-FFF2-40B4-BE49-F238E27FC236}">
                <a16:creationId xmlns:a16="http://schemas.microsoft.com/office/drawing/2014/main" id="{6E386729-A437-406F-B045-7F851FF43051}"/>
              </a:ext>
            </a:extLst>
          </p:cNvPr>
          <p:cNvSpPr>
            <a:spLocks noGrp="1"/>
          </p:cNvSpPr>
          <p:nvPr>
            <p:ph idx="1"/>
          </p:nvPr>
        </p:nvSpPr>
        <p:spPr/>
        <p:txBody>
          <a:bodyPr/>
          <a:lstStyle/>
          <a:p>
            <a:r>
              <a:rPr lang="cs-CZ" b="0" i="0" dirty="0">
                <a:solidFill>
                  <a:srgbClr val="222222"/>
                </a:solidFill>
                <a:effectLst/>
                <a:latin typeface="Arial" panose="020B0604020202020204" pitchFamily="34" charset="0"/>
              </a:rPr>
              <a:t>BOLECHOVÁ, Renata. Interakce mezi zdravotnickým personálem a geriatrickými pacienty. </a:t>
            </a:r>
            <a:r>
              <a:rPr lang="cs-CZ" dirty="0">
                <a:solidFill>
                  <a:srgbClr val="222222"/>
                </a:solidFill>
                <a:latin typeface="Arial" panose="020B0604020202020204" pitchFamily="34" charset="0"/>
              </a:rPr>
              <a:t>Bakalářská práce, UK, </a:t>
            </a:r>
            <a:r>
              <a:rPr lang="cs-CZ" b="0" i="0" dirty="0">
                <a:solidFill>
                  <a:srgbClr val="222222"/>
                </a:solidFill>
                <a:effectLst/>
                <a:latin typeface="Arial" panose="020B0604020202020204" pitchFamily="34" charset="0"/>
              </a:rPr>
              <a:t>2010.</a:t>
            </a:r>
            <a:endParaRPr lang="cs-CZ" dirty="0"/>
          </a:p>
        </p:txBody>
      </p:sp>
    </p:spTree>
    <p:extLst>
      <p:ext uri="{BB962C8B-B14F-4D97-AF65-F5344CB8AC3E}">
        <p14:creationId xmlns:p14="http://schemas.microsoft.com/office/powerpoint/2010/main" val="1330389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7E0892-696C-4819-AF68-2E68CD55A6FB}"/>
              </a:ext>
            </a:extLst>
          </p:cNvPr>
          <p:cNvSpPr>
            <a:spLocks noGrp="1"/>
          </p:cNvSpPr>
          <p:nvPr>
            <p:ph type="title"/>
          </p:nvPr>
        </p:nvSpPr>
        <p:spPr/>
        <p:txBody>
          <a:bodyPr>
            <a:normAutofit/>
          </a:bodyPr>
          <a:lstStyle/>
          <a:p>
            <a:r>
              <a:rPr lang="cs-CZ" sz="2800" dirty="0"/>
              <a:t>Příklad 3 Interakce mezi zdravotnickým personálem a geriatrickými pacienty Etnografická studie vybraného oddělení léčebny pro dlouhodobě nemocné </a:t>
            </a:r>
          </a:p>
        </p:txBody>
      </p:sp>
      <p:sp>
        <p:nvSpPr>
          <p:cNvPr id="3" name="Zástupný obsah 2">
            <a:extLst>
              <a:ext uri="{FF2B5EF4-FFF2-40B4-BE49-F238E27FC236}">
                <a16:creationId xmlns:a16="http://schemas.microsoft.com/office/drawing/2014/main" id="{65D583EC-BB5E-4AC2-862C-73B1EE048428}"/>
              </a:ext>
            </a:extLst>
          </p:cNvPr>
          <p:cNvSpPr>
            <a:spLocks noGrp="1"/>
          </p:cNvSpPr>
          <p:nvPr>
            <p:ph idx="1"/>
          </p:nvPr>
        </p:nvSpPr>
        <p:spPr/>
        <p:txBody>
          <a:bodyPr>
            <a:normAutofit fontScale="92500" lnSpcReduction="20000"/>
          </a:bodyPr>
          <a:lstStyle/>
          <a:p>
            <a:pPr marL="0" indent="0">
              <a:buNone/>
            </a:pPr>
            <a:r>
              <a:rPr lang="cs-CZ" dirty="0"/>
              <a:t>Existují odborníci i laici, kteří zastávají názor, že stáří je životní perioda, kterou lze prožít kvalitně, a že i staří lidé, kteří jsou již ve velké míře závislí na druhých lidech, mají svá práva a důstojnost (</a:t>
            </a:r>
            <a:r>
              <a:rPr lang="cs-CZ" dirty="0" err="1"/>
              <a:t>Kalvach</a:t>
            </a:r>
            <a:r>
              <a:rPr lang="cs-CZ" dirty="0"/>
              <a:t>, Onderková, 2006; Evropská charta pacientů seniorů podle Haškovcová, 2002). K tomuto názorovému proudu bych se ráda se svým výzkumem připojila. Mým záměrem je vyplnění prázdného místa v dosavadním zkoumání problematiky léčeben pro dlouhodobě nemocné. Nenašla jsem publikaci, která by se tomuto tématu věnovala z antropologického hlediska, jakkoli zrovna etnografický přístup by mohl pomoci zachytit prostředí LDN v jeho celistvosti. Následující bakalářská práce je pokusem o načrtnutí živého obrazu jednoho konkrétního oddělení LDN, přičemž zorný úhel pohledu pozorovatele je zaostřen na interakci mezi personálem a pacienty. Cílem mého výzkumu bylo popsat a pokusit se porozumět tomu, co se na LDN odehrává, jakým způsobem a proč se to děje. </a:t>
            </a:r>
          </a:p>
        </p:txBody>
      </p:sp>
    </p:spTree>
    <p:extLst>
      <p:ext uri="{BB962C8B-B14F-4D97-AF65-F5344CB8AC3E}">
        <p14:creationId xmlns:p14="http://schemas.microsoft.com/office/powerpoint/2010/main" val="1107587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B726BFC-087F-409F-B05A-3EB498DC2B13}"/>
              </a:ext>
            </a:extLst>
          </p:cNvPr>
          <p:cNvSpPr>
            <a:spLocks noGrp="1"/>
          </p:cNvSpPr>
          <p:nvPr>
            <p:ph idx="1"/>
          </p:nvPr>
        </p:nvSpPr>
        <p:spPr/>
        <p:txBody>
          <a:bodyPr>
            <a:normAutofit lnSpcReduction="10000"/>
          </a:bodyPr>
          <a:lstStyle/>
          <a:p>
            <a:pPr marL="0" indent="0">
              <a:buNone/>
            </a:pPr>
            <a:r>
              <a:rPr lang="cs-CZ" dirty="0"/>
              <a:t>Na počátku výzkumu nebo spíše před vstupem do zkoumaného prostředí se mi jednalo především o proniknutí do každodennosti chodu oddělení LDN, jeho zachycení a dále o prozkoumání interakce mezi personálem a pacienty. Během pobytu v terénu se ukázalo jako zcela zásadní pokusit se definovat faktory, které velice specifickou a proměnlivou interakci mezi personálem a pacienty ovlivňují. Tyto faktory pak určují strategie jednání, které personál nebo pacienti při vzájemném kontaktu používají. V průběhu výzkumu se tedy v podstatě upřesnila druhá výzkumná otázka a to o otázky, proč interakce v daném prostředí probíhá tím způsobem, jakým probíhá (faktory), a jaké způsoby jednání aktéři interakce volí, případně jakými se vyznačují (strategie). </a:t>
            </a:r>
          </a:p>
        </p:txBody>
      </p:sp>
    </p:spTree>
    <p:extLst>
      <p:ext uri="{BB962C8B-B14F-4D97-AF65-F5344CB8AC3E}">
        <p14:creationId xmlns:p14="http://schemas.microsoft.com/office/powerpoint/2010/main" val="824646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obsah 4">
            <a:extLst>
              <a:ext uri="{FF2B5EF4-FFF2-40B4-BE49-F238E27FC236}">
                <a16:creationId xmlns:a16="http://schemas.microsoft.com/office/drawing/2014/main" id="{47F26614-8EEE-470F-A717-8C620FF697C2}"/>
              </a:ext>
            </a:extLst>
          </p:cNvPr>
          <p:cNvPicPr>
            <a:picLocks noGrp="1" noChangeAspect="1"/>
          </p:cNvPicPr>
          <p:nvPr>
            <p:ph idx="1"/>
          </p:nvPr>
        </p:nvPicPr>
        <p:blipFill rotWithShape="1">
          <a:blip r:embed="rId2"/>
          <a:srcRect l="35816" t="17351" r="35947" b="13301"/>
          <a:stretch/>
        </p:blipFill>
        <p:spPr>
          <a:xfrm>
            <a:off x="2072639" y="254001"/>
            <a:ext cx="4693851" cy="6484066"/>
          </a:xfrm>
        </p:spPr>
      </p:pic>
    </p:spTree>
    <p:extLst>
      <p:ext uri="{BB962C8B-B14F-4D97-AF65-F5344CB8AC3E}">
        <p14:creationId xmlns:p14="http://schemas.microsoft.com/office/powerpoint/2010/main" val="4183585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702A5C-E5DF-4759-8405-020CEFF68A08}"/>
              </a:ext>
            </a:extLst>
          </p:cNvPr>
          <p:cNvSpPr>
            <a:spLocks noGrp="1"/>
          </p:cNvSpPr>
          <p:nvPr>
            <p:ph type="title"/>
          </p:nvPr>
        </p:nvSpPr>
        <p:spPr/>
        <p:txBody>
          <a:bodyPr/>
          <a:lstStyle/>
          <a:p>
            <a:r>
              <a:rPr lang="cs-CZ" dirty="0"/>
              <a:t>Shrnutí</a:t>
            </a:r>
          </a:p>
        </p:txBody>
      </p:sp>
      <p:sp>
        <p:nvSpPr>
          <p:cNvPr id="3" name="Zástupný obsah 2">
            <a:extLst>
              <a:ext uri="{FF2B5EF4-FFF2-40B4-BE49-F238E27FC236}">
                <a16:creationId xmlns:a16="http://schemas.microsoft.com/office/drawing/2014/main" id="{EFB2457C-2880-4101-ACD0-0AFFFD3467A7}"/>
              </a:ext>
            </a:extLst>
          </p:cNvPr>
          <p:cNvSpPr>
            <a:spLocks noGrp="1"/>
          </p:cNvSpPr>
          <p:nvPr>
            <p:ph idx="1"/>
          </p:nvPr>
        </p:nvSpPr>
        <p:spPr/>
        <p:txBody>
          <a:bodyPr>
            <a:normAutofit fontScale="92500" lnSpcReduction="20000"/>
          </a:bodyPr>
          <a:lstStyle/>
          <a:p>
            <a:pPr marL="0" indent="0">
              <a:buNone/>
            </a:pPr>
            <a:r>
              <a:rPr lang="cs-CZ" dirty="0"/>
              <a:t>V kvantitativním výzkumu začínáme obecnými a širokými teoriemi (vztah životní spokojenosti a …., vztah mezi hraním her a agresivitou), formulujeme hypotézy, prostřednictvím operacionalizace zužujeme zkoumané fenomény na měřitelné indikátory (a redukujeme….), v ideálním případě mají proměnné, které sbíráme, podobu čísel (kardinální proměnné), v závěru přinášíme zprávu o potvrzení a vyvrácení hypotéz. Povaha výzkumu je lineární. Směřujeme od obecného ke konkrétnímu – dedukce.</a:t>
            </a:r>
          </a:p>
          <a:p>
            <a:pPr marL="0" indent="0">
              <a:buNone/>
            </a:pPr>
            <a:endParaRPr lang="cs-CZ" dirty="0"/>
          </a:p>
          <a:p>
            <a:pPr marL="0" indent="0">
              <a:buNone/>
            </a:pPr>
            <a:r>
              <a:rPr lang="cs-CZ" dirty="0"/>
              <a:t>V kvalitativním výzkumu začínáme pozorováním, sběrem co </a:t>
            </a:r>
            <a:r>
              <a:rPr lang="cs-CZ" dirty="0" err="1"/>
              <a:t>nejrširších</a:t>
            </a:r>
            <a:r>
              <a:rPr lang="cs-CZ" dirty="0"/>
              <a:t> dat, v některých případech se tím vracíme k výzkumné otázce a měníme ji (cyklická povaha výzkumu). Snažíme se hledat v datech vzorce, pravidelnosti a interpretovat je, v ideálním případě vytvářet teorii (k dalšímu testování). Směřujeme od konkrétního k obecnému – indukce.</a:t>
            </a:r>
          </a:p>
        </p:txBody>
      </p:sp>
    </p:spTree>
    <p:extLst>
      <p:ext uri="{BB962C8B-B14F-4D97-AF65-F5344CB8AC3E}">
        <p14:creationId xmlns:p14="http://schemas.microsoft.com/office/powerpoint/2010/main" val="1690373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E4E919-1AE2-40C3-8E80-8BE520D86093}"/>
              </a:ext>
            </a:extLst>
          </p:cNvPr>
          <p:cNvSpPr>
            <a:spLocks noGrp="1"/>
          </p:cNvSpPr>
          <p:nvPr>
            <p:ph type="title"/>
          </p:nvPr>
        </p:nvSpPr>
        <p:spPr/>
        <p:txBody>
          <a:bodyPr/>
          <a:lstStyle/>
          <a:p>
            <a:r>
              <a:rPr lang="cs-CZ" dirty="0"/>
              <a:t>Vzájemná zpětná vazba na úkoly</a:t>
            </a:r>
          </a:p>
        </p:txBody>
      </p:sp>
      <p:sp>
        <p:nvSpPr>
          <p:cNvPr id="3" name="Zástupný obsah 2">
            <a:extLst>
              <a:ext uri="{FF2B5EF4-FFF2-40B4-BE49-F238E27FC236}">
                <a16:creationId xmlns:a16="http://schemas.microsoft.com/office/drawing/2014/main" id="{3DF98326-70C3-4A5F-B6D1-6BEF0B3D6796}"/>
              </a:ext>
            </a:extLst>
          </p:cNvPr>
          <p:cNvSpPr>
            <a:spLocks noGrp="1"/>
          </p:cNvSpPr>
          <p:nvPr>
            <p:ph idx="1"/>
          </p:nvPr>
        </p:nvSpPr>
        <p:spPr>
          <a:xfrm>
            <a:off x="838200" y="1835899"/>
            <a:ext cx="10515600" cy="4351338"/>
          </a:xfrm>
        </p:spPr>
        <p:txBody>
          <a:bodyPr/>
          <a:lstStyle/>
          <a:p>
            <a:pPr marL="514350" indent="-514350">
              <a:buAutoNum type="arabicPeriod"/>
            </a:pPr>
            <a:r>
              <a:rPr lang="cs-CZ" dirty="0"/>
              <a:t>Označte dvě silné stránky návrhu</a:t>
            </a:r>
          </a:p>
          <a:p>
            <a:pPr marL="514350" indent="-514350">
              <a:buAutoNum type="arabicPeriod"/>
            </a:pPr>
            <a:r>
              <a:rPr lang="cs-CZ" dirty="0"/>
              <a:t>Označte dvě slabé stránky návrhu</a:t>
            </a:r>
          </a:p>
          <a:p>
            <a:pPr marL="514350" indent="-514350">
              <a:buAutoNum type="arabicPeriod"/>
            </a:pPr>
            <a:r>
              <a:rPr lang="cs-CZ" dirty="0"/>
              <a:t>Položte kolegyni/kolegovi dvě otázky, které vás k návrhu napadají (ať už se ptají na nějaký detail, chtějí vyjasnit to, co je nejasné, nebo upozorňují například na etický či praktický problém při realizaci výzkumu atd.)</a:t>
            </a:r>
          </a:p>
          <a:p>
            <a:pPr marL="0" indent="0">
              <a:buNone/>
            </a:pPr>
            <a:endParaRPr lang="cs-CZ" dirty="0"/>
          </a:p>
          <a:p>
            <a:pPr marL="0" indent="0">
              <a:buNone/>
            </a:pPr>
            <a:r>
              <a:rPr lang="cs-CZ" dirty="0"/>
              <a:t>AUTOR/KA HODNOCENÉHO NÁVRHU SI TYTO TŘI BODY ZAPÍŠE!</a:t>
            </a:r>
          </a:p>
        </p:txBody>
      </p:sp>
    </p:spTree>
    <p:extLst>
      <p:ext uri="{BB962C8B-B14F-4D97-AF65-F5344CB8AC3E}">
        <p14:creationId xmlns:p14="http://schemas.microsoft.com/office/powerpoint/2010/main" val="2701627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370C579-28C8-41C5-B941-8E8966205C11}"/>
              </a:ext>
            </a:extLst>
          </p:cNvPr>
          <p:cNvSpPr>
            <a:spLocks noGrp="1"/>
          </p:cNvSpPr>
          <p:nvPr>
            <p:ph idx="1"/>
          </p:nvPr>
        </p:nvSpPr>
        <p:spPr>
          <a:xfrm>
            <a:off x="1981200" y="404665"/>
            <a:ext cx="8229600" cy="5721499"/>
          </a:xfrm>
        </p:spPr>
        <p:txBody>
          <a:bodyPr/>
          <a:lstStyle/>
          <a:p>
            <a:pPr marL="0" indent="0" fontAlgn="base">
              <a:buNone/>
            </a:pPr>
            <a:r>
              <a:rPr lang="cs-CZ" dirty="0"/>
              <a:t>2. O chystaném výzkumu </a:t>
            </a:r>
            <a:r>
              <a:rPr lang="cs-CZ" dirty="0" err="1"/>
              <a:t>promořenosti</a:t>
            </a:r>
            <a:r>
              <a:rPr lang="cs-CZ" dirty="0"/>
              <a:t> české populace </a:t>
            </a:r>
            <a:r>
              <a:rPr lang="cs-CZ" dirty="0" err="1"/>
              <a:t>koronavirem</a:t>
            </a:r>
            <a:r>
              <a:rPr lang="cs-CZ" dirty="0"/>
              <a:t> čteme: „Mozaika testovaných přitom musí být pestrá a zahrnovat různé věkové skupiny. S jejich výběrem proto pomáhá i Český statistický úřad. „Potřebujeme vybrat lidi ve všech regionech ve stejných skupinách – podle věku, pohlaví.““</a:t>
            </a:r>
          </a:p>
          <a:p>
            <a:pPr marL="0" indent="0" fontAlgn="base">
              <a:buNone/>
            </a:pPr>
            <a:r>
              <a:rPr lang="cs-CZ" dirty="0"/>
              <a:t> </a:t>
            </a:r>
          </a:p>
          <a:p>
            <a:pPr marL="0" indent="0" fontAlgn="base">
              <a:buNone/>
            </a:pPr>
            <a:r>
              <a:rPr lang="cs-CZ" i="1" dirty="0"/>
              <a:t>O jaký typ výběru vzorku se jedná? Bude reprezentativní pro českou populaci?</a:t>
            </a:r>
          </a:p>
          <a:p>
            <a:pPr marL="0" indent="0">
              <a:buNone/>
            </a:pPr>
            <a:endParaRPr lang="cs-CZ" dirty="0"/>
          </a:p>
        </p:txBody>
      </p:sp>
    </p:spTree>
    <p:extLst>
      <p:ext uri="{BB962C8B-B14F-4D97-AF65-F5344CB8AC3E}">
        <p14:creationId xmlns:p14="http://schemas.microsoft.com/office/powerpoint/2010/main" val="178198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EA715F-E655-4DF1-9ACC-2693B4737615}"/>
              </a:ext>
            </a:extLst>
          </p:cNvPr>
          <p:cNvSpPr>
            <a:spLocks noGrp="1"/>
          </p:cNvSpPr>
          <p:nvPr>
            <p:ph type="title"/>
          </p:nvPr>
        </p:nvSpPr>
        <p:spPr/>
        <p:txBody>
          <a:bodyPr>
            <a:normAutofit/>
          </a:bodyPr>
          <a:lstStyle/>
          <a:p>
            <a:r>
              <a:rPr lang="cs-CZ" dirty="0"/>
              <a:t>3. </a:t>
            </a:r>
            <a:r>
              <a:rPr lang="cs-CZ" i="1" dirty="0"/>
              <a:t>Vyberte, co patří mezi typické vlastnosti kvalitativního výzkumu</a:t>
            </a:r>
          </a:p>
        </p:txBody>
      </p:sp>
      <p:sp>
        <p:nvSpPr>
          <p:cNvPr id="3" name="Zástupný obsah 2">
            <a:extLst>
              <a:ext uri="{FF2B5EF4-FFF2-40B4-BE49-F238E27FC236}">
                <a16:creationId xmlns:a16="http://schemas.microsoft.com/office/drawing/2014/main" id="{36F6E1F1-727C-4AED-A8CD-4682BB28DACD}"/>
              </a:ext>
            </a:extLst>
          </p:cNvPr>
          <p:cNvSpPr>
            <a:spLocks noGrp="1"/>
          </p:cNvSpPr>
          <p:nvPr>
            <p:ph idx="1"/>
          </p:nvPr>
        </p:nvSpPr>
        <p:spPr>
          <a:xfrm>
            <a:off x="1981200" y="1988841"/>
            <a:ext cx="8229600" cy="4137323"/>
          </a:xfrm>
        </p:spPr>
        <p:txBody>
          <a:bodyPr/>
          <a:lstStyle/>
          <a:p>
            <a:pPr marL="514350" indent="-514350">
              <a:buAutoNum type="alphaLcParenR"/>
            </a:pPr>
            <a:r>
              <a:rPr lang="cs-CZ" i="1" dirty="0"/>
              <a:t>Vysoká reliabilita</a:t>
            </a:r>
          </a:p>
          <a:p>
            <a:pPr marL="514350" indent="-514350">
              <a:buAutoNum type="alphaLcParenR"/>
            </a:pPr>
            <a:r>
              <a:rPr lang="cs-CZ" i="1" dirty="0"/>
              <a:t>Postup od obecného ke konkrétnímu</a:t>
            </a:r>
          </a:p>
          <a:p>
            <a:pPr marL="514350" indent="-514350">
              <a:buAutoNum type="alphaLcParenR"/>
            </a:pPr>
            <a:r>
              <a:rPr lang="cs-CZ" i="1" dirty="0"/>
              <a:t>Nízká validita</a:t>
            </a:r>
          </a:p>
          <a:p>
            <a:pPr marL="514350" indent="-514350">
              <a:buAutoNum type="alphaLcParenR"/>
            </a:pPr>
            <a:r>
              <a:rPr lang="cs-CZ" i="1" dirty="0"/>
              <a:t>Ani jedno z uvedeného</a:t>
            </a:r>
          </a:p>
          <a:p>
            <a:pPr marL="514350" indent="-514350">
              <a:buAutoNum type="alphaLcParenR"/>
            </a:pPr>
            <a:endParaRPr lang="cs-CZ" dirty="0"/>
          </a:p>
          <a:p>
            <a:pPr marL="514350" indent="-514350">
              <a:buAutoNum type="alphaLcParenR"/>
            </a:pPr>
            <a:endParaRPr lang="cs-CZ" dirty="0"/>
          </a:p>
          <a:p>
            <a:pPr marL="0" indent="0">
              <a:buNone/>
            </a:pPr>
            <a:endParaRPr lang="cs-CZ" dirty="0"/>
          </a:p>
        </p:txBody>
      </p:sp>
    </p:spTree>
    <p:extLst>
      <p:ext uri="{BB962C8B-B14F-4D97-AF65-F5344CB8AC3E}">
        <p14:creationId xmlns:p14="http://schemas.microsoft.com/office/powerpoint/2010/main" val="2419826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0CFB66-D786-44C4-ABB4-394CBE8F08E9}"/>
              </a:ext>
            </a:extLst>
          </p:cNvPr>
          <p:cNvSpPr>
            <a:spLocks noGrp="1"/>
          </p:cNvSpPr>
          <p:nvPr>
            <p:ph type="title"/>
          </p:nvPr>
        </p:nvSpPr>
        <p:spPr/>
        <p:txBody>
          <a:bodyPr/>
          <a:lstStyle/>
          <a:p>
            <a:r>
              <a:rPr lang="cs-CZ" dirty="0"/>
              <a:t>Obecná reflexe a opakování – princip kvantitativního a kvalitativního výzkumu</a:t>
            </a:r>
          </a:p>
        </p:txBody>
      </p:sp>
      <p:sp>
        <p:nvSpPr>
          <p:cNvPr id="3" name="Zástupný obsah 2">
            <a:extLst>
              <a:ext uri="{FF2B5EF4-FFF2-40B4-BE49-F238E27FC236}">
                <a16:creationId xmlns:a16="http://schemas.microsoft.com/office/drawing/2014/main" id="{4C951956-F9A1-42CC-9F59-6986D8ACE97F}"/>
              </a:ext>
            </a:extLst>
          </p:cNvPr>
          <p:cNvSpPr>
            <a:spLocks noGrp="1"/>
          </p:cNvSpPr>
          <p:nvPr>
            <p:ph idx="1"/>
          </p:nvPr>
        </p:nvSpPr>
        <p:spPr>
          <a:xfrm>
            <a:off x="838200" y="2291137"/>
            <a:ext cx="10515600" cy="3885826"/>
          </a:xfrm>
        </p:spPr>
        <p:txBody>
          <a:bodyPr/>
          <a:lstStyle/>
          <a:p>
            <a:pPr marL="0" indent="0">
              <a:buNone/>
            </a:pPr>
            <a:r>
              <a:rPr lang="cs-CZ" dirty="0"/>
              <a:t>Jak postupujeme? Co je cílem? Jaká je povaha výzkumných otázek a technik sběru dat? Jaká je povaha našich závěrů? Čtěme výzkumy jiných autorek a autorů!</a:t>
            </a:r>
          </a:p>
        </p:txBody>
      </p:sp>
    </p:spTree>
    <p:extLst>
      <p:ext uri="{BB962C8B-B14F-4D97-AF65-F5344CB8AC3E}">
        <p14:creationId xmlns:p14="http://schemas.microsoft.com/office/powerpoint/2010/main" val="1040426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D1AD5-7C45-4ECC-A54D-8CBA82ABB1F0}"/>
              </a:ext>
            </a:extLst>
          </p:cNvPr>
          <p:cNvSpPr>
            <a:spLocks noGrp="1"/>
          </p:cNvSpPr>
          <p:nvPr>
            <p:ph type="title"/>
          </p:nvPr>
        </p:nvSpPr>
        <p:spPr/>
        <p:txBody>
          <a:bodyPr/>
          <a:lstStyle/>
          <a:p>
            <a:r>
              <a:rPr lang="cs-CZ" dirty="0"/>
              <a:t>Příklad 1</a:t>
            </a:r>
          </a:p>
        </p:txBody>
      </p:sp>
      <p:sp>
        <p:nvSpPr>
          <p:cNvPr id="3" name="Zástupný obsah 2">
            <a:extLst>
              <a:ext uri="{FF2B5EF4-FFF2-40B4-BE49-F238E27FC236}">
                <a16:creationId xmlns:a16="http://schemas.microsoft.com/office/drawing/2014/main" id="{D4B61358-077C-46DA-8FFC-25677C01F8F2}"/>
              </a:ext>
            </a:extLst>
          </p:cNvPr>
          <p:cNvSpPr>
            <a:spLocks noGrp="1"/>
          </p:cNvSpPr>
          <p:nvPr>
            <p:ph idx="1"/>
          </p:nvPr>
        </p:nvSpPr>
        <p:spPr/>
        <p:txBody>
          <a:bodyPr/>
          <a:lstStyle/>
          <a:p>
            <a:pPr marL="0" indent="0">
              <a:buNone/>
            </a:pPr>
            <a:r>
              <a:rPr lang="cs-CZ" b="0" i="0" dirty="0">
                <a:solidFill>
                  <a:srgbClr val="222222"/>
                </a:solidFill>
                <a:effectLst/>
                <a:latin typeface="Arial" panose="020B0604020202020204" pitchFamily="34" charset="0"/>
              </a:rPr>
              <a:t>JANATOVÁ, Lucie. Souvislost mezi hraním počítačových her a agresivitou. </a:t>
            </a:r>
            <a:r>
              <a:rPr lang="cs-CZ" b="0" i="1" dirty="0">
                <a:solidFill>
                  <a:srgbClr val="222222"/>
                </a:solidFill>
                <a:effectLst/>
                <a:latin typeface="Arial" panose="020B0604020202020204" pitchFamily="34" charset="0"/>
              </a:rPr>
              <a:t>Studia </a:t>
            </a:r>
            <a:r>
              <a:rPr lang="cs-CZ" b="0" i="1" dirty="0" err="1">
                <a:solidFill>
                  <a:srgbClr val="222222"/>
                </a:solidFill>
                <a:effectLst/>
                <a:latin typeface="Arial" panose="020B0604020202020204" pitchFamily="34" charset="0"/>
              </a:rPr>
              <a:t>paedagogica</a:t>
            </a:r>
            <a:r>
              <a:rPr lang="cs-CZ" b="0" i="0" dirty="0">
                <a:solidFill>
                  <a:srgbClr val="222222"/>
                </a:solidFill>
                <a:effectLst/>
                <a:latin typeface="Arial" panose="020B0604020202020204" pitchFamily="34" charset="0"/>
              </a:rPr>
              <a:t>, 2009, 14.2: 155-170.</a:t>
            </a:r>
            <a:endParaRPr lang="cs-CZ" dirty="0"/>
          </a:p>
        </p:txBody>
      </p:sp>
    </p:spTree>
    <p:extLst>
      <p:ext uri="{BB962C8B-B14F-4D97-AF65-F5344CB8AC3E}">
        <p14:creationId xmlns:p14="http://schemas.microsoft.com/office/powerpoint/2010/main" val="78860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781117-7C34-41AB-A842-69FCCF61BD2A}"/>
              </a:ext>
            </a:extLst>
          </p:cNvPr>
          <p:cNvSpPr>
            <a:spLocks noGrp="1"/>
          </p:cNvSpPr>
          <p:nvPr>
            <p:ph type="title"/>
          </p:nvPr>
        </p:nvSpPr>
        <p:spPr/>
        <p:txBody>
          <a:bodyPr/>
          <a:lstStyle/>
          <a:p>
            <a:r>
              <a:rPr lang="cs-CZ" dirty="0"/>
              <a:t>Př. 1 Souvislost mezi hraním počítačových her a agresivitou</a:t>
            </a:r>
          </a:p>
        </p:txBody>
      </p:sp>
      <p:sp>
        <p:nvSpPr>
          <p:cNvPr id="3" name="Zástupný obsah 2">
            <a:extLst>
              <a:ext uri="{FF2B5EF4-FFF2-40B4-BE49-F238E27FC236}">
                <a16:creationId xmlns:a16="http://schemas.microsoft.com/office/drawing/2014/main" id="{125FA534-B9F8-447D-BC7F-D0A0B95D66CC}"/>
              </a:ext>
            </a:extLst>
          </p:cNvPr>
          <p:cNvSpPr>
            <a:spLocks noGrp="1"/>
          </p:cNvSpPr>
          <p:nvPr>
            <p:ph idx="1"/>
          </p:nvPr>
        </p:nvSpPr>
        <p:spPr/>
        <p:txBody>
          <a:bodyPr>
            <a:normAutofit fontScale="85000" lnSpcReduction="10000"/>
          </a:bodyPr>
          <a:lstStyle/>
          <a:p>
            <a:pPr marL="0" indent="0">
              <a:buNone/>
            </a:pPr>
            <a:r>
              <a:rPr lang="cs-CZ" dirty="0"/>
              <a:t>Tématem mé práce se stalo zkoumání jedné z výše uvedených aktivit – hraní počítačových her. Přičemž jsem se zaměřila na pravděpodobně nejkritizovanější oblast v souvislosti s hraním počítačových her (a médii obecně), a tou je agresivita. V našem prostředí je téma souvislosti mezi hraním počítačových her a agresivním chováním výzkumně téměř neošetřeno. V České republice se většina odborných publikací, které jsou věnovány tematice médií a násilí, zaměřuje na zkoumání vlivu televize a počítačové hry bývají pouze okrajově zmíněny. Navíc dochází k přejímání závěrů o účincích televize na oblast počítačových her. Samozřejmě nelze popírat, že existují mnohé společné znaky mezi sledováním televize a hraním počítačových her. Ovšem je tu minimálně jeden podstatný rozdíl – zatímco při sledování televize je člověk pasivním příjemcem nějakého sdělení či děje, při hraní počítačové hry je jedinec aktivní, spoluutváří děj, stává se částečně jeho režisérem, má moc ovlivnit dění na obrazovce. To je jeden z hlavních důvodů, proč bychom měli hraní počítačových her věnovat samostatnou pozornost. </a:t>
            </a:r>
          </a:p>
        </p:txBody>
      </p:sp>
    </p:spTree>
    <p:extLst>
      <p:ext uri="{BB962C8B-B14F-4D97-AF65-F5344CB8AC3E}">
        <p14:creationId xmlns:p14="http://schemas.microsoft.com/office/powerpoint/2010/main" val="666864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FE0998F-48D8-4528-87F7-8591BD8C39D3}"/>
              </a:ext>
            </a:extLst>
          </p:cNvPr>
          <p:cNvSpPr>
            <a:spLocks noGrp="1"/>
          </p:cNvSpPr>
          <p:nvPr>
            <p:ph idx="1"/>
          </p:nvPr>
        </p:nvSpPr>
        <p:spPr/>
        <p:txBody>
          <a:bodyPr>
            <a:normAutofit/>
          </a:bodyPr>
          <a:lstStyle/>
          <a:p>
            <a:pPr marL="0" indent="0">
              <a:buNone/>
            </a:pPr>
            <a:r>
              <a:rPr lang="cs-CZ" dirty="0"/>
              <a:t>Hlavní výzkumná otázka proto zněla: Existuje souvislost mezi hraním počítačových her a agresivním chováním? </a:t>
            </a:r>
          </a:p>
          <a:p>
            <a:pPr marL="0" indent="0">
              <a:buNone/>
            </a:pPr>
            <a:r>
              <a:rPr lang="cs-CZ" dirty="0"/>
              <a:t>Na základě studia odborné literatury byly stanoveny čtyři hypotézy: </a:t>
            </a:r>
          </a:p>
          <a:p>
            <a:r>
              <a:rPr lang="cs-CZ" dirty="0"/>
              <a:t>H1: Mezi hraním počítačových her a agresivitou je pozitivní vztah.</a:t>
            </a:r>
          </a:p>
          <a:p>
            <a:r>
              <a:rPr lang="cs-CZ" dirty="0"/>
              <a:t>H2: Mezi hraním akčních počítačových her a agresivitou je pozitivní vztah. </a:t>
            </a:r>
          </a:p>
          <a:p>
            <a:r>
              <a:rPr lang="cs-CZ" dirty="0"/>
              <a:t>H3: Chlapci hrají počítačové hry více než dívky. </a:t>
            </a:r>
          </a:p>
          <a:p>
            <a:r>
              <a:rPr lang="cs-CZ" dirty="0"/>
              <a:t>H4: Chlapci vykazují vyšší agresivitu než dívky. </a:t>
            </a:r>
          </a:p>
        </p:txBody>
      </p:sp>
    </p:spTree>
    <p:extLst>
      <p:ext uri="{BB962C8B-B14F-4D97-AF65-F5344CB8AC3E}">
        <p14:creationId xmlns:p14="http://schemas.microsoft.com/office/powerpoint/2010/main" val="3632683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ADCD674-6CF9-4A7C-9AF6-97CD0674FAB7}"/>
              </a:ext>
            </a:extLst>
          </p:cNvPr>
          <p:cNvSpPr>
            <a:spLocks noGrp="1"/>
          </p:cNvSpPr>
          <p:nvPr>
            <p:ph idx="1"/>
          </p:nvPr>
        </p:nvSpPr>
        <p:spPr>
          <a:xfrm>
            <a:off x="838200" y="660400"/>
            <a:ext cx="10515600" cy="5516563"/>
          </a:xfrm>
        </p:spPr>
        <p:txBody>
          <a:bodyPr>
            <a:normAutofit fontScale="85000" lnSpcReduction="20000"/>
          </a:bodyPr>
          <a:lstStyle/>
          <a:p>
            <a:pPr marL="0" indent="0">
              <a:buNone/>
            </a:pPr>
            <a:r>
              <a:rPr lang="cs-CZ" dirty="0"/>
              <a:t>Zásadní pro testování hypotéz bylo získání dvou intervalových proměnných – Indexu agresivity a Frekvence hraní.</a:t>
            </a:r>
          </a:p>
          <a:p>
            <a:r>
              <a:rPr lang="cs-CZ" dirty="0"/>
              <a:t> Proměnnou </a:t>
            </a:r>
            <a:r>
              <a:rPr lang="cs-CZ" b="1" dirty="0"/>
              <a:t>Index agresivity </a:t>
            </a:r>
            <a:r>
              <a:rPr lang="cs-CZ" dirty="0"/>
              <a:t>jsme vypočítali následovně. Dotazník obsahoval 10 položek na měření míry agresivity. Jednalo se o modelové situace, ve kterých se respondenti měli ztotožnit s jednou z pěti nabízených reakcí na danou situaci. Odpovědi, které respondenti mohli vybírat, byly bodovány 0–4 body. Odpověď a vyjadřovala velkou </a:t>
            </a:r>
            <a:r>
              <a:rPr lang="cs-CZ" dirty="0" err="1"/>
              <a:t>submisivitu</a:t>
            </a:r>
            <a:r>
              <a:rPr lang="cs-CZ" dirty="0"/>
              <a:t> a respondenti za ni získali 0 bodů. Odpověď b značila </a:t>
            </a:r>
            <a:r>
              <a:rPr lang="cs-CZ" dirty="0" err="1"/>
              <a:t>submisivitu</a:t>
            </a:r>
            <a:r>
              <a:rPr lang="cs-CZ" dirty="0"/>
              <a:t> a byla hodnocena 1 bodem. Odpověď c vyjadřovala asertivní reakci a byla hodnocena 2 body. Odpověď d znamenala verbální agresi a respondenti za ni obdrželi 3 body. A odpověď e vyjadřující fyzickou agresi byla hodnocena 4 body. Index agresivity byl vytvořen sečtením bodů ze všech deseti otázek a míra agresivity respondentů se tak mohla pohybovat na škále 0–40.</a:t>
            </a:r>
          </a:p>
          <a:p>
            <a:r>
              <a:rPr lang="cs-CZ" dirty="0"/>
              <a:t> Proměnná </a:t>
            </a:r>
            <a:r>
              <a:rPr lang="cs-CZ" b="1" dirty="0"/>
              <a:t>Frekvence hraní </a:t>
            </a:r>
            <a:r>
              <a:rPr lang="cs-CZ" dirty="0"/>
              <a:t>vznikla spojením tří otázek v dotazníku – 13. Jak často hraješ počítačové hry?, 14. Kolik času strávíš hraním hry za celý den (myšleno den, kdy hraješ, i kdyby to bylo jen jednou za měsíc)? a 15. Kolik hodin přibližně trávíš hraním počítačových her během víkendového dne (např. v sobotu)?. Proměnná Frekvence hraní vyjadřuje počet hodin strávených hraním počítačových her za měsíc.</a:t>
            </a:r>
          </a:p>
          <a:p>
            <a:endParaRPr lang="cs-CZ" dirty="0"/>
          </a:p>
        </p:txBody>
      </p:sp>
    </p:spTree>
    <p:extLst>
      <p:ext uri="{BB962C8B-B14F-4D97-AF65-F5344CB8AC3E}">
        <p14:creationId xmlns:p14="http://schemas.microsoft.com/office/powerpoint/2010/main" val="4094480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E77B590-6AEC-443A-831B-2EF6BD84C24C}"/>
              </a:ext>
            </a:extLst>
          </p:cNvPr>
          <p:cNvSpPr>
            <a:spLocks noGrp="1"/>
          </p:cNvSpPr>
          <p:nvPr>
            <p:ph idx="1"/>
          </p:nvPr>
        </p:nvSpPr>
        <p:spPr>
          <a:xfrm>
            <a:off x="838200" y="467360"/>
            <a:ext cx="10515600" cy="5709603"/>
          </a:xfrm>
        </p:spPr>
        <p:txBody>
          <a:bodyPr/>
          <a:lstStyle/>
          <a:p>
            <a:pPr marL="0" indent="0">
              <a:buNone/>
            </a:pPr>
            <a:r>
              <a:rPr lang="cs-CZ" dirty="0"/>
              <a:t>Přes veškeré výsledky, které toto výzkumné šetření přineslo, nelze ovšem jednoznačně konstatovat, že časté hraní počítačových her zvyšuje agresivní chování. Působení totiž může být obousměrné – je možná i varianta, že již agresivní jedinci ve větší míře hrají počítačové hry a záměrně si vybírají počítačové hry s prvky násilí, které jim umožňují beztrestně projevovat agresi. Můžeme tedy pouze konstatovat, že výsledky našeho výzkumného šetření ukazují na souvislost mezi hraním počítačových her a agresivním chováním. K tomu, aby mohl být všeobecně přijat závěr o účincích hraní počítačových her na agresi, bude nezbytné provést další výzkumná šetření na toto téma. </a:t>
            </a:r>
          </a:p>
        </p:txBody>
      </p:sp>
    </p:spTree>
    <p:extLst>
      <p:ext uri="{BB962C8B-B14F-4D97-AF65-F5344CB8AC3E}">
        <p14:creationId xmlns:p14="http://schemas.microsoft.com/office/powerpoint/2010/main" val="190636236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1448</TotalTime>
  <Words>1711</Words>
  <Application>Microsoft Office PowerPoint</Application>
  <PresentationFormat>Širokoúhlá obrazovka</PresentationFormat>
  <Paragraphs>50</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Calibri Light</vt:lpstr>
      <vt:lpstr>Motiv Office</vt:lpstr>
      <vt:lpstr>Opakování a testování</vt:lpstr>
      <vt:lpstr>Prezentace aplikace PowerPoint</vt:lpstr>
      <vt:lpstr>3. Vyberte, co patří mezi typické vlastnosti kvalitativního výzkumu</vt:lpstr>
      <vt:lpstr>Obecná reflexe a opakování – princip kvantitativního a kvalitativního výzkumu</vt:lpstr>
      <vt:lpstr>Příklad 1</vt:lpstr>
      <vt:lpstr>Př. 1 Souvislost mezi hraním počítačových her a agresivitou</vt:lpstr>
      <vt:lpstr>Prezentace aplikace PowerPoint</vt:lpstr>
      <vt:lpstr>Prezentace aplikace PowerPoint</vt:lpstr>
      <vt:lpstr>Prezentace aplikace PowerPoint</vt:lpstr>
      <vt:lpstr>Příklad 2</vt:lpstr>
      <vt:lpstr>Př. 2 Vztah rodiny a životní spokojenosti dětí</vt:lpstr>
      <vt:lpstr>Prezentace aplikace PowerPoint</vt:lpstr>
      <vt:lpstr>Příklad 3</vt:lpstr>
      <vt:lpstr>Příklad 3 Interakce mezi zdravotnickým personálem a geriatrickými pacienty Etnografická studie vybraného oddělení léčebny pro dlouhodobě nemocné </vt:lpstr>
      <vt:lpstr>Prezentace aplikace PowerPoint</vt:lpstr>
      <vt:lpstr>Prezentace aplikace PowerPoint</vt:lpstr>
      <vt:lpstr>Shrnutí</vt:lpstr>
      <vt:lpstr>Vzájemná zpětná vazba na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Lenka Slepičková</dc:creator>
  <cp:lastModifiedBy>Lenka Slepičková</cp:lastModifiedBy>
  <cp:revision>9</cp:revision>
  <dcterms:created xsi:type="dcterms:W3CDTF">2021-04-20T08:32:43Z</dcterms:created>
  <dcterms:modified xsi:type="dcterms:W3CDTF">2021-04-21T08:45:16Z</dcterms:modified>
</cp:coreProperties>
</file>