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2F0AD4-A3EC-4C45-B2D6-055647646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445AB4-79D3-4C0E-B9FA-71CE26138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C8FF81-AC83-4C9D-89E0-B2A3B60B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FE8-B937-4046-A177-A3F748141F1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546C35-3914-4829-8C20-6A62F17B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9CB58B-5738-403C-A605-58B81125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9717-5702-403B-8785-D3FCD8264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49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64CEA-7DA6-4A8D-8449-09F91BA1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D5CA55-BDAC-411A-BF38-43AEE1635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A23112-B885-4FA6-A988-CB0703F1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FE8-B937-4046-A177-A3F748141F1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064229-0723-4742-AFEC-1569095F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0892BE-8280-48F0-A385-C5B30E1E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9717-5702-403B-8785-D3FCD8264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37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637FCF-ED1D-4C2A-8A39-A0061E6B6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9D2B40-C0C3-43B7-BEB8-422F154C2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7F72A0-44CE-4D17-9C22-4669C757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FE8-B937-4046-A177-A3F748141F1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445EE1-1438-436E-A6DD-CDEB42D3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83C8D-67D9-4534-B707-7A829944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9717-5702-403B-8785-D3FCD8264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02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CB856-953A-41C6-BEF1-3170B2EB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0F2D6E-CF26-49A5-8559-AC2BB5AB4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E6E64A-5CA6-4FDD-AB0E-20626AE6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FE8-B937-4046-A177-A3F748141F1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8E3155-466C-4C35-8E0A-C0EE017D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18790B-086B-4EAA-A20C-D541C3A5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9717-5702-403B-8785-D3FCD8264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02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F6E2C-1783-4924-AE19-5B87FCEB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3B9EAE-7DE6-4620-A06B-AA76DB57A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97A454-65E3-4E81-80D8-FE5F84F9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FE8-B937-4046-A177-A3F748141F1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D9CE25-968D-45EA-9746-0025803D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5D5BD7-6A30-45AF-BCCC-B8F237F1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9717-5702-403B-8785-D3FCD8264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86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CC778-77AC-4F68-9249-77C4BE7F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9C10F7-70D6-4B7F-9825-0865BF274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230553-2350-4E2C-9729-E3E1C4E64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8A3B02-55DF-4073-80B4-8129C512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FE8-B937-4046-A177-A3F748141F1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40F533-E578-4CA8-8F87-DD4BB009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D8ABBF-9DC2-46DC-95F6-D8DF9B2D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9717-5702-403B-8785-D3FCD8264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31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683F3-0129-4550-B753-B7F08B87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A299F9-E041-4D35-AAC5-81AF3CECF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6C552E-D8FD-4FCA-9870-6486A739E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1F6F578-4350-450F-BE2D-D55E7D0EF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CE7D2A-1A5F-4A60-8062-834B92AE0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9D5444-0006-4801-BC6A-B80CEE2A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FE8-B937-4046-A177-A3F748141F1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4239470-1036-4899-B848-A26AEF99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4BFCB3-2633-415E-9727-6F0F6B1B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9717-5702-403B-8785-D3FCD8264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62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D83DE-6B99-4C20-8002-65DC49A1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3E9E0E-10BB-485B-9916-352EFD5C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FE8-B937-4046-A177-A3F748141F1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07D6D2-FB21-4141-ACC0-F6197668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3DA86A-7740-4405-9C9B-95D89237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9717-5702-403B-8785-D3FCD8264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28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C31ADA8-991D-45C8-ADAF-E4FFFE46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FE8-B937-4046-A177-A3F748141F1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FB41597-4343-4304-B273-881C51EB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5F9C27-DBD3-4E9E-A90F-D08A7C39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9717-5702-403B-8785-D3FCD8264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85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EC719-F9D0-4FDB-BE52-943CE905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295B8F-F223-4D32-A7AF-1A702BB15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9CE6E5-3FAB-4AD6-AE22-D8427F1C2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0E9B75-3A88-43CC-B011-B54C3BB5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FE8-B937-4046-A177-A3F748141F1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0F7272-8D13-4A26-8A42-5983CD6A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9DEA1D-64B2-432F-ACFC-041D3A15C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9717-5702-403B-8785-D3FCD8264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50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26345-58B3-449E-861A-74A31458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E95854-8EFB-4BDA-A154-ED048EC55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07C1D3-6E9B-4AA7-9C57-C6C44DA09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C8A891-310C-4402-883B-967EB0A0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54FE8-B937-4046-A177-A3F748141F1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11C769-0353-44B7-AC44-8437B4C1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625C5F-99A2-4769-A8F1-183DA907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9717-5702-403B-8785-D3FCD8264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37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C359285-5525-4904-8DC6-9DD629D2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B330AD-1391-414A-9B36-B735E1337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72BC2D-830C-449E-8042-3FBFF7A1F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4FE8-B937-4046-A177-A3F748141F1B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EEC874-351B-464D-9EB4-924159251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A5061C-C31F-4C65-9B1E-F2E2D49AD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59717-5702-403B-8785-D3FCD8264D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12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34524-BCDB-4BE9-B430-7D50C101A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55" b="18117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63F211-3A92-4B9B-A792-E0068C1C4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49247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Charakteristika jazykových rovin </a:t>
            </a: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A5CC54-E80C-4572-871B-214F3E05A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2797068"/>
            <a:ext cx="5292090" cy="3898372"/>
          </a:xfrm>
        </p:spPr>
        <p:txBody>
          <a:bodyPr>
            <a:normAutofit/>
          </a:bodyPr>
          <a:lstStyle/>
          <a:p>
            <a:endParaRPr lang="cs-CZ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interiér, osoba, držení, stůl&#10;&#10;Popis byl vytvořen automaticky">
            <a:extLst>
              <a:ext uri="{FF2B5EF4-FFF2-40B4-BE49-F238E27FC236}">
                <a16:creationId xmlns:a16="http://schemas.microsoft.com/office/drawing/2014/main" id="{D408B5D6-5277-4AD1-97C6-ADF02E9E2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38" y="2797068"/>
            <a:ext cx="5292090" cy="3898372"/>
          </a:xfrm>
          <a:prstGeom prst="rect">
            <a:avLst/>
          </a:prstGeom>
        </p:spPr>
      </p:pic>
      <p:pic>
        <p:nvPicPr>
          <p:cNvPr id="8" name="Obrázek 7" descr="Obsah obrázku hračka, panenka, kreslení&#10;&#10;Popis byl vytvořen automaticky">
            <a:extLst>
              <a:ext uri="{FF2B5EF4-FFF2-40B4-BE49-F238E27FC236}">
                <a16:creationId xmlns:a16="http://schemas.microsoft.com/office/drawing/2014/main" id="{BFC84235-E09E-4243-8168-166FCBBA79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28" y="0"/>
            <a:ext cx="2853252" cy="2853252"/>
          </a:xfrm>
          <a:prstGeom prst="rect">
            <a:avLst/>
          </a:prstGeom>
        </p:spPr>
      </p:pic>
      <p:pic>
        <p:nvPicPr>
          <p:cNvPr id="12" name="Obrázek 11" descr="Obsah obrázku interiér, dítě, hračka, chlapec&#10;&#10;Popis byl vytvořen automaticky">
            <a:extLst>
              <a:ext uri="{FF2B5EF4-FFF2-40B4-BE49-F238E27FC236}">
                <a16:creationId xmlns:a16="http://schemas.microsoft.com/office/drawing/2014/main" id="{BE782110-7CD0-4C37-BB28-961502E570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601" y="4746254"/>
            <a:ext cx="2852898" cy="19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9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EB1B7-C8FF-4FE0-B1D9-21CB2B55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65125"/>
            <a:ext cx="11001375" cy="1325563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FONETICKO-FONOLOGICKÁ </a:t>
            </a:r>
            <a:b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JAZYKOVÁ ROVINA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22A2B-ACF4-403C-B33B-9AF1F3BB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1690688"/>
            <a:ext cx="11694160" cy="5167311"/>
          </a:xfrm>
        </p:spPr>
        <p:txBody>
          <a:bodyPr>
            <a:normAutofit fontScale="77500" lnSpcReduction="20000"/>
          </a:bodyPr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Zvuková stránka komunikačního procesu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Výslovnost hlásek-fonémů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Nejvýraznější při sociální komunikaci (strhává pozornost)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zkoumáme již ihned po narození: křik, broukání, žvatlání (pudové a napodobivé 6.-9.měsíc – od této fáze se hlásky pokládají za hlásky mateřského jazyka)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ukončen do 7 let věku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Závisí na obratnosti mluvidel, fonematickém sluchu, prostředí,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patologie, intelekt, stimulace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hláska prochází vývojem Vyvození, fixace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autimatizace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Pořadí výslovnosti hlásek (pravidlo nejmenší námahy) – dle artikulační náročnosti: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samohlásky, P, B, M, J, T, D, N, 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(1-2,5 roku), poté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 F, H, CH, K, G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(2,5-3,5 roku), pak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BĚ, PĚ, MĚ, VĚ, Ď,Ť, Ň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(3,5-4,5 roku),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Č, Š, Ž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(Č,Ř-5,5 roku) a nakonec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S, Z, R, Ř a diferenciace sykavek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 6 let)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počátku kontrast mezi souhláskou a samohláskou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jo…)</a:t>
            </a:r>
          </a:p>
        </p:txBody>
      </p:sp>
      <p:pic>
        <p:nvPicPr>
          <p:cNvPr id="5" name="Obrázek 4" descr="Obsah obrázku osoba, dívka, interiér, malé&#10;&#10;Popis byl vytvořen automaticky">
            <a:extLst>
              <a:ext uri="{FF2B5EF4-FFF2-40B4-BE49-F238E27FC236}">
                <a16:creationId xmlns:a16="http://schemas.microsoft.com/office/drawing/2014/main" id="{307B27B1-D192-46B8-8CDE-EE519F23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940" y="182880"/>
            <a:ext cx="3995376" cy="26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8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EB1B7-C8FF-4FE0-B1D9-21CB2B55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65125"/>
            <a:ext cx="11001375" cy="1325563"/>
          </a:xfrm>
        </p:spPr>
        <p:txBody>
          <a:bodyPr>
            <a:normAutofit fontScale="90000"/>
          </a:bodyPr>
          <a:lstStyle/>
          <a:p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FONETICKO-FONOLOGICKÁ </a:t>
            </a:r>
            <a:b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JAZYKOVÁ ROVINA (možnosti procvičování u předškoláků)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22A2B-ACF4-403C-B33B-9AF1F3BB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825624"/>
            <a:ext cx="11620500" cy="5032375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Dechová cvičení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(nádech ústy, výdech nosem, foukání různé intenzity a směrem, hluboký nádech s postupným či prudkým výdechem, foukání balonku po stole, frkačky, píšťalky,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foukátka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balonkem…)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Fonační cvičení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(změny tónů, výšky a melodie hlasu, mluvení šeptem a velmi nahlas, táta má hluboký hlas, máma střední, holčička vysoký, slova i souvětí na jeden nádech…)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Artikulační cvičení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(motorika mluvních orgánů,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oromotorická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cvičení pro zvýšení pohyblivosti mluvidel)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Imitace zvuků zvířat, dopravních prostředků a zvuků z okolí (vítr, zvony, hodiny, zvonek…)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Zapojení rytmu, zpěvu, říkadel, rozpočitadel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47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EB1B7-C8FF-4FE0-B1D9-21CB2B55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365125"/>
            <a:ext cx="11001375" cy="1325563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FONETICKO-FONOLOGICKÁ </a:t>
            </a:r>
            <a:b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JAZYKOVÁ ROVINA (u dětí s MP)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022A2B-ACF4-403C-B33B-9AF1F3BBC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825625"/>
            <a:ext cx="11744325" cy="496570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všech stupňů MP opoždění vývoje artikulace,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rozsah závisí a stupni narušení CNS, motoriky </a:t>
            </a:r>
          </a:p>
          <a:p>
            <a:pPr marL="0" indent="0"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orofaciální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oblasti a mluvních orgánů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Potřeba názorného, systematického a individuálně směřovaného logopedického vedení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LMP: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Nemusí být narušení patrné v komunikaci vůbec, nebo pouze v rámci výslovnosti některých artikulačně náročnějších hlásek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SMP: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výraznější omezení motoriky a s tím související narušení artikulace (nutnost logopedické podpory, aplikace fonačních, dechových a artikulačních cvičení, narušení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oromotoriky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většinou narušení většího množství hlásek, potíž s automatizací s vyvozenými hláskami ve spontánní řeči)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TMP a HMP: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Těžké narušení koordinace mluvních orgánů, řeč výrazně zvukově narušená, motorická realizace řeči nedbalá, nekoordinované využití mluvních orgánů v důsledku těžšího narušení CNS</a:t>
            </a:r>
          </a:p>
        </p:txBody>
      </p:sp>
      <p:pic>
        <p:nvPicPr>
          <p:cNvPr id="5" name="Obrázek 4" descr="Obsah obrázku osoba, interiér, malé, dívka&#10;&#10;Popis byl vytvořen automaticky">
            <a:extLst>
              <a:ext uri="{FF2B5EF4-FFF2-40B4-BE49-F238E27FC236}">
                <a16:creationId xmlns:a16="http://schemas.microsoft.com/office/drawing/2014/main" id="{A4C8A57B-7252-4235-BCE8-3B69B5CB4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61" y="66675"/>
            <a:ext cx="4289489" cy="28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55A79-83D2-41AF-ACA3-C2F48D36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PRAGMATICKÁ JAZYKOVÁ ROVINA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E2ED3-901F-45D6-92F2-6CAAB609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825624"/>
            <a:ext cx="11099800" cy="484949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Sociálního uplatnění komunikačních schopností 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(sociální a psychologický aspekt komunikace)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dialogu, vhodné reakce při komunikaci,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koverbální chování, přiměřené využití nonverbální komunikace,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udržení tématu rozhovoru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Zásadní vliv intelektových schopností, sociálního prostředí a zkušeností v rámci komunikace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2. roce dítě chápe vlastní roli komunikačního partnera a učí se reagovat adekvátně dle situace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3. roce výrazná snaha dítěte komunikovat, navazovat a udržovat krátký rozhovor s dospělým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4 letech se výrazně vyvíjí schopnost vytváření komunikačních vzorců dle konkrétních sociálních situací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osoba, interiér, stůl, chlapec&#10;&#10;Popis byl vytvořen automaticky">
            <a:extLst>
              <a:ext uri="{FF2B5EF4-FFF2-40B4-BE49-F238E27FC236}">
                <a16:creationId xmlns:a16="http://schemas.microsoft.com/office/drawing/2014/main" id="{321EF9BD-2B9B-4AC6-9EE3-973DAD477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47" y="1406525"/>
            <a:ext cx="3033713" cy="20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1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55A79-83D2-41AF-ACA3-C2F48D36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PRAGMATICKÁ JAZYKOVÁ ROVINA</a:t>
            </a:r>
            <a:b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(možnosti procvičování u předškoláků)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E2ED3-901F-45D6-92F2-6CAAB609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825624"/>
            <a:ext cx="11763375" cy="503237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hry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zaměřením na schopnosti: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Vyžádání pozornosti, úsměv, oční kontakt, tleskání, odmítnutí, pozdrav, dosažení přání, podání předmětu, navázání kontaktu (do 3 let)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Oslovení, vykání, blahopřání, rozkazy, prosby, příkazy, přemlouvání, schopnost požádat, poprosit, vhodné vyjadřování emocí, odpověď na sdělení, slušné vyjadřování, mluvení o druhém člověku, neskákat do řeči, udržet téma rozhovoru, neprosazovat svůj názor či potřebu, záměrně a samostatně korigovat chování a komunikaci (od 3 let)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Hry na školu, obchod, lékaře, poštu…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Popis situace na obrázku vzhledem ke vztahům, činnostem a situacím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Řízený a spontánní rozhovor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Reprodukce příběhu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Dramatizace</a:t>
            </a:r>
          </a:p>
          <a:p>
            <a:endParaRPr lang="cs-CZ" dirty="0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0AF5CCA5-29B5-4637-88CB-D4EAD3A35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810" y="509778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8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55A79-83D2-41AF-ACA3-C2F48D36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PRAGMATICKÁ JAZYKOVÁ ROVINA</a:t>
            </a:r>
            <a:b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 dětí s MP)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AE2ED3-901F-45D6-92F2-6CAAB609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825625"/>
            <a:ext cx="11696700" cy="492760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Výrazně omezená schopnost v důsledku sníženého intelektu a nedostatku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různorodých prostředí pro sociální komunikaci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Stupeň narušení a omezení závisí na stupni MP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záměrného vedení, názornosti, procvičováním prostřednictvím obrázků, her a v rámci konkrétních životních situací, předcházet deprivaci a uzavírání se, nebo nevhodným projevům při komunikaci (odmítání majoritní populací)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LMP: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Potíže v sociálně složitých situacích, vyjadřování emocí, abstraktních pojmů, potíže v komunikačních situacích komunikačně-intelektuálního charakteru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SMP: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Potřeba celoživotního vedení a podpory, vliv deprivace v důsledku pocitu nepřijetí, selhání, negativních zkušeností a z důvodu nedostatečných vyjadřovacích schopností. Nedostatečná autokorekce chování a projevů při komunikaci, emoce převažují nad rozumovou kontrolou. Agrese či nepřiměřené reakce na stresové či neznámé situace. Nutnost praktického nácviku, detailního rozboru a vysvětlování konkrétních situací. Práce s emocemi, jejich vyjadřováním a popisem. Chápání příčin a důsledků vlastního chování.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TMP a HMP: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pochopení sebe jako komunikačního partnera a významu komunikace jako prostředku k zajišťování vlastních potřeb, udržení očního kontaktu a základní reakce spojené s každodenními činnostmi s okruhem blízkých</a:t>
            </a:r>
          </a:p>
        </p:txBody>
      </p:sp>
      <p:pic>
        <p:nvPicPr>
          <p:cNvPr id="5" name="Obrázek 4" descr="Obsah obrázku osoba, interiér, pruhovaný, stůl&#10;&#10;Popis byl vytvořen automaticky">
            <a:extLst>
              <a:ext uri="{FF2B5EF4-FFF2-40B4-BE49-F238E27FC236}">
                <a16:creationId xmlns:a16="http://schemas.microsoft.com/office/drawing/2014/main" id="{1870C58D-8E75-49B9-A2E7-7587B50F7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903" y="365125"/>
            <a:ext cx="2906097" cy="2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4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92D405-1E36-43CB-82BE-8A66F1A1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4" y="314326"/>
            <a:ext cx="5614875" cy="1219200"/>
          </a:xfrm>
        </p:spPr>
        <p:txBody>
          <a:bodyPr>
            <a:normAutofit/>
          </a:bodyPr>
          <a:lstStyle/>
          <a:p>
            <a:pPr algn="ctr"/>
            <a:r>
              <a:rPr lang="cs-CZ" sz="4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JAZYKOVÉ ROVINY 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hračka&#10;&#10;Popis byl vytvořen automaticky">
            <a:extLst>
              <a:ext uri="{FF2B5EF4-FFF2-40B4-BE49-F238E27FC236}">
                <a16:creationId xmlns:a16="http://schemas.microsoft.com/office/drawing/2014/main" id="{B39D7E18-F330-4A28-B03D-A84F70927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5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AE799C-C533-47AF-94A6-F1D9D2134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1533526"/>
            <a:ext cx="5691851" cy="5076824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procesu vývoje řeči dochází k souběžnému prolínání jazykových rovin</a:t>
            </a:r>
          </a:p>
          <a:p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jednotlivých jazykových rovin probíhá v totožných časových úsecích vývoje komunikačních schopností současně</a:t>
            </a:r>
          </a:p>
          <a:p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Jazyková rovina je dílčí systém jazyka, charakteristický specifickými jednotkami, které ji utváří (zvuk, slovní zásoba,  gramatika a praktická aplikace)</a:t>
            </a:r>
          </a:p>
          <a:p>
            <a:r>
              <a:rPr lang="cs-CZ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Foneticko-fonologická, lexikálně-sémantická, morfologicko-syntaktická, pragmatická </a:t>
            </a:r>
          </a:p>
        </p:txBody>
      </p:sp>
    </p:spTree>
    <p:extLst>
      <p:ext uri="{BB962C8B-B14F-4D97-AF65-F5344CB8AC3E}">
        <p14:creationId xmlns:p14="http://schemas.microsoft.com/office/powerpoint/2010/main" val="30358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975CE3-0494-4FD3-A73A-8467512E7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0" y="552451"/>
            <a:ext cx="6791325" cy="17045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DIFERENCIÁLNÍ DIAGNOSTIKA NKS A FYZIOLOGICKÝCH PROJEVŮ VE VÝVOJI DĚTSKÉ ŘEČI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id="{7495FFFD-E530-48B3-B8E9-A909A8747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6" r="24410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4592DFDF-C78A-418D-84C4-B0A46D1BF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4877" y="2421682"/>
            <a:ext cx="6358048" cy="4150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Fyziologická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nemluvnost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Prodloužená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fyziologická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nemluvnost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3 let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Fyziologický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dysgramatismus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4 let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Fyziologická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koktavost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neplynulost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let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Fyziologická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dyslalie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5 let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Prodloužená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fyziologická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dyslalie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7 let</a:t>
            </a:r>
          </a:p>
        </p:txBody>
      </p:sp>
    </p:spTree>
    <p:extLst>
      <p:ext uri="{BB962C8B-B14F-4D97-AF65-F5344CB8AC3E}">
        <p14:creationId xmlns:p14="http://schemas.microsoft.com/office/powerpoint/2010/main" val="369267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D9A54-6565-4FFB-8763-D10E3CCA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1325563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MORFOLOGICKO-SYNTAKTICKÁ </a:t>
            </a:r>
            <a:b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JAZYKOVÁ ROVINA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087479-3B60-41F3-A0E9-9D3E0D78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914524"/>
            <a:ext cx="11087100" cy="494347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Zkoumáme až kolem 1.roku věku dítěte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(začíná vlastní vývoj řeči)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kognitivních funkcí, mluvního vzoru, sociálního prostředí a jazykového citu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Sleduje aplikaci gramatických pravidel , správnost slov, vět, slovosled, rod, číslo, pád, časování, skloňování, ohýbání, stupňování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tzv.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Transferem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přenos vnímaných mluvních vzorců na podobné situace (napodobování)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slova jsou neohebná, neskloňují se ani nečasují, vznikají opakování slabik (mama,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tata,papa,baba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Podstatná jména jsou na počátku vývoje řeči využívána v 1.pádě, slovesa v infinitivu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Projev pomocí izolovaných slov do 2 let – pak dvojslovné věty (mama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pápá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pes haf, táta papá, auto bum…)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Nejprve dítě využívá podstatná jména, poté slovesa a citoslovce, kolem 3.roku přídavná jména, zájmena, nejpozději číslovky, předložky a spojky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Skloňování, časování, jednotné a množné číslo po 3.roce věku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slovosled dětské řeči je typické, že slovo s emocionálně klíčovým významem staví na začátek věty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3.a 4. rokem začíná dítě tvořit souvětí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4. roce věku by neměla gramatická struktura komunikačního projevu vykazovat nápadné odchylky</a:t>
            </a:r>
          </a:p>
          <a:p>
            <a:endParaRPr lang="cs-CZ" dirty="0"/>
          </a:p>
        </p:txBody>
      </p:sp>
      <p:pic>
        <p:nvPicPr>
          <p:cNvPr id="7" name="Obrázek 6" descr="Obsah obrázku hračka, panenka, kreslení&#10;&#10;Popis byl vytvořen automaticky">
            <a:extLst>
              <a:ext uri="{FF2B5EF4-FFF2-40B4-BE49-F238E27FC236}">
                <a16:creationId xmlns:a16="http://schemas.microsoft.com/office/drawing/2014/main" id="{1B6F6EBE-A9E0-45AD-93F2-A0DE19CE9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21367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2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D9A54-6565-4FFB-8763-D10E3CCA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65125"/>
            <a:ext cx="10868025" cy="1325563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MORFOLOGICKO-SYNTAKTICKÁ JAZYKOVÁ ROVINA (možnosti procvičování u předškoláků)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087479-3B60-41F3-A0E9-9D3E0D78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825624"/>
            <a:ext cx="10868025" cy="48418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Podstatná jména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stůl položíme předmět, dítě řekne, kde je (klíče na stole). Pak si zakryje oči a přemístíme předmět a poté se dítě podívá a popisuje, kde se předmět nachází nyní: pod stolem, v ruce, na poličce, vedle hrnku…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podstatné jméno přivlastňujeme osobám na obrázku (tátův hrneček, tátova čepice, maminčin hrneček, maminčiny boty, pejskova bouda, pejskův pelíšek…)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jedna hruška (2 hrušky, 5 hrušek…)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Táta má stůl, máma stolek, miminko stoleček…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Slovesa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s vývojovými obrázky situacemi: řekni mi, co dělá, co dělají, co dělali, co bude dělat)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Přídavná jména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Jaký může být pes, když…. chlupatý, hladový, starý, malý, velký, hodný, mokrý, černý, chlupatý)</a:t>
            </a:r>
          </a:p>
        </p:txBody>
      </p:sp>
    </p:spTree>
    <p:extLst>
      <p:ext uri="{BB962C8B-B14F-4D97-AF65-F5344CB8AC3E}">
        <p14:creationId xmlns:p14="http://schemas.microsoft.com/office/powerpoint/2010/main" val="39466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D9A54-6565-4FFB-8763-D10E3CCA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365125"/>
            <a:ext cx="11220450" cy="1325563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MORFOLOGICKO-SYNTAKTICKÁ JAZYKOVÁ ROVINA (u dětí s MP)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087479-3B60-41F3-A0E9-9D3E0D78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825624"/>
            <a:ext cx="11944350" cy="5032376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Potřeba celoživotní systematické podpory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Rozvíjí se s nástupem řeči (i po 3. roce)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Některé děti zůstávají na úrovni jednoslovných či 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dvouslovných vět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brzda-plyn (střídání stádií rozvoje a stagnace ve vývoji: fixace)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Učení nápodobou, ale nutné záměrné vedení a procvičování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názornosti a individuálního přístupu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Dysgramatismy setrvávají po celý život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LMP: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opoždění, potíže ve složitějších gramatických jevech (stupňování, časování, přivlastňování) – do 5 let nemusí být narušení příliš patrné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SMP: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výrazné opoždění a celoživotní omezení gramatické struktury vyjadřovacích schopností (využívání dvouslovných vět a jednoduchých souvětí i v dospělosti)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TMP a HMP: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těžké narušení, rovina se prakticky nerozvíjí, komunikace nonverbální, nebo formou izolovaných slov, popřípadě citoslovce a slovesa (velmi omezeně)</a:t>
            </a:r>
          </a:p>
        </p:txBody>
      </p:sp>
      <p:pic>
        <p:nvPicPr>
          <p:cNvPr id="5" name="Obrázek 4" descr="Obsah obrázku osoba, přenosný počítač, interiér, vsedě&#10;&#10;Popis byl vytvořen automaticky">
            <a:extLst>
              <a:ext uri="{FF2B5EF4-FFF2-40B4-BE49-F238E27FC236}">
                <a16:creationId xmlns:a16="http://schemas.microsoft.com/office/drawing/2014/main" id="{7A631537-DF38-4C2A-9652-58AE99835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489" y="1230313"/>
            <a:ext cx="3465111" cy="19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9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33158-7976-46B4-A1E6-EFEF822F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65126"/>
            <a:ext cx="10944225" cy="920750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LEXIKÁLNĚ-SÉMANTICKÁ JAZYKOVÁ ROVINA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B2C063-59D7-494A-A37F-5A3645C1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285876"/>
            <a:ext cx="11677650" cy="5572124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Zabývá se slovní zásobou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(aktivní i pasivní slovník), schopností definice pojmů a úrovní zobecňování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Souvisí s inteligencí, zkušenostmi, přístupem rodiny, individuálním nadání pro řeč, otevřeností ke komunikaci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Sledujeme již od cca 8 měsíců věku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(porozumění řeči)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1. roce aktivní využití prvních vlastních slov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Rozšiřování aktivní i pasivní slovní zásoby probíhá současně po celý život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Dítě kolem 1 roku první slova chápe všeobecně (haf je všechno, co má čtyři nohy, je chlupaté) –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hypergeneralizace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znalosti více slov nastává opačný jev –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hyperdiferenciace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(máma je označení jen pro jeho konkrétní mámu)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věk otázek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(rok a půl) – Co to je?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Druhý věk otázek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 3. roce) – Proč?</a:t>
            </a:r>
          </a:p>
          <a:p>
            <a:pPr marL="0" indent="0">
              <a:buNone/>
            </a:pPr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Aktivní slovní zásoba (největší nárůst kolem 3.roku věku)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rok : 5-7 slov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roky: 200 slov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roky: 1000 slov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roky: 1500 slov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nástupem do školy: kolem 2500 - 3000 slov</a:t>
            </a:r>
          </a:p>
        </p:txBody>
      </p:sp>
      <p:pic>
        <p:nvPicPr>
          <p:cNvPr id="5" name="Obrázek 4" descr="Obsah obrázku hračka&#10;&#10;Popis byl vytvořen automaticky">
            <a:extLst>
              <a:ext uri="{FF2B5EF4-FFF2-40B4-BE49-F238E27FC236}">
                <a16:creationId xmlns:a16="http://schemas.microsoft.com/office/drawing/2014/main" id="{67AA49D5-2319-481F-8525-CB8C4E3C3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40" y="3838575"/>
            <a:ext cx="2902585" cy="290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33158-7976-46B4-A1E6-EFEF822F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65125"/>
            <a:ext cx="11039475" cy="1325563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LEXIKÁLNĚ-SÉMANTICKÁ JAZYKOVÁ ROVINA</a:t>
            </a:r>
            <a:b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(možnosti procvičování u předškoláků)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B2C063-59D7-494A-A37F-5A3645C1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825625"/>
            <a:ext cx="11744325" cy="488950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Podej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obrázek (pasivní slovní zásoba)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Pojmenuj,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je na obrázku (aktivní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spovní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zásoba)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Vyjmenuj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je na obrázcích, pak některý odděláme : co chybí? Co je navíc?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Třídění: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Které obrázky jsou červené? Které obrázky vyjadřují činnost?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Nadřazené a podřazené pojmy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(pojmenuj skupinu-nábytek, zvířata, jídlo, nebo naopak, vyjmenuj jaká znáš zvířata…)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Synonyma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(Máma, mamka, maminka, maminečka, matka. Kočka, číča, kočička. Pes,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hafík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hafan, chlupáč. Dům, domek, domeček, chaloupka, chalupa, barák, barabizna, vila, baráček, chatička, budova. Mluvit, povídat, říkat, vyprávět. Moc, hodně, dost, velmi. Jídlo, pokrm, potrava, pochutina, dobrota, strava…)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Homonyma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(oko, kohoutek, koruna, klíč, list, kolo, ucho…)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Antonyma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velký-malý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široký-úzký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den-noc…)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82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33158-7976-46B4-A1E6-EFEF822F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65125"/>
            <a:ext cx="11039475" cy="1325563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LEXIKÁLNĚ-SÉMANTICKÁ JAZYKOVÁ ROVINA</a:t>
            </a:r>
            <a:b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 dětí s MP)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B2C063-59D7-494A-A37F-5A3645C1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825625"/>
            <a:ext cx="11744325" cy="496570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Pasivní slovní zásoba celoživotně převyšuje aktivní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Opoždění vývoje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systematického a názorného rozvíjení </a:t>
            </a:r>
          </a:p>
          <a:p>
            <a:pPr marL="0" indent="0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celý život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LMP 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opoždění, omezené schopnosti z hlediska složitějších, abstraktních či odborných slov, ale dostatečné pro komunikaci s majoritou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SMP 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opoždění a celoživotní omezení, více rozumí než aktivně vyjadřuje, stereotypy v pojmenováních, absence synonym (1 pojem pro konkrétní pojmenování, ale rozumí i jiným). Mechanické paměťové učení (např. antonyma), vázne pochopení významu. Preference slov s citovým zabarvením, osobní zkušeností a zájmem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TMP a HMP: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 pasivní komunikace, slovní zásoba omezená na několik slov každodenní potřeby, souvisí s vyjadřováním potřeb</a:t>
            </a:r>
          </a:p>
        </p:txBody>
      </p:sp>
      <p:pic>
        <p:nvPicPr>
          <p:cNvPr id="5" name="Obrázek 4" descr="Obsah obrázku osoba, vsedě, stůl, interiér&#10;&#10;Popis byl vytvořen automaticky">
            <a:extLst>
              <a:ext uri="{FF2B5EF4-FFF2-40B4-BE49-F238E27FC236}">
                <a16:creationId xmlns:a16="http://schemas.microsoft.com/office/drawing/2014/main" id="{222E07A0-88BF-42FC-A7D1-29527D0EC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865" y="1027906"/>
            <a:ext cx="4171786" cy="24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278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1963</Words>
  <Application>Microsoft Office PowerPoint</Application>
  <PresentationFormat>Širokoúhlá obrazovka</PresentationFormat>
  <Paragraphs>133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Charakteristika jazykových rovin </vt:lpstr>
      <vt:lpstr>JAZYKOVÉ ROVINY </vt:lpstr>
      <vt:lpstr>DIFERENCIÁLNÍ DIAGNOSTIKA NKS A FYZIOLOGICKÝCH PROJEVŮ VE VÝVOJI DĚTSKÉ ŘEČI</vt:lpstr>
      <vt:lpstr>MORFOLOGICKO-SYNTAKTICKÁ  JAZYKOVÁ ROVINA</vt:lpstr>
      <vt:lpstr>MORFOLOGICKO-SYNTAKTICKÁ JAZYKOVÁ ROVINA (možnosti procvičování u předškoláků)</vt:lpstr>
      <vt:lpstr>MORFOLOGICKO-SYNTAKTICKÁ JAZYKOVÁ ROVINA (u dětí s MP)</vt:lpstr>
      <vt:lpstr>LEXIKÁLNĚ-SÉMANTICKÁ JAZYKOVÁ ROVINA</vt:lpstr>
      <vt:lpstr>LEXIKÁLNĚ-SÉMANTICKÁ JAZYKOVÁ ROVINA (možnosti procvičování u předškoláků)</vt:lpstr>
      <vt:lpstr>LEXIKÁLNĚ-SÉMANTICKÁ JAZYKOVÁ ROVINA (u dětí s MP)</vt:lpstr>
      <vt:lpstr>FONETICKO-FONOLOGICKÁ  JAZYKOVÁ ROVINA</vt:lpstr>
      <vt:lpstr>FONETICKO-FONOLOGICKÁ  JAZYKOVÁ ROVINA (možnosti procvičování u předškoláků)</vt:lpstr>
      <vt:lpstr>FONETICKO-FONOLOGICKÁ  JAZYKOVÁ ROVINA (u dětí s MP)</vt:lpstr>
      <vt:lpstr>PRAGMATICKÁ JAZYKOVÁ ROVINA</vt:lpstr>
      <vt:lpstr>PRAGMATICKÁ JAZYKOVÁ ROVINA (možnosti procvičování u předškoláků)</vt:lpstr>
      <vt:lpstr>PRAGMATICKÁ JAZYKOVÁ ROVINA (u dětí s MP)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Charakteristika jazykových rovin</dc:title>
  <dc:creator>Kateřina Heislerová</dc:creator>
  <cp:lastModifiedBy>Kateřina Heislerová</cp:lastModifiedBy>
  <cp:revision>21</cp:revision>
  <dcterms:created xsi:type="dcterms:W3CDTF">2020-10-19T07:26:04Z</dcterms:created>
  <dcterms:modified xsi:type="dcterms:W3CDTF">2020-10-19T12:55:40Z</dcterms:modified>
</cp:coreProperties>
</file>