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0" r:id="rId3"/>
    <p:sldId id="273" r:id="rId4"/>
    <p:sldId id="268" r:id="rId5"/>
    <p:sldId id="276" r:id="rId6"/>
    <p:sldId id="275" r:id="rId7"/>
    <p:sldId id="27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541A"/>
    <a:srgbClr val="D86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4" autoAdjust="0"/>
    <p:restoredTop sz="94660"/>
  </p:normalViewPr>
  <p:slideViewPr>
    <p:cSldViewPr>
      <p:cViewPr varScale="1">
        <p:scale>
          <a:sx n="62" d="100"/>
          <a:sy n="62" d="100"/>
        </p:scale>
        <p:origin x="150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BA31-ECAA-452E-B98F-FA92B9EAA61E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280B-9588-42A6-8CB8-430B642665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702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BB66-85CF-49E7-9F62-3DD7852B822E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ED44-F929-4AE4-9DD1-5D7EA754D32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809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EF20-EB68-4F86-9EDB-54E121B54F17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778B-F696-4F03-BF08-A78E243C591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27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BEEF-723E-47C3-ABD8-0979C9E08F17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FFF94-2A90-4885-BE55-1FF44B60E94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495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2FD2-6A8C-492E-9F71-DD0DA3CDD019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1BAE-E376-449F-8F30-D726DD1288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706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7C50-CDD7-4BB5-B6A0-B82D16B29B0C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815B3-0210-4C37-A12C-6F98190F826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357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0A7A-BC8F-4234-91CD-38B5521B58D8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6B24-07A7-4AFC-AB1C-90B94B2B428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62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3EAB7-E334-4A72-9FB6-8D0D49ABE203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F60B-C7A5-447F-B59F-D5C58DF0B9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208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79209-303B-4C33-B382-74BC38B0A41F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84BC-5DC1-4C56-AFA4-282AEDA552A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75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08EF-116C-4187-A8FA-DDED2222FF0F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269D1-7547-4FB3-92CB-8EB8633C1A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714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8A04-7698-41B5-86AB-A062FF63AED4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0E8D-0C08-4DEA-A8D3-DA0C07918FE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521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B01AE0-6F9D-44CE-83BF-586E02103BEF}" type="datetimeFigureOut">
              <a:rPr lang="fr-FR"/>
              <a:pPr>
                <a:defRPr/>
              </a:pPr>
              <a:t>06/04/2021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CA06F2-B786-4E35-8AE6-52ED5752432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0825" y="620712"/>
            <a:ext cx="8642350" cy="4824512"/>
          </a:xfrm>
        </p:spPr>
        <p:txBody>
          <a:bodyPr/>
          <a:lstStyle/>
          <a:p>
            <a:pPr eaLnBrk="1" hangingPunct="1"/>
            <a:r>
              <a:rPr lang="cs-CZ" sz="5400" b="1" u="sng" dirty="0">
                <a:latin typeface="Times New Roman" pitchFamily="18" charset="0"/>
                <a:cs typeface="Times New Roman" pitchFamily="18" charset="0"/>
              </a:rPr>
              <a:t>PŘEDŠKOLNÍ VZDĚLÁVÁNÍ </a:t>
            </a:r>
            <a:br>
              <a:rPr lang="cs-CZ" sz="54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cs-CZ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jedinců s mentálním postižením</a:t>
            </a:r>
            <a:br>
              <a:rPr lang="cs-CZ" b="1" dirty="0">
                <a:latin typeface="Times New Roman" pitchFamily="18" charset="0"/>
                <a:cs typeface="Times New Roman" pitchFamily="18" charset="0"/>
              </a:rPr>
            </a:br>
            <a:endParaRPr lang="fr-CA" dirty="0">
              <a:solidFill>
                <a:srgbClr val="D8601E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 flipH="1" flipV="1">
            <a:off x="8893175" y="5805488"/>
            <a:ext cx="792163" cy="431800"/>
          </a:xfrm>
        </p:spPr>
        <p:txBody>
          <a:bodyPr/>
          <a:lstStyle/>
          <a:p>
            <a:pPr eaLnBrk="1" hangingPunct="1"/>
            <a:endParaRPr lang="fr-CA" sz="3000">
              <a:solidFill>
                <a:srgbClr val="D8601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792832"/>
          </a:xfrm>
        </p:spPr>
        <p:txBody>
          <a:bodyPr/>
          <a:lstStyle/>
          <a:p>
            <a:pPr algn="l" eaLnBrk="1" hangingPunct="1"/>
            <a:r>
              <a:rPr lang="cs-CZ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 JEDINCŮ S MR</a:t>
            </a:r>
            <a:endParaRPr lang="fr-C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39752" y="836712"/>
            <a:ext cx="6624736" cy="5832377"/>
          </a:xfrm>
        </p:spPr>
        <p:txBody>
          <a:bodyPr/>
          <a:lstStyle/>
          <a:p>
            <a:pPr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od tří do šesti (sedmi) let</a:t>
            </a:r>
          </a:p>
          <a:p>
            <a:pPr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MŠ se dělí na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třídy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, kde mohou být děti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věkově rozděleny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, nebo mohou být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věkově smíšeny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(nejčastěji) </a:t>
            </a:r>
          </a:p>
          <a:p>
            <a:pPr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Přítomnost dítěte se SVP může vyžadovat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snížení počtu dětí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ve třídě nebo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přítomnost dalšího pedagoga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, není to ale podmínkou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301750"/>
          </a:xfrm>
        </p:spPr>
        <p:txBody>
          <a:bodyPr/>
          <a:lstStyle/>
          <a:p>
            <a:pPr algn="l" eaLnBrk="1" hangingPunct="1"/>
            <a:r>
              <a:rPr lang="cs-CZ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 JEDINCŮ S MR</a:t>
            </a:r>
            <a:endParaRPr lang="fr-C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195736" y="1196753"/>
            <a:ext cx="6768752" cy="5472336"/>
          </a:xfrm>
        </p:spPr>
        <p:txBody>
          <a:bodyPr/>
          <a:lstStyle/>
          <a:p>
            <a:pPr marL="0" indent="0">
              <a:defRPr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podle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Rámcového vzdělávacího programu pro předškolní vzdělávání</a:t>
            </a:r>
          </a:p>
          <a:p>
            <a:pPr marL="0" indent="0">
              <a:defRPr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  <a:cs typeface="Times New Roman" pitchFamily="18" charset="0"/>
              </a:rPr>
              <a:t>kurikulární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dokument </a:t>
            </a:r>
            <a:r>
              <a:rPr lang="cs-CZ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státní úrovně </a:t>
            </a:r>
          </a:p>
          <a:p>
            <a:pPr marL="0" indent="0">
              <a:defRPr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v souladu s ním MŠ vypracovávají a realizují své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školní vzdělávací programy </a:t>
            </a:r>
            <a:r>
              <a:rPr lang="cs-CZ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(školní úroveň)</a:t>
            </a:r>
          </a:p>
          <a:p>
            <a:pPr marL="0" indent="0">
              <a:defRPr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vymezuje zejména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cíle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předškolního vzdělávání,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klíčové kompetence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, vzdělávací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obsah a podmínky vzdělávání 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zásady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pro tvorbu školních vzdělávacích programů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301750"/>
          </a:xfrm>
        </p:spPr>
        <p:txBody>
          <a:bodyPr/>
          <a:lstStyle/>
          <a:p>
            <a:pPr algn="l" eaLnBrk="1" hangingPunct="1"/>
            <a:r>
              <a:rPr lang="cs-CZ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LEGISLATIVNÍ HIERARCHIE VE VZDĚLÁVÁNÍ</a:t>
            </a:r>
            <a:endParaRPr lang="fr-C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700808"/>
            <a:ext cx="6553200" cy="49682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Bílá Kniha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Školský zákon + vyhlášky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Rámcové vzdělávací programy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Školní vzdělávací programy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Učební plány a osnovy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301750"/>
          </a:xfrm>
        </p:spPr>
        <p:txBody>
          <a:bodyPr/>
          <a:lstStyle/>
          <a:p>
            <a:pPr algn="l" eaLnBrk="1" hangingPunct="1"/>
            <a:r>
              <a:rPr lang="cs-CZ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 JEDINCŮ S MR</a:t>
            </a:r>
            <a:endParaRPr lang="fr-C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772816"/>
            <a:ext cx="6553200" cy="4896272"/>
          </a:xfrm>
        </p:spPr>
        <p:txBody>
          <a:bodyPr/>
          <a:lstStyle/>
          <a:p>
            <a:pPr lvl="0"/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mateřská škola speciální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mateřská škola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speciální třída při mateřské škole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476672"/>
            <a:ext cx="8640762" cy="940966"/>
          </a:xfrm>
        </p:spPr>
        <p:txBody>
          <a:bodyPr/>
          <a:lstStyle/>
          <a:p>
            <a:pPr algn="l" eaLnBrk="1" hangingPunct="1"/>
            <a:r>
              <a:rPr lang="cs-CZ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PODMÍNKY A SPECIFIKA PŘEDŠKOLNÍHO VZDĚLÁVÁNÍ DĚTÍ S MR</a:t>
            </a:r>
            <a:br>
              <a:rPr lang="cs-CZ" sz="4000" dirty="0"/>
            </a:br>
            <a:endParaRPr lang="fr-CA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340767"/>
            <a:ext cx="6913438" cy="5328321"/>
          </a:xfrm>
        </p:spPr>
        <p:txBody>
          <a:bodyPr/>
          <a:lstStyle/>
          <a:p>
            <a:pPr marL="0" indent="0">
              <a:defRPr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je zajištěno osvojení specifických dovedností zaměřených na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zvládnutí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základních hygienických návyků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v úrovni odpovídající věku dítěte a stupni  postižení</a:t>
            </a:r>
          </a:p>
          <a:p>
            <a:pPr lvl="0"/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jsou využívány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vhodné kompenzační (technické a didaktické) pomůcky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-459432"/>
            <a:ext cx="8640762" cy="72008"/>
          </a:xfrm>
        </p:spPr>
        <p:txBody>
          <a:bodyPr/>
          <a:lstStyle/>
          <a:p>
            <a:pPr algn="l" eaLnBrk="1" hangingPunct="1"/>
            <a:endParaRPr lang="fr-CA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267744" y="188641"/>
            <a:ext cx="6336506" cy="6480448"/>
          </a:xfrm>
        </p:spPr>
        <p:txBody>
          <a:bodyPr/>
          <a:lstStyle/>
          <a:p>
            <a:pPr marL="0" lvl="0" indent="0"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 doplňovat rodinnou výchovu </a:t>
            </a: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a v úzké vazbě na ni pomáhat zajistit dítěti prostředí s dostatkem mnohostranných a přiměřených </a:t>
            </a: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podnětů</a:t>
            </a: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k jeho rozvoji a učení</a:t>
            </a:r>
          </a:p>
          <a:p>
            <a:pPr marL="0" lvl="0" indent="0"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vychází z respektování </a:t>
            </a: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individuálních potřeb</a:t>
            </a: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a možností dítěte</a:t>
            </a:r>
          </a:p>
          <a:p>
            <a:pPr marL="0" lvl="0" indent="0">
              <a:defRPr/>
            </a:pPr>
            <a:endParaRPr lang="cs-CZ" dirty="0"/>
          </a:p>
          <a:p>
            <a:pPr marL="0" indent="0">
              <a:defRPr/>
            </a:pPr>
            <a:endParaRPr lang="cs-CZ" dirty="0"/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560</TotalTime>
  <Words>230</Words>
  <Application>Microsoft Office PowerPoint</Application>
  <PresentationFormat>Předvádění na obrazovce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140</vt:lpstr>
      <vt:lpstr>PŘEDŠKOLNÍ VZDĚLÁVÁNÍ   jedinců s mentálním postižením </vt:lpstr>
      <vt:lpstr>PŘEDŠKOLNÍ VZDĚLÁVÁNÍ JEDINCŮ S MR</vt:lpstr>
      <vt:lpstr>PŘEDŠKOLNÍ VZDĚLÁVÁNÍ JEDINCŮ S MR</vt:lpstr>
      <vt:lpstr>LEGISLATIVNÍ HIERARCHIE VE VZDĚLÁVÁNÍ</vt:lpstr>
      <vt:lpstr>PŘEDŠKOLNÍ VZDĚLÁVÁNÍ JEDINCŮ S MR</vt:lpstr>
      <vt:lpstr>PODMÍNKY A SPECIFIKA PŘEDŠKOLNÍHO VZDĚLÁVÁNÍ DĚTÍ S MR 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Katka</dc:creator>
  <cp:lastModifiedBy>Kateřina Heislerová</cp:lastModifiedBy>
  <cp:revision>59</cp:revision>
  <dcterms:created xsi:type="dcterms:W3CDTF">2012-10-17T20:18:39Z</dcterms:created>
  <dcterms:modified xsi:type="dcterms:W3CDTF">2021-04-06T19:40:54Z</dcterms:modified>
</cp:coreProperties>
</file>