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7" r:id="rId4"/>
    <p:sldId id="266" r:id="rId5"/>
    <p:sldId id="270" r:id="rId6"/>
    <p:sldId id="271" r:id="rId7"/>
    <p:sldId id="269" r:id="rId8"/>
    <p:sldId id="268" r:id="rId9"/>
    <p:sldId id="261" r:id="rId10"/>
    <p:sldId id="262" r:id="rId11"/>
    <p:sldId id="260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22891-DB9F-44C1-ADDC-89D57DCC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1" y="624110"/>
            <a:ext cx="9694862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RÁMCOVÉ VZDĚLÁVACÍ PROGRAMY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F59141-74EB-4B64-A0CB-ED296A3DC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 (rámcový vzdělávací pro program předškolního vzdělávání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 (rámcový vzdělávací program pro základní vzdělávání)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 (rámcový vzdělávací program pro obor vzdělání základní škola speciální) - I. a II. díl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54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D2953-4A84-48E5-9FA0-8D7C48EB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5" y="104775"/>
            <a:ext cx="9856787" cy="842003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274ABA-3571-4219-9A5F-C23616984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46778"/>
            <a:ext cx="9488488" cy="5911222"/>
          </a:xfrm>
        </p:spPr>
        <p:txBody>
          <a:bodyPr>
            <a:normAutofit fontScale="925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RVZ ZV: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souhrn vědomostí, dovedností, schopností, postojů a hodnot důležitých pro osobní rozvoj a uplatnění každého člena společnosti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Kompetence k učení.  Kompetence k řešení problémů. Kompetence komunikativní. Kompetence sociální a personální. Kompetence občanské. Kompetence pracovní.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OBLASTI RVZ ZV: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 a jazyková komunikace. Matematika a její aplikace. Informační a komunikační technologie. Člověk a jeho svět. Člověk a společnost. Člověk a příroda. Umění a kultura. Člověk a zdraví. Člověk a svět práce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každé vzdělávací oblasti je uvedena její charakteristika, která zmiňuje postavení a význam vzdělávací oblasti v základním vzdělávání. Dále charakterizuje vzdělávací obsah jednotlivých vzdělávacích oborů dané vzdělávací oblasti, který je tvořen očekávanými výstupy a učivem.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PRŮŘEZOVÁ TÉMATA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věnují aktuální světové problematice. Obsahují charakteristiku, vztah a přínos průřezového tématu k osobnostnímu rozvoji žáka. Podmínkou účinnosti průřezových témat je propojení se vzdělávacím obsahem konkrétních vyučovacích předmětů a další činností žáků realizovaných ve škole i mimo ni.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Osobnostní a sociální výchova. Výchova demokratického občana. Výchova k myšlení v evropských a globálních souvislostech. Multikulturní výchova. Environmentální výchova. Mediální výchova</a:t>
            </a:r>
          </a:p>
        </p:txBody>
      </p:sp>
    </p:spTree>
    <p:extLst>
      <p:ext uri="{BB962C8B-B14F-4D97-AF65-F5344CB8AC3E}">
        <p14:creationId xmlns:p14="http://schemas.microsoft.com/office/powerpoint/2010/main" val="331311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A4BA6D-DE88-47B3-93CB-A42A19B6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2609850"/>
            <a:ext cx="2454052" cy="352058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Vzdělávací oblasti </a:t>
            </a:r>
            <a:br>
              <a:rPr lang="cs-CZ" sz="3200" dirty="0">
                <a:solidFill>
                  <a:schemeClr val="bg1"/>
                </a:solidFill>
              </a:rPr>
            </a:br>
            <a:r>
              <a:rPr lang="cs-CZ" sz="3200" dirty="0">
                <a:solidFill>
                  <a:schemeClr val="bg1"/>
                </a:solidFill>
              </a:rPr>
              <a:t>RVP ZV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49578AB-8736-471D-808F-3DFB5A93AB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208508"/>
              </p:ext>
            </p:extLst>
          </p:nvPr>
        </p:nvGraphicFramePr>
        <p:xfrm>
          <a:off x="5135281" y="641551"/>
          <a:ext cx="5987939" cy="5467901"/>
        </p:xfrm>
        <a:graphic>
          <a:graphicData uri="http://schemas.openxmlformats.org/drawingml/2006/table">
            <a:tbl>
              <a:tblPr firstRow="1" bandRow="1"/>
              <a:tblGrid>
                <a:gridCol w="3005246">
                  <a:extLst>
                    <a:ext uri="{9D8B030D-6E8A-4147-A177-3AD203B41FA5}">
                      <a16:colId xmlns:a16="http://schemas.microsoft.com/office/drawing/2014/main" val="702873209"/>
                    </a:ext>
                  </a:extLst>
                </a:gridCol>
                <a:gridCol w="2982693">
                  <a:extLst>
                    <a:ext uri="{9D8B030D-6E8A-4147-A177-3AD203B41FA5}">
                      <a16:colId xmlns:a16="http://schemas.microsoft.com/office/drawing/2014/main" val="2789998418"/>
                    </a:ext>
                  </a:extLst>
                </a:gridCol>
              </a:tblGrid>
              <a:tr h="366141">
                <a:tc gridSpan="2">
                  <a:txBody>
                    <a:bodyPr/>
                    <a:lstStyle/>
                    <a:p>
                      <a:r>
                        <a:rPr lang="cs-CZ" sz="1600"/>
                        <a:t>Vzdělávací obsah základního vzdělávání</a:t>
                      </a:r>
                    </a:p>
                  </a:txBody>
                  <a:tcPr marL="81577" marR="81577" marT="40788" marB="40788" anchor="ctr"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101792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effectLst/>
                        </a:rPr>
                        <a:t>vzdělávací oblast</a:t>
                      </a:r>
                      <a:endParaRPr lang="cs-CZ" sz="1600">
                        <a:effectLst/>
                      </a:endParaRP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i="1">
                          <a:effectLst/>
                        </a:rPr>
                        <a:t>vzdělávací obory</a:t>
                      </a:r>
                      <a:endParaRPr lang="cs-CZ" sz="1600">
                        <a:effectLst/>
                      </a:endParaRP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956732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Jazyk a jazyková komunikace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>
                          <a:effectLst/>
                        </a:rPr>
                        <a:t>Český jazyk a literatura, Cizí jazyk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86441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Matematika a její aplikace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Matematika a její aplikace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277896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Informační a komunikační technologie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Informační a komunikační technologie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98374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jeho svět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jeho svět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653907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společnost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Dějepis, Výchova k občanství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5477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příroda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Fyzika, Chemie, Přírodopis, Zeměpis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0634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Umění a kultura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Hudební výchova, Výtvarná výchova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41660"/>
                  </a:ext>
                </a:extLst>
              </a:tr>
              <a:tr h="613588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zdraví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Výchova ke zdraví, Tělesná výchova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014682"/>
                  </a:ext>
                </a:extLst>
              </a:tr>
              <a:tr h="366141"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svět práce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Člověk a svět práce</a:t>
                      </a:r>
                    </a:p>
                  </a:txBody>
                  <a:tcPr marL="81577" marR="81577" marT="40788" marB="40788" anchor="ctr"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35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85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629AA2-096A-49D1-9433-E5AAEDFA7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5" y="624110"/>
            <a:ext cx="9551987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9E5D40-28EE-4F45-9D13-EBB741966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85925"/>
            <a:ext cx="9345613" cy="5086350"/>
          </a:xfrm>
        </p:spPr>
        <p:txBody>
          <a:bodyPr/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 I – Vzdělávání žáků se středně těžkým mentálním postižením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 II – Vzdělávání žáků s těžkým mentálním postižením a souběžným postižením více vadami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výchovně vzdělávacího působení směřuje k rozvoji sebeobsluhy, přiměřených poznatků a pracovních dovedností a k dosažení maximální možné míry samostatnosti a nezávislosti na péči druhé osoby. Děje se tak ve vhodně upravených podmínkách a při odborné speciálně pedagogické péči. Dalším z úkolů ZŠS je vybavit žáky triviem základních vědomostí a dovedností (čtení, psaní, počítání)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ZŠS: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kompetence komunikativní, sociální a personální, pracovní, k učení, k řešení problémů, občanské.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234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F3536-19B0-44BF-B39A-D4D6A0B1B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325" y="624110"/>
            <a:ext cx="9666287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 díl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1DDEC8-E6E4-4A19-A2F0-6ADE468DD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2124"/>
            <a:ext cx="8915400" cy="5095875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obsah pro Díl I je rozdělen do devíti vzdělávacích oblastí, které jsou tvořeny jedním či více obsahově blízkými vzdělávacími obory.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Jazyková komunikace (Čtení, Psaní, Řečová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 a její aplikace (Matematika)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technologie (Informační a komunikační technologie)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jeho svět (Člověk a jeho svět)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společnost (Člověk a společnost)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příroda (Člověk a příroda)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Umění a kultura (Hudební výchova, Výtvarná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zdraví (Výchova ke zdraví, Tělesná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svět práce (Člověk a svět práce) </a:t>
            </a:r>
          </a:p>
        </p:txBody>
      </p:sp>
    </p:spTree>
    <p:extLst>
      <p:ext uri="{BB962C8B-B14F-4D97-AF65-F5344CB8AC3E}">
        <p14:creationId xmlns:p14="http://schemas.microsoft.com/office/powerpoint/2010/main" val="1617398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C54C3-4766-4227-8C05-660585E2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1" y="624110"/>
            <a:ext cx="9752012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ZŠS díl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115B5-EFCC-47B6-9003-7C7B38149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9775"/>
            <a:ext cx="8915400" cy="464820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obsah pro Díl II je rozdělen do pěti vzdělávacích oblastí, které jsou tvořeny jedním či více obsahově blízkými vzdělávacími obory, které lze spojovat a vyučovat v blocích.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komunikace (Rozumová výchova, Řečová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jeho svět (Smyslová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Umění a kultura (Hudební výchova, Výtvarná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zdraví (Pohybová výchova, Zdravotní tělesná výchova nebo Rehabilitační tělesná výchova)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svět práce (Pracovní výchova)</a:t>
            </a:r>
          </a:p>
        </p:txBody>
      </p:sp>
    </p:spTree>
    <p:extLst>
      <p:ext uri="{BB962C8B-B14F-4D97-AF65-F5344CB8AC3E}">
        <p14:creationId xmlns:p14="http://schemas.microsoft.com/office/powerpoint/2010/main" val="42874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C120F-BEA2-4373-BAD3-59D3A699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825" y="114300"/>
            <a:ext cx="9856787" cy="64770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52A330-BC52-4047-A75A-A67AB3214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762000"/>
            <a:ext cx="9440863" cy="6096000"/>
          </a:xfrm>
        </p:spPr>
        <p:txBody>
          <a:bodyPr>
            <a:normAutofit lnSpcReduction="10000"/>
          </a:bodyPr>
          <a:lstStyle/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základní požadavky, podmínky a pravidla pro vzdělávání dětí předškolního věku (se SVP i bez)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respektování individuálních potřeb a možností dětí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komplexním rámcem a zásadním východiskem pro tvorbu školních vzdělávacích programů (ŠVP konkrétní MŠ)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ŠVP si tvoří jednotlivé školy samy na základě svých možností a konkrétního zaměření. Mohou se zde odrážet kulturní, sportovní a přírodní příležitosti daného regionu či specifické odbornosti pedagogických pracovníků, či specifika MŠ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úkolem předškolního vzdělávání je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„doplňovat a podporovat rodinnou výchovu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zajišťovat „dostatek mnohostranných a přiměřených podnětů k jeho aktivnímu rozvoji a učení a poskytovat odbornou pedagogickou podporu dítěte </a:t>
            </a: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Funkce PV: edukace, reedukace, diagnostika, prevence, poradenství, respitní </a:t>
            </a:r>
            <a:r>
              <a:rPr 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fce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 pracuje se čtyřmi cílovými kategoriemi, které představují </a:t>
            </a: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rámcové cíle a doplňují je klíčové kompetence, dílčí cíle a dílčí výstupy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3 rámcové cíle</a:t>
            </a:r>
            <a:r>
              <a:rPr 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rozvíjení dítěte, jeho učení a poznání. 2. osvojení hodnot. 3. získání osobnostních postojů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96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F19F8-8DE0-42C9-B020-FF9DC9960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39" y="1544320"/>
            <a:ext cx="2033942" cy="97536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0BB249D-B377-4C26-828E-8715DB143F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161" y="297740"/>
            <a:ext cx="9133839" cy="656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57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14C3A-F9E0-43A2-90A2-0C8A9F7BD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081" y="624110"/>
            <a:ext cx="9594532" cy="128089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FD9AFF-D7A0-409D-83EF-D6A6C8B75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0649"/>
            <a:ext cx="8915400" cy="5381625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PV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souhrn vědomostí, dovedností, schopností, postojů a hodnot důležitých pro osobní rozvoj a uplatnění každého člena společnosti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KOMPETENCE: 1.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učení, 2. k řešení problémů, 3. komunikativní, 4. sociální a osobnostní, 5. činnostní a občanské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Dílčí cíle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stanoveny pro jednotlivé vzdělávací oblasti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základních vzdělávacích oblastí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 nichž vyplývají dílčí cíle vzdělávání: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biologická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(dítě a jeho tělo),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psychologická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(dítě a jeho psychika),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interpersonální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(dítě a ten druhý),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– kulturní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(dítě a společnost) a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(dítě a svět).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OBLASTI: 1. Dítě a jeho tělo 2. Dítě a jeho psychika 3. Dítě a ten druhý 4. Dítě a společnost 5. Dítě a svět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oblasti obsahu detailně popisuje, vymezuje jeho dílčí cíle (jak těchto cílů dosahovat) i očekávané výstupy a rizika, která by mohla při realizaci vzdělávání kazit záměr pedagoga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 platí, že při vzdělávání dítěte se speciálními vzdělávacími potřebami zahrnuje škola do svých vzdělávacích strategií podpůrná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618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19CFE-8255-4F89-99A8-8A0B3C94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247650"/>
            <a:ext cx="9704387" cy="828675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PODPŮRNÁ OPATŘENÍ PV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FC5FA-5CAE-459B-92F1-30C1F788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09675"/>
            <a:ext cx="8915400" cy="5400675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Podpůrná opatření se podle organizační, pedagogické a finanční náročnosti člení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pěti stupňů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Podpůrná opatření prvního stupně uplatňuje škola i bez doporučení školského poradenského zařízení na základě plánu pedagogické podpory (PLPP).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Podpůrná opatření druhého až pátého stupně lze uplatnit pouze s doporučením ŠPZ.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Začlenění podpůrných opatření do jednotlivých stupňů stanovuje vyhláška č. 27/2016 Sb.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děti s přiznanými podpůrnými opatřeními prvního stupně je ŠVP podkladem pro zpracování PLPP a pro děti s přiznanými podpůrnými opatřeními od druhého stupně podkladem pro tvorbu IVP.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PLPP zpracovává škola samostatně, IVP zpracovává škola na základě doporučení ŠPZ</a:t>
            </a:r>
          </a:p>
        </p:txBody>
      </p:sp>
    </p:spTree>
    <p:extLst>
      <p:ext uri="{BB962C8B-B14F-4D97-AF65-F5344CB8AC3E}">
        <p14:creationId xmlns:p14="http://schemas.microsoft.com/office/powerpoint/2010/main" val="65997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60401-4274-42E2-A1FB-51644097C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1" y="419100"/>
            <a:ext cx="9637712" cy="1485900"/>
          </a:xfrm>
        </p:spPr>
        <p:txBody>
          <a:bodyPr>
            <a:normAutofit fontScale="90000"/>
          </a:bodyPr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úspěšné vzdělávání dětí s přiznanými podpůrnými opatřeními je potřebné zabezpečit: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7CDE8-B2C8-4350-8DE4-F54F3A875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19600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uplatňování principu diferenciace a individualizace vzdělávacího procesu při plánování a organizaci činností, včetně určování obsahu, forem i metod vzdělávání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realizaci všech stanovených podpůrných opatření při vzdělávání dětí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osvojení specifických dovedností v úrovni odpovídající individuálním potřebám a možnostem dítěte zaměřených na samostatnost, sebeobsluhu a základní hygienické návyky v úrovni odpovídající věku dítěte a stupni postižení;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spolupráci se zákonnými zástupci dítěte, školskými poradenskými zařízeními, v případě potřeby spolupráci s odborníky mimo oblast školství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počtu dětí ve třídě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asistenta pedagoga podle stupně přiznaného podpůrného opatření </a:t>
            </a:r>
          </a:p>
        </p:txBody>
      </p:sp>
    </p:spTree>
    <p:extLst>
      <p:ext uri="{BB962C8B-B14F-4D97-AF65-F5344CB8AC3E}">
        <p14:creationId xmlns:p14="http://schemas.microsoft.com/office/powerpoint/2010/main" val="817977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DB54B-30C2-4C20-B0F2-B0EA5E396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25" y="152401"/>
            <a:ext cx="9818687" cy="914400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výstupy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2F04C6-DAB5-442A-86FB-5B688F7B0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66801"/>
            <a:ext cx="9412288" cy="5543550"/>
          </a:xfrm>
        </p:spPr>
        <p:txBody>
          <a:bodyPr>
            <a:no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zachovávat správné držení těla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zvládat základní pohybové dovednosti a prostorovou orientaci, běžné způsoby pohybu v různém prostředí (zvládat překážky, házet a chytat míč, užívat různé náčiní, pohybovat se ve skupině dětí, pohybovat se na sněhu, ledu, ve vodě, v písku)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koordinovat lokomoci a další polohy a pohyby těla, sladit pohyb s rytmem a hudbou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vědomě napodobovat jednoduchý pohyb podle vzoru a přizpůsobit jej podle pokynu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ovládat dechové svalstvo, sladit pohyb se zpěvem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vnímat a rozlišovat pomocí všech smyslů (sluchově rozlišovat zvuky a tóny, zrakově rozlišovat tvary předmětů a jiné specifické znaky, rozlišovat vůně, chutě, vnímat hmatem apod.)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ovládat koordinaci ruky a oka, zvládat jemnou motoriku (zacházet s předměty denní potřeby, s drobnými pomůckami, s nástroji, náčiním a materiálem, zacházet s grafickým a výtvarným materiálem, např. s tužkami, barvami, nůžkami, papírem, modelovací hmotou, zacházet s jednoduchými hudebními nástroji apod.) </a:t>
            </a:r>
          </a:p>
        </p:txBody>
      </p:sp>
    </p:spTree>
    <p:extLst>
      <p:ext uri="{BB962C8B-B14F-4D97-AF65-F5344CB8AC3E}">
        <p14:creationId xmlns:p14="http://schemas.microsoft.com/office/powerpoint/2010/main" val="352881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DB54B-30C2-4C20-B0F2-B0EA5E396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171450"/>
            <a:ext cx="9723437" cy="775328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výstupy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2F04C6-DAB5-442A-86FB-5B688F7B0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133474"/>
            <a:ext cx="9307513" cy="555307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zvládat sebeobsluhu, uplatňovat základní kulturně hygienické a zdravotně preventivní návyky (starat se o osobní hygienu, přijímat stravu a tekutinu, umět stolovat, postarat se o sebe a své osobní věci, oblékat se, svlékat, obouvat apod.)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zvládat jednoduchou obsluhu a pracovní úkony (postarat se o hračky, pomůcky, uklidit po sobě, udržovat pořádek, zvládat jednoduché úklidové práce, práce na zahradě apod.)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pojmenovat části těla, některé orgány (včetně pohlavních), znát jejich funkce, mít povědomí o těle a jeho vývoji, (o narození, růstu těla a jeho proměnách), znát základní pojmy užívané ve spojení se zdravím, s pohybem a sportem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rozlišovat, co prospívá zdraví a co mu škodí; chovat se tak, aby v situacích pro dítě běžných a jemu známých neohrožovalo zdraví, bezpečí a pohodu svou ani druhých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mít povědomí o významu péče o čistotu a zdraví, o významu aktivního pohybu a zdravé výživy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mít povědomí o některých způsobech ochrany osobního zdraví a bezpečí a o tom, kde v případě potřeby hledat pomoc (kam se obrátit, koho přivolat, jakým způsobem apod.)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zacházet s běžnými předměty denní potřeby, hračkami, pomůckami, drobnými nástroji, sportovním náčiním a nářadím, výtvarnými pomůckami a materiály, jednoduchými hudebními nástroji, běžnými pracovními pomůckami </a:t>
            </a:r>
          </a:p>
        </p:txBody>
      </p:sp>
    </p:spTree>
    <p:extLst>
      <p:ext uri="{BB962C8B-B14F-4D97-AF65-F5344CB8AC3E}">
        <p14:creationId xmlns:p14="http://schemas.microsoft.com/office/powerpoint/2010/main" val="136265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333F4-F511-4FDC-BF54-89C4971C2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925" y="190500"/>
            <a:ext cx="9818687" cy="756278"/>
          </a:xfrm>
        </p:spPr>
        <p:txBody>
          <a:bodyPr/>
          <a:lstStyle/>
          <a:p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FB00B-1136-4710-BC3E-4BACAA45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946778"/>
            <a:ext cx="9536113" cy="5911222"/>
          </a:xfrm>
        </p:spPr>
        <p:txBody>
          <a:bodyPr>
            <a:normAutofit lnSpcReduction="10000"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vzdělávání žáků intaktních, s LMP a žáků nadaných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Vymezuje principy základního vzdělávání,  tendence ve vzdělávání, charakteristiku základního vzdělávání, pojetí a cíle základního vzdělávání, klíčové kompetence, kterých mají žáci dosáhnout, vzdělávací oblasti včetně obsahu, očekávané výstupy a průřezová témata.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 stanovuje cíle základního vzdělávání.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pomoci žákům „získat vědomosti, dovednosti a návyky, které jim umožní samostatné učení a utváření takových hodnot a postojů, které vedou k uvážlivému a kultivovanému chování, k zodpovědnému rozhodování a respektování práv a povinností občana našeho státu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část se věnuje vzdělávání žáků se SVP a žáků nadaných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ZV prezentuje odlišnosti pouze v očekávaných výstupech, které označují schopnosti, znalosti, dovednosti a postoje, které si žák za danou časovou dobu osvojí. Žáci s LMP plní v rámci svého vzdělávání pouze minimální úroveň očekávaných výstupů, které RVP ZV definuje. Tyto upravené výstupy jsou přizpůsobeny jejich zdravotnímu stavu, schopnostem a možnostem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očekávaných výstupů představuje snížení na úroveň minimálních výstupů dokonce s možností výběru učiva. U žáků, kteří mají upravený vzdělávací obsah, je možné v rámci IVP zařadit speciálně pedagogickou a pedagogickou intervenci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3396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</TotalTime>
  <Words>1828</Words>
  <Application>Microsoft Office PowerPoint</Application>
  <PresentationFormat>Širokoúhlá obrazovka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Stébla</vt:lpstr>
      <vt:lpstr>RÁMCOVÉ VZDĚLÁVACÍ PROGRAMY</vt:lpstr>
      <vt:lpstr>RVP PV</vt:lpstr>
      <vt:lpstr>RVP PV</vt:lpstr>
      <vt:lpstr>RVP PV</vt:lpstr>
      <vt:lpstr>PODPŮRNÁ OPATŘENÍ PV</vt:lpstr>
      <vt:lpstr>Pro úspěšné vzdělávání dětí s přiznanými podpůrnými opatřeními je potřebné zabezpečit: </vt:lpstr>
      <vt:lpstr>Očekávané výstupy</vt:lpstr>
      <vt:lpstr>Očekávané výstupy</vt:lpstr>
      <vt:lpstr>RVP ZV</vt:lpstr>
      <vt:lpstr>RVP ZV</vt:lpstr>
      <vt:lpstr>Vzdělávací oblasti  RVP ZV</vt:lpstr>
      <vt:lpstr>RVP ZŠS</vt:lpstr>
      <vt:lpstr>RVP ZŠS díl I.</vt:lpstr>
      <vt:lpstr>RVP ZŠS díl 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Heislerová</dc:creator>
  <cp:lastModifiedBy>Kateřina Heislerová</cp:lastModifiedBy>
  <cp:revision>14</cp:revision>
  <dcterms:created xsi:type="dcterms:W3CDTF">2021-03-19T20:40:11Z</dcterms:created>
  <dcterms:modified xsi:type="dcterms:W3CDTF">2021-04-06T19:39:14Z</dcterms:modified>
</cp:coreProperties>
</file>