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4" r:id="rId3"/>
    <p:sldId id="297" r:id="rId4"/>
    <p:sldId id="312" r:id="rId5"/>
    <p:sldId id="306" r:id="rId6"/>
    <p:sldId id="309" r:id="rId7"/>
    <p:sldId id="278" r:id="rId8"/>
    <p:sldId id="296" r:id="rId9"/>
    <p:sldId id="307" r:id="rId10"/>
    <p:sldId id="308" r:id="rId11"/>
    <p:sldId id="310" r:id="rId12"/>
    <p:sldId id="304" r:id="rId13"/>
    <p:sldId id="311" r:id="rId14"/>
    <p:sldId id="315" r:id="rId15"/>
    <p:sldId id="294" r:id="rId16"/>
    <p:sldId id="275" r:id="rId17"/>
    <p:sldId id="272" r:id="rId18"/>
    <p:sldId id="273" r:id="rId19"/>
    <p:sldId id="271" r:id="rId20"/>
    <p:sldId id="261" r:id="rId21"/>
    <p:sldId id="270" r:id="rId22"/>
    <p:sldId id="300" r:id="rId23"/>
    <p:sldId id="316" r:id="rId24"/>
    <p:sldId id="314" r:id="rId25"/>
    <p:sldId id="299" r:id="rId26"/>
    <p:sldId id="313" r:id="rId27"/>
    <p:sldId id="301" r:id="rId28"/>
    <p:sldId id="302" r:id="rId29"/>
    <p:sldId id="303" r:id="rId30"/>
    <p:sldId id="283" r:id="rId31"/>
    <p:sldId id="284" r:id="rId32"/>
    <p:sldId id="285" r:id="rId33"/>
    <p:sldId id="286" r:id="rId34"/>
    <p:sldId id="288" r:id="rId35"/>
    <p:sldId id="292" r:id="rId36"/>
    <p:sldId id="293" r:id="rId37"/>
    <p:sldId id="287" r:id="rId3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7A5"/>
    <a:srgbClr val="180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6C4455-ADDE-4BE4-9CD0-7593CBA4A2FF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C09754-4D91-4293-883F-FA6FF84676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165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F896-5DD8-45FB-9F3D-251B0CA51BD6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9347-3F3A-4E54-A2DE-73957AA371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7A53-4155-4272-9A5A-EBD80994D1E8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F631-3FED-4855-8768-0C69CF9C9FE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D49E-2075-48DD-84D2-32CA9139CFDE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CD6E-221F-4370-808B-5E7E60A1BC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C40F-289E-452B-AB81-9CA8790BCFF6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E0DD-8262-4EFD-860D-538C13FF09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F98B-E050-4C82-9F3E-98CC52C07B23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545C-4F9A-4B79-9F74-7452C6AB99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61B9-9A98-45CC-BF3A-E3F852885D65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E3E5-9E3C-4F68-B194-C504DF3DBF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CE5F-8D6A-4102-AC2F-A6C761D8A90E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BC54-125A-4DBD-A669-075870C78D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2F2F-C150-400D-A3F7-112A17E2FE86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47E0-84AE-40DC-8119-75D2364B1D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D3E3-0A2A-458C-ACE0-E80B469488BE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D2C6-0F49-4C8C-8391-93B3DE7D25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955A-1296-4D01-9E95-C53CC7479948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706C-8358-4B58-ABCD-3B52E8CE21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B61A-871D-48EB-8539-1C89408963B1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BE89-4225-4C88-87D8-2352FE49C6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09545-8AD8-41E7-A10A-319B47ACE5DE}" type="datetimeFigureOut">
              <a:rPr lang="fr-FR"/>
              <a:pPr>
                <a:defRPr/>
              </a:pPr>
              <a:t>16/03/2021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540F2-0635-4658-92BC-976ED380EA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024336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br>
              <a:rPr lang="cs-CZ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KOMUNIKACE</a:t>
            </a:r>
            <a: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b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osob s MP</a:t>
            </a:r>
            <a:b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b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b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cs-CZ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(vývoj kom. schopností dítěte s MP, NKS u LMP, možnosti LI</a:t>
            </a:r>
            <a:b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692696"/>
            <a:ext cx="1584176" cy="136815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312368" cy="23120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8753636" cy="187220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STÁDIA VASTNÍHO VÝVOJE ŘEČI</a:t>
            </a:r>
            <a:br>
              <a:rPr lang="cs-CZ" sz="10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CA" sz="36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620688"/>
            <a:ext cx="6552728" cy="6237312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Emocionálně-volní (1.-2.rok života) - IP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Dítě vyjadřuje své primární pocity a přání formou prvních izolovaných slov (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egocentrické stadium řeči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jednoslovných vět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ham, mama, bác…).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asociačně-reprodukční (2.-3.rok života) - IP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Slova mají pojmenovávací funkci, slova která zná reprodukuje na jevy podobné, dochází k prudkému rozvoji komunikace, začíná chápat význam komunikace, chce komunikovat s dospělými. Objevují se i víceslovné krátké věty (mama pá, chci papat…).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Kolem 2. roku: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stadium otázek (Co to je?).</a:t>
            </a:r>
          </a:p>
          <a:p>
            <a:pPr marL="0" indent="0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logických pojmů (3.-4.rok života) - IP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gramatické struktury řeči, časování, skloňování, rozvoj slovní zásoby, abstrakce v komunikaci, vyjadřování pocitů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3. roce: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stadium otázek (Proč?).</a:t>
            </a:r>
          </a:p>
          <a:p>
            <a:pPr marL="0" indent="0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intelektualizace (od 4 let do dospělosti) -IP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i kvantitativní rozvoj a obohacování komunikačních schopností, prohlubování gramatických forem, sociálního využití řeči…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9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646132" cy="8640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STÁDIA VASTNÍHO VÝVOJE ŘEČI U DĚTÍ S MP</a:t>
            </a:r>
            <a:br>
              <a:rPr lang="cs-CZ" sz="10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CA" sz="36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58924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Všechna stadia s opožděním a omezením ve vývoji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LMP: </a:t>
            </a:r>
            <a:r>
              <a:rPr lang="cs-CZ" dirty="0">
                <a:latin typeface="Georgia" pitchFamily="18" charset="0"/>
              </a:rPr>
              <a:t>lehké opoždění, spíše v rámci období nástupu verbální komunikace, slovní zásoby,  gramatické struktury a </a:t>
            </a:r>
            <a:r>
              <a:rPr lang="cs-CZ" dirty="0" err="1">
                <a:latin typeface="Georgia" pitchFamily="18" charset="0"/>
              </a:rPr>
              <a:t>pragmatizace</a:t>
            </a: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180019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188641"/>
            <a:ext cx="8928992" cy="2664296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NA VÝVOJ KOM. SCHOPNOSTÍ </a:t>
            </a:r>
          </a:p>
          <a:p>
            <a:pPr algn="l"/>
            <a:endParaRPr lang="cs-CZ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Prostředí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(řečový vzor, podnětnost prostředí, výchovný styl, otevřenost rodiny vůči společnosti, kulturní odlišnosti, sociální zkušenosti…)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Vrozené komunikační a charakterové dispozice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(temperament, nadání pro řeč, otevřenost povahy vůči sociálním vztahům, osobnost)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Intelekt a úroveň kognitivních schopností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Odborná podpora v oblasti rozvoje komunikace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(včasná diagnostika, vhodně nastavená a systematická logopedická péče)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Přidružená postižení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patologie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  <a:endParaRPr lang="fr-CA" sz="18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7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F5B07-B1B9-4538-A6A8-FBDC7D27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cs-CZ" sz="4800" b="1" u="sng" dirty="0">
                <a:latin typeface="Footlight MT Light" panose="0204060206030A020304" pitchFamily="18" charset="0"/>
              </a:rPr>
              <a:t>NKS U LEHKÉHO MENTÁLNÍHO POSTIŽENÍ</a:t>
            </a:r>
          </a:p>
        </p:txBody>
      </p:sp>
    </p:spTree>
    <p:extLst>
      <p:ext uri="{BB962C8B-B14F-4D97-AF65-F5344CB8AC3E}">
        <p14:creationId xmlns:p14="http://schemas.microsoft.com/office/powerpoint/2010/main" val="111157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F5B07-B1B9-4538-A6A8-FBDC7D27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 SE PROJEVÍ NARUŠENÍ KOMUNIKACE A JAK?</a:t>
            </a:r>
            <a:b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JSOU PŘÍČINY NKS?</a:t>
            </a:r>
            <a:b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TYPY NKS POZORUJEME U LMP?</a:t>
            </a:r>
          </a:p>
        </p:txBody>
      </p:sp>
    </p:spTree>
    <p:extLst>
      <p:ext uri="{BB962C8B-B14F-4D97-AF65-F5344CB8AC3E}">
        <p14:creationId xmlns:p14="http://schemas.microsoft.com/office/powerpoint/2010/main" val="124130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7"/>
            <a:ext cx="8363272" cy="160929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DŮVODY NARUŠENÍ KOMUNIKAČNÍCH SCHOPNOSTÍ U LMP</a:t>
            </a:r>
            <a:br>
              <a:rPr lang="fr-CA" sz="36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12776"/>
            <a:ext cx="6552728" cy="544522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Mentální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Opoždění psychomotorického vývoje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Možná menší podnětová stimulace z rodiny a okolí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Mluvní vzor a sociální zázemí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Snížená koordinace mluvních orgánů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oromotorická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neobratnost)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Snížené sluchové vnímání a sluchová diferenciace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sociální zkušenost, selhávání v komunikaci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Biligvismus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(romské děti s LMP)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Neodborný přístup v rozvoji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patologie (zuby, patro…)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11760" cy="2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4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Specifika v komunikaci dětí s LMP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980728"/>
            <a:ext cx="6336704" cy="587727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Vždy nějaký druh a stupeň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Spíše lehčí narušení, hlavně v oblasti slovní zásoby, gramaticky a sociálního využití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Omezení si může i nemusí uvědomovat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Vše závisí na úrovni </a:t>
            </a:r>
            <a:r>
              <a:rPr lang="cs-CZ" b="1" dirty="0" err="1">
                <a:latin typeface="Georgia" pitchFamily="18" charset="0"/>
              </a:rPr>
              <a:t>kog</a:t>
            </a:r>
            <a:r>
              <a:rPr lang="cs-CZ" b="1" dirty="0">
                <a:latin typeface="Georgia" pitchFamily="18" charset="0"/>
              </a:rPr>
              <a:t>. </a:t>
            </a:r>
            <a:r>
              <a:rPr lang="cs-CZ" b="1" dirty="0" err="1">
                <a:latin typeface="Georgia" pitchFamily="18" charset="0"/>
              </a:rPr>
              <a:t>fcí</a:t>
            </a:r>
            <a:r>
              <a:rPr lang="cs-CZ" b="1" dirty="0">
                <a:latin typeface="Georgia" pitchFamily="18" charset="0"/>
              </a:rPr>
              <a:t>, rozsahu snížení intelektu, vlivu prostředí a vrozených dispozicích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Vývoj opožděný a omezený v různé míře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Širší receptivní slovník než expresivní slovník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Snížené využití abstraktních pojmů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Zjednodušená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Motorická neobratnost mluvidel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Potíže ve složitějších a neznámých komunikačních situacích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Stereotypy v řeči, zvýšená impulzivita, emocionální labilita patrná i v komunikaci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" y="1988840"/>
            <a:ext cx="2509125" cy="28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DŮSLEDKY  NKS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6827871" cy="489654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Snížená srozumitelnost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Redukované možnosti komunikace s majoritou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Stresující bariéra, pocity beznaděje, nesamostatnosti, selhání, osamělosti, nepochopení, nezájmu, nepřijetí, izolace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upozorňovat na sebe a prosadit se nevhodným způsobem chování, agresivitou vůči sobě, okolí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Uzavřenost, ztráta snahy komunikovat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DRUHY NKS U OSOB S LMP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4176464" cy="4421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Opožděný vývoj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Dyslalie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Koktavost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Breptavost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352"/>
            <a:ext cx="4552032" cy="32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DYSLALIE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446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Porucha artikulace jedné nebo více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Nejčastější druh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Vynechávání, záměna nebo nesprávná výslovnost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odborná logopedická péče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40" y="4005278"/>
            <a:ext cx="4281760" cy="28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268760"/>
            <a:ext cx="6192688" cy="558924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Celoživotní proces nejvýznamnější v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Communicatio</a:t>
            </a:r>
            <a:r>
              <a:rPr lang="cs-CZ" dirty="0">
                <a:latin typeface="Georgia" pitchFamily="18" charset="0"/>
              </a:rPr>
              <a:t>=spojování,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Umožňuje navazování a pěstování sociálních vztahů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Eliminuje deprivaci a izolaci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Ovlivňuje: </a:t>
            </a:r>
            <a:r>
              <a:rPr lang="cs-CZ" dirty="0">
                <a:latin typeface="Georgia" pitchFamily="18" charset="0"/>
              </a:rPr>
              <a:t>vzdělávání, pracovní uplatnění, trávení volného času, inkluzi do společnosti, vztahy, samostatnost, sebevědomí, psychickou pohodu, rozumový rozvoj, orientaci ve světě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Verbální, nonverbální, grafická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ŘEČ</a:t>
            </a:r>
            <a:r>
              <a:rPr lang="cs-CZ" dirty="0">
                <a:latin typeface="Georgia" pitchFamily="18" charset="0"/>
              </a:rPr>
              <a:t> - základní prostředek komunikace, socializace a seberealizace</a:t>
            </a:r>
            <a:br>
              <a:rPr lang="cs-CZ" dirty="0">
                <a:latin typeface="Georgia" pitchFamily="18" charset="0"/>
              </a:rPr>
            </a:b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2741710" cy="27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KOKTAVOST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832" y="188640"/>
            <a:ext cx="6084167" cy="66693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plynulosti řečového projevu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Neúmyslné přerušování, opakování či zvýšený tlak (prodlužování) na skupinu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logopedická intervence, vhodnost využití rytmizace, zpěvu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Zklidnění, pohodový přístup 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12776"/>
            <a:ext cx="2952328" cy="27113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BREPTAVOST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0405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plynulosti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Extrémně zrychlené tempo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Vynechávání částí slov, nedůslednost ve výslovnosti, nesrozumitelnost, opakování hlásek a slov, nádechy uprostřed slov, nedostatečná technika dýchání, narušené </a:t>
            </a:r>
            <a:r>
              <a:rPr lang="cs-CZ" dirty="0" err="1">
                <a:latin typeface="Georgia" pitchFamily="18" charset="0"/>
              </a:rPr>
              <a:t>koverbální</a:t>
            </a:r>
            <a:r>
              <a:rPr lang="cs-CZ" dirty="0">
                <a:latin typeface="Georgia" pitchFamily="18" charset="0"/>
              </a:rPr>
              <a:t> chování (mimika, gesta, hlasitost, nesoustředěnost)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6" y="13072"/>
            <a:ext cx="3564314" cy="2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CF8CF-5AB5-4AB7-963F-61390E35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cs-CZ" sz="4800" b="1" dirty="0">
                <a:latin typeface="Footlight MT Light" panose="0204060206030A020304" pitchFamily="18" charset="0"/>
              </a:rPr>
              <a:t>LOGOPEDICKÁ INTERVENCE </a:t>
            </a:r>
            <a:br>
              <a:rPr lang="cs-CZ" sz="4800" b="1" dirty="0">
                <a:latin typeface="Footlight MT Light" panose="0204060206030A020304" pitchFamily="18" charset="0"/>
              </a:rPr>
            </a:br>
            <a:r>
              <a:rPr lang="cs-CZ" sz="4800" b="1" dirty="0">
                <a:latin typeface="Footlight MT Light" panose="0204060206030A020304" pitchFamily="18" charset="0"/>
              </a:rPr>
              <a:t>U OSOB S MP</a:t>
            </a:r>
          </a:p>
        </p:txBody>
      </p:sp>
    </p:spTree>
    <p:extLst>
      <p:ext uri="{BB962C8B-B14F-4D97-AF65-F5344CB8AC3E}">
        <p14:creationId xmlns:p14="http://schemas.microsoft.com/office/powerpoint/2010/main" val="328171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CF8CF-5AB5-4AB7-963F-61390E35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KDO ZAJIŠŤUJE LI U DĚTÍ S LMP?</a:t>
            </a:r>
            <a:b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LOGOPEDIE PROBÍHÁ?</a:t>
            </a:r>
            <a:b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ČÍM JE PSECIFICKÝ PŘÍSTUP V RÁMCI LI U OSOB S LMP?</a:t>
            </a:r>
          </a:p>
        </p:txBody>
      </p:sp>
    </p:spTree>
    <p:extLst>
      <p:ext uri="{BB962C8B-B14F-4D97-AF65-F5344CB8AC3E}">
        <p14:creationId xmlns:p14="http://schemas.microsoft.com/office/powerpoint/2010/main" val="3437036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NÁPOMOCNÉ OSOBY V RÁMCI LI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92896"/>
            <a:ext cx="8820472" cy="3528392"/>
          </a:xfrm>
        </p:spPr>
        <p:txBody>
          <a:bodyPr rtlCol="0">
            <a:normAutofit/>
          </a:bodyPr>
          <a:lstStyle/>
          <a:p>
            <a:r>
              <a:rPr lang="cs-CZ" dirty="0">
                <a:latin typeface="Georgia" pitchFamily="18" charset="0"/>
              </a:rPr>
              <a:t>LOGOPEDIE: klinický logoped, školský logoped (MŠ, ZŠ, SPC, NO)</a:t>
            </a:r>
          </a:p>
          <a:p>
            <a:endParaRPr lang="cs-CZ" dirty="0">
              <a:latin typeface="Georgia" pitchFamily="18" charset="0"/>
            </a:endParaRPr>
          </a:p>
          <a:p>
            <a:r>
              <a:rPr lang="cs-CZ" dirty="0">
                <a:latin typeface="Georgia" pitchFamily="18" charset="0"/>
              </a:rPr>
              <a:t>Pediatr, psycholog, pedagogové, rodina, kolektiv</a:t>
            </a:r>
            <a:endParaRPr lang="fr-C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36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OBLASTI LI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92896"/>
            <a:ext cx="8820472" cy="3528392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4400" b="0" i="0" kern="1200" cap="all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PREVENCE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4400" b="0" i="0" kern="1200" cap="all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DIAGNOSTIKA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4400" cap="all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PROGNOSTIKA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4400" cap="all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Intervence (terapie)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4400" b="0" i="0" kern="1200" cap="all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6" y="13072"/>
            <a:ext cx="3564314" cy="2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16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SPECIFIKA LI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92896"/>
            <a:ext cx="8820472" cy="3528392"/>
          </a:xfrm>
        </p:spPr>
        <p:txBody>
          <a:bodyPr rtlCol="0"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400" b="0" i="0" kern="1200" cap="all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VČASNOST </a:t>
            </a:r>
            <a:endParaRPr lang="cs-CZ" sz="4400" b="0" i="0" kern="1200" cap="all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400" b="0" i="0" kern="1200" cap="all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KOMPLEXNOST</a:t>
            </a:r>
            <a:endParaRPr lang="cs-CZ" sz="4400" b="0" i="0" kern="1200" cap="all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400" b="0" i="0" kern="1200" cap="all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SYSTEMATIČNOST </a:t>
            </a:r>
            <a:endParaRPr lang="cs-CZ" sz="4400" b="0" i="0" kern="1200" cap="all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400" b="0" i="0" kern="1200" cap="all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ODBORNOST </a:t>
            </a:r>
            <a:endParaRPr lang="cs-CZ" sz="4400" b="0" i="0" kern="1200" cap="all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4400" cap="all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Specifické zaměření na potřeby žáka s </a:t>
            </a:r>
            <a:r>
              <a:rPr lang="cs-CZ" sz="4400" cap="all" dirty="0" err="1">
                <a:latin typeface="Footlight MT Light" panose="0204060206030A020304" pitchFamily="18" charset="0"/>
                <a:cs typeface="Times New Roman" panose="02020603050405020304" pitchFamily="18" charset="0"/>
              </a:rPr>
              <a:t>Lmp</a:t>
            </a:r>
            <a:endParaRPr lang="en-US" sz="4400" b="0" i="0" kern="1200" cap="all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6" y="13072"/>
            <a:ext cx="3564314" cy="2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04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616624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MOŽNOSTI VYŠETŘENÍ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92896"/>
            <a:ext cx="8820472" cy="3528392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Orientační vyšetření (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dítě NKS?)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vyšetření (</a:t>
            </a:r>
            <a:r>
              <a:rPr 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jaký druh NKS se jedná?)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vyšetření (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typ, forma, stupeň, příčiny a následky NKS má?)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6" y="13072"/>
            <a:ext cx="3564314" cy="2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06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POSTUP LI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060848"/>
            <a:ext cx="8820472" cy="3960440"/>
          </a:xfrm>
        </p:spPr>
        <p:txBody>
          <a:bodyPr rtlCol="0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Navázání kontaktu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Anamnéza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(lékařská, rodinná, prostředí)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sluchu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porozumění řeči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(receptivní složka)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řečové produkce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(expresivní složka)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artikulace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motoriky a laterality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(stimulující, korigující, redukující)</a:t>
            </a:r>
          </a:p>
          <a:p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6" y="13072"/>
            <a:ext cx="3564314" cy="2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4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92088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ZÁSADY LI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84576"/>
          </a:xfrm>
        </p:spPr>
        <p:txBody>
          <a:bodyPr rtlCol="0">
            <a:normAutofit fontScale="62500" lnSpcReduction="20000"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raného věku podporovat sání, žvýkání, udržení očního kontaktu a reakce na komunikaci</a:t>
            </a: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Nabízet dostatek podnětů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(hmatových, sluchových, zrakových, čichových, motorických)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Udržovat stabilní, klidné a láskyplné zázemí,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pozitivně dítě motivovat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velmi často a srozumitelně chválit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 rozvíjet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všech každodenních aktivitách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být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systematický, citlivý a důsledný</a:t>
            </a: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 individuálního přístupu a názornosti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všech složkách podpory vývoje dětí s MP (rozvoj slovní zásoby, zaměření na konkrétního jedince, propojovat s reálnou zkušeností)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Nedostatečné funkce nahrazovat jinými (znakování, obrázky, konkrétní předměty) –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nezaměřovat se na dokonalou výslovnost ale na praktické využití komunikace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Podporovat jakékoli vyjadřovací schopnosti a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 ke komunikaci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vytvářet pochopení významu komunikace </a:t>
            </a:r>
          </a:p>
          <a:p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regulační terapie, logopedická péče, Vojtova metoda, Znak do řeči, VOKS, piktogramy, sociální učení</a:t>
            </a:r>
          </a:p>
          <a:p>
            <a:endParaRPr lang="fr-C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180019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928992" cy="3635077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NARUŠENÁ KOMUNIKAČNÍ SCHOPNOST (NKS)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některá jazyková rovina (nebo několik jazykových rovin současně) působí interferenčně vzhledem ke komunikačnímu záměru jedince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narušení komunikace </a:t>
            </a:r>
            <a:r>
              <a:rPr 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omezuje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schopnost člověka navazovat a udržovat sociální vztahy, vyjadřovat své myšlenky, přání a potřeby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Narušení v oblasti slovní zásoby, gramatické struktury řeči, zvuku řeči a schopnost praktického využití komunikace (dle </a:t>
            </a:r>
            <a:r>
              <a:rPr 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jaz.rovin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Narušení </a:t>
            </a:r>
            <a:r>
              <a:rPr 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receptivní 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expresivní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složky řeči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Narušení verbální, nonverbální i grafické </a:t>
            </a:r>
            <a:r>
              <a:rPr lang="cs-CZ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komunikace</a:t>
            </a:r>
            <a:endParaRPr lang="fr-CA" sz="22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97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CHYBY PŘI KOMUNIKACI S LIDMI S MP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Podceňování, nedůvěra a předsudky (nemá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Ignorování při opakovaném selhání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Nedostatek trpělivosti, spěchání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Málo snahy porozumět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Neodborné vedení (nesprávný přístup, komunikační metoda)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nabídka komunikačních prostředků, ignorování a podceňování problému (logopedie, AAK)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Komunikace za člověka s MP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Přílišné zaměření na nedostatky, tlak a stálá snaha zlepšovat (nepřijetí)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Mluvení o člověku v jeho přítomnosti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informovanost majority, výsměch, vyčlenění (spolužáci, populace)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411760" cy="31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8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7164288" cy="1656184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MOŽNOSTI ŘEŠENÍ A SPRÁVNÉHO PŘÍSTUPU PRO PODPORU KOMUNIKACE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08" y="1412776"/>
            <a:ext cx="9144000" cy="4680520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Člověk na prvním místě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Respektovat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Důvěřovat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Nabídnout maximální odbornou podporu </a:t>
            </a:r>
            <a:r>
              <a:rPr lang="cs-CZ" dirty="0">
                <a:latin typeface="Georgia" pitchFamily="18" charset="0"/>
              </a:rPr>
              <a:t>(logopedie, škola)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odborná diagnostika, orientace v příčinách a možnostech intervence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Významný vliv rodinného prostředí a propojení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Být partnerem</a:t>
            </a:r>
            <a:r>
              <a:rPr lang="cs-CZ" dirty="0">
                <a:latin typeface="Georgia" pitchFamily="18" charset="0"/>
              </a:rPr>
              <a:t>, pomocníkem a rovnocenným rádcem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podnětů ke stimulaci vývoje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Komunikační učení formou hry, nácvik sociálních situací, vědomé zapojování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Osvěta</a:t>
            </a:r>
            <a:r>
              <a:rPr lang="cs-CZ" dirty="0">
                <a:latin typeface="Georgia" pitchFamily="18" charset="0"/>
              </a:rPr>
              <a:t> (pochopení a informovanost majority, odbourávání bariér)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Zeptat se a požádat o pomoc není selháním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Tolerance k preferovanému způsobu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"/>
            <a:ext cx="2799432" cy="27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15782" cy="5544616"/>
          </a:xfrm>
        </p:spPr>
        <p:txBody>
          <a:bodyPr rtlCol="0">
            <a:normAutofit fontScale="85000" lnSpcReduction="1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co nejvíce osob do komunikačního rozvoje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Ve všech prostředích komunikovat jednotnou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času k </a:t>
            </a:r>
            <a:r>
              <a:rPr lang="cs-CZ" dirty="0" err="1">
                <a:latin typeface="Georgia" pitchFamily="18" charset="0"/>
              </a:rPr>
              <a:t>sebeprojevení</a:t>
            </a: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Motivovat ke komunikaci </a:t>
            </a:r>
            <a:r>
              <a:rPr lang="cs-CZ" dirty="0">
                <a:latin typeface="Georgia" pitchFamily="18" charset="0"/>
              </a:rPr>
              <a:t>(neboj se, 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Pozitivní přístup, klidné vedení, předcházení deprivaci a nechuti komunikovat – </a:t>
            </a:r>
            <a:r>
              <a:rPr lang="cs-CZ" b="1" dirty="0">
                <a:latin typeface="Georgia" pitchFamily="18" charset="0"/>
              </a:rPr>
              <a:t>nezaměřovat se na negativa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Příliš neopravovat </a:t>
            </a:r>
            <a:r>
              <a:rPr lang="cs-CZ" dirty="0">
                <a:latin typeface="Georgia" pitchFamily="18" charset="0"/>
              </a:rPr>
              <a:t>– řekni to správně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Vyhýbat se situacím, kde je pravděpodobné selhání – </a:t>
            </a:r>
            <a:r>
              <a:rPr lang="cs-CZ" b="1" dirty="0">
                <a:latin typeface="Georgia" pitchFamily="18" charset="0"/>
              </a:rPr>
              <a:t>budovat sebevědomí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Vlastní odborné znalosti, správný přístup, respektování odborných doporučení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4973594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9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"/>
            <a:ext cx="9021464" cy="5013175"/>
          </a:xfrm>
        </p:spPr>
        <p:txBody>
          <a:bodyPr rtlCol="0">
            <a:normAutofit fontScale="70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Vlastní správný řečový vzor </a:t>
            </a:r>
            <a:r>
              <a:rPr lang="cs-CZ" dirty="0">
                <a:latin typeface="Georgia" pitchFamily="18" charset="0"/>
              </a:rPr>
              <a:t>– využít napodobovací schopnosti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 dospělým komunikovat jako s dospělým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Nikdy neignorovat, neshazovat, nepodceňovat </a:t>
            </a:r>
            <a:r>
              <a:rPr lang="cs-CZ" b="1" dirty="0">
                <a:latin typeface="Georgia" pitchFamily="18" charset="0"/>
              </a:rPr>
              <a:t>(již malé dítě to intenzivně vnímá a vznikají bariéry a nedůvěra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Mluvit o pocitech a obavách rovnocenně, neřešit potíže před dítětem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Zaměřit se na problematické oblasti bez nátlaku, </a:t>
            </a:r>
            <a:r>
              <a:rPr lang="cs-CZ" b="1" dirty="0">
                <a:latin typeface="Georgia" pitchFamily="18" charset="0"/>
              </a:rPr>
              <a:t>vše formou hry, nácviku </a:t>
            </a:r>
            <a:r>
              <a:rPr lang="cs-CZ" dirty="0">
                <a:latin typeface="Georgia" pitchFamily="18" charset="0"/>
              </a:rPr>
              <a:t>(artikulace, jazykový cit, gramatická stránka řeči, slovní zásoba, abstraktní pojmy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Stimulovat svalstvo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péče : </a:t>
            </a:r>
            <a:r>
              <a:rPr lang="cs-CZ" dirty="0">
                <a:latin typeface="Georgia" pitchFamily="18" charset="0"/>
              </a:rPr>
              <a:t>nestresující, nenárazová, přirozená, společná běžná každodenní aktivita, nehodnocená, ne povinnost, nesouvisí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Výběr vhodné formy komunikace </a:t>
            </a:r>
            <a:r>
              <a:rPr lang="cs-CZ" dirty="0">
                <a:latin typeface="Georgia" pitchFamily="18" charset="0"/>
              </a:rPr>
              <a:t>- efektivní způsob dorozumívání (verbální, AAK, kombinace)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2308"/>
            <a:ext cx="2756768" cy="23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7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11752" cy="108012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 MP V RÁMCI ŠKOLY 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úloha učitele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7452320" cy="4392488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Smysl inkluzivního vzdělávání na rozvoj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Významná role vztahu </a:t>
            </a:r>
            <a:r>
              <a:rPr lang="cs-CZ" b="1" dirty="0">
                <a:latin typeface="Georgia" pitchFamily="18" charset="0"/>
              </a:rPr>
              <a:t>škola-rodina- asistent pedagoga </a:t>
            </a:r>
            <a:r>
              <a:rPr lang="cs-CZ" dirty="0">
                <a:latin typeface="Georgia" pitchFamily="18" charset="0"/>
              </a:rPr>
              <a:t>(komunikace, upřímnost, rovnocennost, nenucenost)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Učitel </a:t>
            </a:r>
            <a:r>
              <a:rPr lang="cs-CZ" dirty="0">
                <a:latin typeface="Georgia" pitchFamily="18" charset="0"/>
              </a:rPr>
              <a:t>= nejvýznamnější řídící prvek, rádce a determinant úspěšné komunikace a vztahů ve třídě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Důraz na </a:t>
            </a:r>
            <a:r>
              <a:rPr lang="cs-CZ" b="1" dirty="0">
                <a:latin typeface="Georgia" pitchFamily="18" charset="0"/>
              </a:rPr>
              <a:t>informovanost spolužáků a jejich rodičů </a:t>
            </a:r>
            <a:r>
              <a:rPr lang="cs-CZ" dirty="0">
                <a:latin typeface="Georgia" pitchFamily="18" charset="0"/>
              </a:rPr>
              <a:t>– předcházení nepochopení, předsudků, bariér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Vyzdvihnutí oboustranného přínosu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do kolektivu pod pozitivním vedením, </a:t>
            </a:r>
            <a:r>
              <a:rPr lang="cs-CZ" b="1" dirty="0">
                <a:latin typeface="Georgia" pitchFamily="18" charset="0"/>
              </a:rPr>
              <a:t>atmosféra přijetí </a:t>
            </a:r>
            <a:r>
              <a:rPr lang="cs-CZ" dirty="0">
                <a:latin typeface="Georgia" pitchFamily="18" charset="0"/>
              </a:rPr>
              <a:t>(všichni jsme na jedné lodi, respektujeme se, nesoudíme se) –</a:t>
            </a:r>
            <a:r>
              <a:rPr lang="cs-CZ" b="1" dirty="0">
                <a:latin typeface="Georgia" pitchFamily="18" charset="0"/>
              </a:rPr>
              <a:t> významný vliv správného přístupu na komunikaci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Podpora zapojení a sociálních vazeb i </a:t>
            </a:r>
            <a:r>
              <a:rPr lang="cs-CZ" b="1" dirty="0">
                <a:latin typeface="Georgia" pitchFamily="18" charset="0"/>
              </a:rPr>
              <a:t>mimo vyučování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31" y="0"/>
            <a:ext cx="279626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7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 rtlCol="0">
            <a:normAutofit fontScale="77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Nutnost </a:t>
            </a:r>
            <a:r>
              <a:rPr lang="cs-CZ" b="1" dirty="0">
                <a:latin typeface="Georgia" pitchFamily="18" charset="0"/>
              </a:rPr>
              <a:t>průběžné práce </a:t>
            </a:r>
            <a:r>
              <a:rPr lang="cs-CZ" dirty="0">
                <a:latin typeface="Georgia" pitchFamily="18" charset="0"/>
              </a:rPr>
              <a:t>s kolektivem (pravidelně od primárního sdělení)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detekce šikany, vyčleňování, </a:t>
            </a:r>
            <a:r>
              <a:rPr lang="cs-CZ" b="1" dirty="0">
                <a:latin typeface="Georgia" pitchFamily="18" charset="0"/>
              </a:rPr>
              <a:t>citlivý přístup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 netlačit na zapojování, přirozeně vytvářet příležitosti ke společným aktivitám, </a:t>
            </a:r>
            <a:r>
              <a:rPr lang="cs-CZ" b="1" dirty="0">
                <a:latin typeface="Georgia" pitchFamily="18" charset="0"/>
              </a:rPr>
              <a:t>nenutit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Cílené vedení ke spolupráci nenásilnou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Potřeba </a:t>
            </a:r>
            <a:r>
              <a:rPr lang="cs-CZ" b="1" dirty="0">
                <a:latin typeface="Georgia" pitchFamily="18" charset="0"/>
              </a:rPr>
              <a:t>zapojení rodičů do vzdělávání</a:t>
            </a:r>
            <a:r>
              <a:rPr lang="cs-CZ" dirty="0">
                <a:latin typeface="Georgia" pitchFamily="18" charset="0"/>
              </a:rPr>
              <a:t>, podpora mimoškolních přirozených vztahů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Netrhat vazby </a:t>
            </a:r>
            <a:r>
              <a:rPr lang="cs-CZ" dirty="0">
                <a:latin typeface="Georgia" pitchFamily="18" charset="0"/>
              </a:rPr>
              <a:t>(podporovat vztahy dětí již z MŠ)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Volit vhodný přístup k žákovi s odlišností – </a:t>
            </a:r>
            <a:r>
              <a:rPr lang="cs-CZ" b="1" dirty="0">
                <a:latin typeface="Georgia" pitchFamily="18" charset="0"/>
              </a:rPr>
              <a:t>vyhnout se pocitům selhání </a:t>
            </a:r>
            <a:r>
              <a:rPr lang="cs-CZ" dirty="0">
                <a:latin typeface="Georgia" pitchFamily="18" charset="0"/>
              </a:rPr>
              <a:t>(přizpůsobit hodnocení, aby se nikdo necítil ukřivděný či preferovaný, </a:t>
            </a:r>
            <a:r>
              <a:rPr lang="cs-CZ" b="1" dirty="0">
                <a:latin typeface="Georgia" pitchFamily="18" charset="0"/>
              </a:rPr>
              <a:t>hodnocení má motivovat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38117" cy="23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2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S MP V RÁMCI ŠKOLY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atin typeface="Georgia" pitchFamily="18" charset="0"/>
              </a:rPr>
              <a:t>Nezaměřovat se na negativa</a:t>
            </a:r>
            <a:r>
              <a:rPr lang="cs-CZ" sz="4000" dirty="0">
                <a:latin typeface="Georgia" pitchFamily="18" charset="0"/>
              </a:rPr>
              <a:t>, chválit a budovat pozitivní atmosféru a pospolitost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>
                <a:latin typeface="Georgia" pitchFamily="18" charset="0"/>
              </a:rPr>
              <a:t>Nabízet sociální aktivity, ve kterých </a:t>
            </a:r>
            <a:r>
              <a:rPr lang="cs-CZ" sz="4000" b="1" dirty="0">
                <a:latin typeface="Georgia" pitchFamily="18" charset="0"/>
              </a:rPr>
              <a:t>mohou obstát všichni</a:t>
            </a:r>
          </a:p>
          <a:p>
            <a:r>
              <a:rPr lang="cs-CZ" sz="4000" dirty="0">
                <a:latin typeface="Georgia" pitchFamily="18" charset="0"/>
              </a:rPr>
              <a:t>Zapojovat do výuky skupinové aktivity s důrazem na spolupráci a komunikaci</a:t>
            </a:r>
          </a:p>
          <a:p>
            <a:r>
              <a:rPr lang="cs-CZ" sz="4000" b="1" dirty="0">
                <a:latin typeface="Georgia" pitchFamily="18" charset="0"/>
              </a:rPr>
              <a:t>Dát spolužákům najevo, že jsou důležitým prvkem </a:t>
            </a:r>
            <a:r>
              <a:rPr lang="cs-CZ" sz="4000" dirty="0">
                <a:latin typeface="Georgia" pitchFamily="18" charset="0"/>
              </a:rPr>
              <a:t>a pomocníky, poskytnout pocit hrdosti za nabídnutí pomoci bez lítosti</a:t>
            </a:r>
          </a:p>
          <a:p>
            <a:r>
              <a:rPr lang="cs-CZ" sz="4000" dirty="0">
                <a:latin typeface="Georgia" pitchFamily="18" charset="0"/>
              </a:rPr>
              <a:t>Zapojovat aktivity, kde není zásadním prvkem verbální komunikace (výtvarné, dramatické)</a:t>
            </a:r>
          </a:p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4" y="1124744"/>
            <a:ext cx="2376264" cy="3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67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872208"/>
          </a:xfrm>
        </p:spPr>
        <p:txBody>
          <a:bodyPr rtlCol="0">
            <a:norm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MOŽNOSTI PODPORY </a:t>
            </a:r>
            <a:b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KOMUKACE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44824"/>
            <a:ext cx="6732240" cy="4032448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Dle závažnosti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Vždy pod odborným vedením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Dbát na preference dítěte </a:t>
            </a:r>
            <a:r>
              <a:rPr lang="cs-CZ" dirty="0">
                <a:latin typeface="Georgia" pitchFamily="18" charset="0"/>
              </a:rPr>
              <a:t>– v čem se cítí dobře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intervence </a:t>
            </a:r>
            <a:r>
              <a:rPr lang="cs-CZ" dirty="0">
                <a:latin typeface="Georgia" pitchFamily="18" charset="0"/>
              </a:rPr>
              <a:t>(škola, klinická logo, neziskový sektor, rodina)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36"/>
            <a:ext cx="3632944" cy="25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LOGOPEDICKÁ INTERVENCE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268760"/>
            <a:ext cx="6192688" cy="558924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pecifická, odborně cílená aktivita, kterou uskutečňuje logoped s cílem identifikovat NKS, eliminovat, zmírnit nebo překonat NKS</a:t>
            </a:r>
            <a:r>
              <a:rPr lang="cs-CZ" b="0" i="0" baseline="300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předcházet jejímu dopadu do dalších oblastí života člověka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MP se řídí specifiky danými tímto typem postižení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2741710" cy="27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F5B07-B1B9-4538-A6A8-FBDC7D27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cs-CZ" sz="4800" b="1" u="sng" dirty="0">
                <a:latin typeface="Footlight MT Light" panose="0204060206030A020304" pitchFamily="18" charset="0"/>
              </a:rPr>
              <a:t>VÝVOJ KOMUNIKAČNÍCH SCHOPNOSTÍ U DĚTÍ S MP</a:t>
            </a:r>
          </a:p>
        </p:txBody>
      </p:sp>
    </p:spTree>
    <p:extLst>
      <p:ext uri="{BB962C8B-B14F-4D97-AF65-F5344CB8AC3E}">
        <p14:creationId xmlns:p14="http://schemas.microsoft.com/office/powerpoint/2010/main" val="167886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F5B07-B1B9-4538-A6A8-FBDC7D27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ZNÁME OBDOBÍ VE VÝVOJI DĚTSKÉ ŘEČI?</a:t>
            </a: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JSOU SPECIFIKA VÝVOJE ŘEČI U DĚTÍ S MP?</a:t>
            </a: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ČÍM JE CHARAKTERISTICKÝ VÝVOJ KOMUNIKACE DÍTĚTE S LMP?</a:t>
            </a:r>
          </a:p>
        </p:txBody>
      </p:sp>
    </p:spTree>
    <p:extLst>
      <p:ext uri="{BB962C8B-B14F-4D97-AF65-F5344CB8AC3E}">
        <p14:creationId xmlns:p14="http://schemas.microsoft.com/office/powerpoint/2010/main" val="93721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9990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fr-CA" sz="3600" dirty="0">
                <a:latin typeface="Georgia" pitchFamily="18" charset="0"/>
              </a:rPr>
            </a:br>
            <a:r>
              <a:rPr lang="cs-CZ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KOMUNIKACE U DĚTÍ S MP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12776"/>
            <a:ext cx="6552728" cy="54452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11760" cy="245999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42D3918-2D19-46E8-B727-0DEF154064AD}"/>
              </a:ext>
            </a:extLst>
          </p:cNvPr>
          <p:cNvSpPr txBox="1"/>
          <p:nvPr/>
        </p:nvSpPr>
        <p:spPr>
          <a:xfrm>
            <a:off x="2699792" y="615413"/>
            <a:ext cx="626469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s MP, mají vždy nějaký druh a stupeň narušené komunikační schopnosti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Stupeň narušení kom. schopností závisí na stupni mentálního postižení, přidružených vadách, vrozených dispozicích a vlivu prostředí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Důvodem NKS je celkové opoždění psychomotorického vývoje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Všeobecně platí, že čím těžší stupeň mentálního postižení, tím těžší je i narušení v oblasti komunikace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NKS u MP hovoříme o tzv.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symptomatických poruchách řeči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Vždy se vyskytuje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opoždění ve vývoji řeči a určité omezení v oblasti slovní zásoby, gramatické struktury a praktickém využití komunikace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těžších forem MP výskyt echolálie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Emocionální dráždivost patrná i v rámci mezilidské komunikace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Infantilní projevy v komunikaci</a:t>
            </a:r>
          </a:p>
        </p:txBody>
      </p:sp>
    </p:spTree>
    <p:extLst>
      <p:ext uri="{BB962C8B-B14F-4D97-AF65-F5344CB8AC3E}">
        <p14:creationId xmlns:p14="http://schemas.microsoft.com/office/powerpoint/2010/main" val="75009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63272" cy="57606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4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PŘEDŘEČOVÉ OBODOBÍ</a:t>
            </a:r>
            <a:br>
              <a:rPr lang="cs-CZ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CA" sz="3600" dirty="0">
                <a:solidFill>
                  <a:srgbClr val="C00000"/>
                </a:solidFill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980728"/>
            <a:ext cx="6552728" cy="58772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křiku</a:t>
            </a: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žvatlání</a:t>
            </a: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porozumění řeči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Dítě s MP prochází všemi stadii jako dítě intaktní, ale s opožděním a částečným omezením, dle rozsahu MP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8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364" y="1412776"/>
            <a:ext cx="8363272" cy="129614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4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STÁDIA VASTNÍHO VÝVOJE ŘEČI</a:t>
            </a:r>
            <a:br>
              <a:rPr lang="cs-CZ" sz="10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CA" sz="36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836712"/>
            <a:ext cx="6264696" cy="6021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emocionálně – volní</a:t>
            </a: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asociačně – reprodukční</a:t>
            </a: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logických pojmů</a:t>
            </a: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Intelektualizace řeči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Dítě s MP prochází všemi stadii jako dítě intaktní, ale s opožděním a částečným omezením, dle rozsahu MP </a:t>
            </a:r>
          </a:p>
          <a:p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80755"/>
      </p:ext>
    </p:extLst>
  </p:cSld>
  <p:clrMapOvr>
    <a:masterClrMapping/>
  </p:clrMapOvr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433</TotalTime>
  <Words>2054</Words>
  <Application>Microsoft Office PowerPoint</Application>
  <PresentationFormat>Předvádění na obrazovce (4:3)</PresentationFormat>
  <Paragraphs>254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Footlight MT Light</vt:lpstr>
      <vt:lpstr>Georgia</vt:lpstr>
      <vt:lpstr>Times New Roman</vt:lpstr>
      <vt:lpstr>Wingdings</vt:lpstr>
      <vt:lpstr>80</vt:lpstr>
      <vt:lpstr> KOMUNIKACE  osob s MP   (vývoj kom. schopností dítěte s MP, NKS u LMP, možnosti LI   </vt:lpstr>
      <vt:lpstr>KOMUNIKACE</vt:lpstr>
      <vt:lpstr>  </vt:lpstr>
      <vt:lpstr>LOGOPEDICKÁ INTERVENCE</vt:lpstr>
      <vt:lpstr>VÝVOJ KOMUNIKAČNÍCH SCHOPNOSTÍ U DĚTÍ S MP</vt:lpstr>
      <vt:lpstr>JAKÁ ZNÁME OBDOBÍ VE VÝVOJI DĚTSKÉ ŘEČI?  JAKÁ JSOU SPECIFIKA VÝVOJE ŘEČI U DĚTÍ S MP?  ČÍM JE CHARAKTERISTICKÝ VÝVOJ KOMUNIKACE DÍTĚTE S LMP?</vt:lpstr>
      <vt:lpstr> VÝVOJ KOMUNIKACE U DĚTÍ S MP</vt:lpstr>
      <vt:lpstr>PŘEDŘEČOVÉ OBODOBÍ  </vt:lpstr>
      <vt:lpstr>STÁDIA VASTNÍHO VÝVOJE ŘEČI   </vt:lpstr>
      <vt:lpstr>STÁDIA VASTNÍHO VÝVOJE ŘEČI   </vt:lpstr>
      <vt:lpstr>STÁDIA VASTNÍHO VÝVOJE ŘEČI U DĚTÍ S MP   </vt:lpstr>
      <vt:lpstr>  </vt:lpstr>
      <vt:lpstr>NKS U LEHKÉHO MENTÁLNÍHO POSTIŽENÍ</vt:lpstr>
      <vt:lpstr>KDY SE PROJEVÍ NARUŠENÍ KOMUNIKACE A JAK?  JAKÉ JSOU PŘÍČINY NKS?  JAKÉ TYPY NKS POZORUJEME U LMP?</vt:lpstr>
      <vt:lpstr>DŮVODY NARUŠENÍ KOMUNIKAČNÍCH SCHOPNOSTÍ U LMP </vt:lpstr>
      <vt:lpstr>Specifika v komunikaci dětí s LMP </vt:lpstr>
      <vt:lpstr>DŮSLEDKY  NKS </vt:lpstr>
      <vt:lpstr>NEJČASTĚJŠÍ DRUHY NKS U OSOB S LMP </vt:lpstr>
      <vt:lpstr>DYSLALIE</vt:lpstr>
      <vt:lpstr>KOKTAVOST</vt:lpstr>
      <vt:lpstr>BREPTAVOST</vt:lpstr>
      <vt:lpstr>LOGOPEDICKÁ INTERVENCE  U OSOB S MP</vt:lpstr>
      <vt:lpstr>KDO ZAJIŠŤUJE LI U DĚTÍ S LMP?  JAK LOGOPEDIE PROBÍHÁ?  ČÍM JE PSECIFICKÝ PŘÍSTUP V RÁMCI LI U OSOB S LMP?</vt:lpstr>
      <vt:lpstr>NÁPOMOCNÉ OSOBY V RÁMCI LI</vt:lpstr>
      <vt:lpstr>OBLASTI LI</vt:lpstr>
      <vt:lpstr>SPECIFIKA LI</vt:lpstr>
      <vt:lpstr>MOŽNOSTI VYŠETŘENÍ</vt:lpstr>
      <vt:lpstr>POSTUP LI</vt:lpstr>
      <vt:lpstr>ZÁSADY LI</vt:lpstr>
      <vt:lpstr>NEJČASTĚJŠÍ CHYBY PŘI KOMUNIKACI S LIDMI S MP</vt:lpstr>
      <vt:lpstr>MOŽNOSTI ŘEŠENÍ A SPRÁVNÉHO PŘÍSTUPU PRO PODPORU KOMUNIKACE </vt:lpstr>
      <vt:lpstr>Prezentace aplikace PowerPoint</vt:lpstr>
      <vt:lpstr>Prezentace aplikace PowerPoint</vt:lpstr>
      <vt:lpstr>KOMUKACE S ŽÁKEM  S MP V RÁMCI ŠKOLY  – úloha učitele</vt:lpstr>
      <vt:lpstr>Prezentace aplikace PowerPoint</vt:lpstr>
      <vt:lpstr>KOMUKACE S ŽÁKEM S MP V RÁMCI ŠKOLY</vt:lpstr>
      <vt:lpstr>MOŽNOSTI PODPORY  KOMUKACE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FEUERSTEINOVA METODA</dc:title>
  <dc:creator>Katka</dc:creator>
  <cp:lastModifiedBy>Kateřina Heislerová</cp:lastModifiedBy>
  <cp:revision>54</cp:revision>
  <dcterms:created xsi:type="dcterms:W3CDTF">2011-10-10T07:12:26Z</dcterms:created>
  <dcterms:modified xsi:type="dcterms:W3CDTF">2021-03-16T21:12:49Z</dcterms:modified>
</cp:coreProperties>
</file>