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9" r:id="rId4"/>
    <p:sldId id="289" r:id="rId5"/>
    <p:sldId id="290" r:id="rId6"/>
    <p:sldId id="297" r:id="rId7"/>
    <p:sldId id="274" r:id="rId8"/>
    <p:sldId id="295" r:id="rId9"/>
    <p:sldId id="296" r:id="rId10"/>
    <p:sldId id="294" r:id="rId11"/>
    <p:sldId id="293" r:id="rId12"/>
    <p:sldId id="286" r:id="rId13"/>
    <p:sldId id="300" r:id="rId14"/>
    <p:sldId id="301" r:id="rId15"/>
    <p:sldId id="304" r:id="rId16"/>
    <p:sldId id="305" r:id="rId17"/>
    <p:sldId id="303" r:id="rId18"/>
    <p:sldId id="306" r:id="rId19"/>
    <p:sldId id="307" r:id="rId20"/>
    <p:sldId id="292" r:id="rId21"/>
    <p:sldId id="298" r:id="rId22"/>
    <p:sldId id="275" r:id="rId23"/>
    <p:sldId id="291" r:id="rId24"/>
    <p:sldId id="276" r:id="rId25"/>
    <p:sldId id="267" r:id="rId26"/>
    <p:sldId id="277" r:id="rId27"/>
    <p:sldId id="268" r:id="rId28"/>
    <p:sldId id="266" r:id="rId29"/>
    <p:sldId id="280" r:id="rId30"/>
    <p:sldId id="299" r:id="rId31"/>
    <p:sldId id="282" r:id="rId32"/>
    <p:sldId id="273" r:id="rId33"/>
    <p:sldId id="281" r:id="rId34"/>
    <p:sldId id="283" r:id="rId35"/>
    <p:sldId id="272" r:id="rId36"/>
    <p:sldId id="279" r:id="rId37"/>
    <p:sldId id="260" r:id="rId38"/>
    <p:sldId id="265" r:id="rId39"/>
    <p:sldId id="285" r:id="rId40"/>
    <p:sldId id="269" r:id="rId41"/>
    <p:sldId id="263" r:id="rId42"/>
    <p:sldId id="271" r:id="rId43"/>
    <p:sldId id="287" r:id="rId44"/>
    <p:sldId id="261" r:id="rId45"/>
    <p:sldId id="284" r:id="rId46"/>
    <p:sldId id="264" r:id="rId47"/>
    <p:sldId id="278" r:id="rId48"/>
    <p:sldId id="262" r:id="rId4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0" autoAdjust="0"/>
    <p:restoredTop sz="94660"/>
  </p:normalViewPr>
  <p:slideViewPr>
    <p:cSldViewPr>
      <p:cViewPr varScale="1">
        <p:scale>
          <a:sx n="36" d="100"/>
          <a:sy n="36" d="100"/>
        </p:scale>
        <p:origin x="14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cs-CZ"/>
              <a:t>Klepnutím lze upravit styl předlohy nadpisů.</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fr-CA"/>
          </a:p>
        </p:txBody>
      </p:sp>
      <p:sp>
        <p:nvSpPr>
          <p:cNvPr id="4" name="Espace réservé de la date 3"/>
          <p:cNvSpPr>
            <a:spLocks noGrp="1"/>
          </p:cNvSpPr>
          <p:nvPr>
            <p:ph type="dt" sz="half" idx="10"/>
          </p:nvPr>
        </p:nvSpPr>
        <p:spPr/>
        <p:txBody>
          <a:bodyPr/>
          <a:lstStyle>
            <a:lvl1pPr>
              <a:defRPr/>
            </a:lvl1pPr>
          </a:lstStyle>
          <a:p>
            <a:pPr>
              <a:defRPr/>
            </a:pPr>
            <a:fld id="{18299719-43FC-40B3-949F-F7784EDD849D}" type="datetimeFigureOut">
              <a:rPr lang="fr-FR"/>
              <a:pPr>
                <a:defRPr/>
              </a:pPr>
              <a:t>09/04/2021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C83C7A7-2094-4BA7-8523-8F03DE33DA3E}"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CA"/>
          </a:p>
        </p:txBody>
      </p:sp>
      <p:sp>
        <p:nvSpPr>
          <p:cNvPr id="3" name="Espace réservé du texte vertical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CA"/>
          </a:p>
        </p:txBody>
      </p:sp>
      <p:sp>
        <p:nvSpPr>
          <p:cNvPr id="4" name="Espace réservé de la date 3"/>
          <p:cNvSpPr>
            <a:spLocks noGrp="1"/>
          </p:cNvSpPr>
          <p:nvPr>
            <p:ph type="dt" sz="half" idx="10"/>
          </p:nvPr>
        </p:nvSpPr>
        <p:spPr/>
        <p:txBody>
          <a:bodyPr/>
          <a:lstStyle>
            <a:lvl1pPr>
              <a:defRPr/>
            </a:lvl1pPr>
          </a:lstStyle>
          <a:p>
            <a:pPr>
              <a:defRPr/>
            </a:pPr>
            <a:fld id="{4E66B43F-5ADE-4041-8502-53A0EAF5D04B}" type="datetimeFigureOut">
              <a:rPr lang="fr-FR"/>
              <a:pPr>
                <a:defRPr/>
              </a:pPr>
              <a:t>09/04/2021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93E536E-6EBD-4675-ACCD-362EC4C89BC5}"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CA"/>
          </a:p>
        </p:txBody>
      </p:sp>
      <p:sp>
        <p:nvSpPr>
          <p:cNvPr id="4" name="Espace réservé de la date 3"/>
          <p:cNvSpPr>
            <a:spLocks noGrp="1"/>
          </p:cNvSpPr>
          <p:nvPr>
            <p:ph type="dt" sz="half" idx="10"/>
          </p:nvPr>
        </p:nvSpPr>
        <p:spPr/>
        <p:txBody>
          <a:bodyPr/>
          <a:lstStyle>
            <a:lvl1pPr>
              <a:defRPr/>
            </a:lvl1pPr>
          </a:lstStyle>
          <a:p>
            <a:pPr>
              <a:defRPr/>
            </a:pPr>
            <a:fld id="{536CAD17-F0F7-4686-A77F-172940BF0282}" type="datetimeFigureOut">
              <a:rPr lang="fr-FR"/>
              <a:pPr>
                <a:defRPr/>
              </a:pPr>
              <a:t>09/04/2021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564541C-88A6-45B4-9700-32975181D1CB}"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CA"/>
          </a:p>
        </p:txBody>
      </p:sp>
      <p:sp>
        <p:nvSpPr>
          <p:cNvPr id="3" name="Espace réservé du contenu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CA"/>
          </a:p>
        </p:txBody>
      </p:sp>
      <p:sp>
        <p:nvSpPr>
          <p:cNvPr id="4" name="Espace réservé de la date 3"/>
          <p:cNvSpPr>
            <a:spLocks noGrp="1"/>
          </p:cNvSpPr>
          <p:nvPr>
            <p:ph type="dt" sz="half" idx="10"/>
          </p:nvPr>
        </p:nvSpPr>
        <p:spPr/>
        <p:txBody>
          <a:bodyPr/>
          <a:lstStyle>
            <a:lvl1pPr>
              <a:defRPr/>
            </a:lvl1pPr>
          </a:lstStyle>
          <a:p>
            <a:pPr>
              <a:defRPr/>
            </a:pPr>
            <a:fld id="{85F14192-E458-4FFA-B967-B7A4AF1024BF}" type="datetimeFigureOut">
              <a:rPr lang="fr-FR"/>
              <a:pPr>
                <a:defRPr/>
              </a:pPr>
              <a:t>09/04/2021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D5A870B-07DD-4EDC-966F-0EA4CB0EBB4E}"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Espace réservé de la date 3"/>
          <p:cNvSpPr>
            <a:spLocks noGrp="1"/>
          </p:cNvSpPr>
          <p:nvPr>
            <p:ph type="dt" sz="half" idx="10"/>
          </p:nvPr>
        </p:nvSpPr>
        <p:spPr/>
        <p:txBody>
          <a:bodyPr/>
          <a:lstStyle>
            <a:lvl1pPr>
              <a:defRPr/>
            </a:lvl1pPr>
          </a:lstStyle>
          <a:p>
            <a:pPr>
              <a:defRPr/>
            </a:pPr>
            <a:fld id="{31582CC1-3690-4FFC-8E29-5D1E8DA0118B}" type="datetimeFigureOut">
              <a:rPr lang="fr-FR"/>
              <a:pPr>
                <a:defRPr/>
              </a:pPr>
              <a:t>09/04/2021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13A0954-9575-4564-91D4-0EEA8C66B365}"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CA"/>
          </a:p>
        </p:txBody>
      </p:sp>
      <p:sp>
        <p:nvSpPr>
          <p:cNvPr id="5" name="Espace réservé de la date 3"/>
          <p:cNvSpPr>
            <a:spLocks noGrp="1"/>
          </p:cNvSpPr>
          <p:nvPr>
            <p:ph type="dt" sz="half" idx="10"/>
          </p:nvPr>
        </p:nvSpPr>
        <p:spPr/>
        <p:txBody>
          <a:bodyPr/>
          <a:lstStyle>
            <a:lvl1pPr>
              <a:defRPr/>
            </a:lvl1pPr>
          </a:lstStyle>
          <a:p>
            <a:pPr>
              <a:defRPr/>
            </a:pPr>
            <a:fld id="{A4538DB3-5074-414C-9E9A-BED1DE41A547}" type="datetimeFigureOut">
              <a:rPr lang="fr-FR"/>
              <a:pPr>
                <a:defRPr/>
              </a:pPr>
              <a:t>09/04/2021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A81B2A7-FD33-4FA5-8E98-10CE40DEBA95}"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cs-CZ"/>
              <a:t>Klepnutím lze upravit styl předlohy nadpisů.</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CA"/>
          </a:p>
        </p:txBody>
      </p:sp>
      <p:sp>
        <p:nvSpPr>
          <p:cNvPr id="7" name="Espace réservé de la date 3"/>
          <p:cNvSpPr>
            <a:spLocks noGrp="1"/>
          </p:cNvSpPr>
          <p:nvPr>
            <p:ph type="dt" sz="half" idx="10"/>
          </p:nvPr>
        </p:nvSpPr>
        <p:spPr/>
        <p:txBody>
          <a:bodyPr/>
          <a:lstStyle>
            <a:lvl1pPr>
              <a:defRPr/>
            </a:lvl1pPr>
          </a:lstStyle>
          <a:p>
            <a:pPr>
              <a:defRPr/>
            </a:pPr>
            <a:fld id="{12DB4338-2D81-4FE4-A1B5-DFFEECD8562B}" type="datetimeFigureOut">
              <a:rPr lang="fr-FR"/>
              <a:pPr>
                <a:defRPr/>
              </a:pPr>
              <a:t>09/04/2021</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ED31E614-B6C3-48A8-A710-DDE02F6373A3}"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CA"/>
          </a:p>
        </p:txBody>
      </p:sp>
      <p:sp>
        <p:nvSpPr>
          <p:cNvPr id="3" name="Espace réservé de la date 3"/>
          <p:cNvSpPr>
            <a:spLocks noGrp="1"/>
          </p:cNvSpPr>
          <p:nvPr>
            <p:ph type="dt" sz="half" idx="10"/>
          </p:nvPr>
        </p:nvSpPr>
        <p:spPr/>
        <p:txBody>
          <a:bodyPr/>
          <a:lstStyle>
            <a:lvl1pPr>
              <a:defRPr/>
            </a:lvl1pPr>
          </a:lstStyle>
          <a:p>
            <a:pPr>
              <a:defRPr/>
            </a:pPr>
            <a:fld id="{301B038C-A6A4-4802-A2CA-BD8F8D1A2349}" type="datetimeFigureOut">
              <a:rPr lang="fr-FR"/>
              <a:pPr>
                <a:defRPr/>
              </a:pPr>
              <a:t>09/04/2021</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EA345A69-25AC-49C3-8518-94C64424D545}"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1939024-C330-41CC-B62D-C8F1D3537F80}" type="datetimeFigureOut">
              <a:rPr lang="fr-FR"/>
              <a:pPr>
                <a:defRPr/>
              </a:pPr>
              <a:t>09/04/2021</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C09CAB50-EB29-4881-BCB9-88BA230950B7}"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3340AD4B-7A52-4AB9-BE25-D689FBD11155}" type="datetimeFigureOut">
              <a:rPr lang="fr-FR"/>
              <a:pPr>
                <a:defRPr/>
              </a:pPr>
              <a:t>09/04/2021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1EBC133-DBA9-4FD3-8CF6-079171C980E9}"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F6E3EA03-97CA-43ED-A877-E0E3B0AC6F96}" type="datetimeFigureOut">
              <a:rPr lang="fr-FR"/>
              <a:pPr>
                <a:defRPr/>
              </a:pPr>
              <a:t>09/04/2021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EC80E5E-0350-471D-872C-3EE652013DA9}"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CA"/>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D3A1076-C606-473B-A8ED-17D3A97515C1}" type="datetimeFigureOut">
              <a:rPr lang="fr-FR"/>
              <a:pPr>
                <a:defRPr/>
              </a:pPr>
              <a:t>09/04/2021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0AF7393-21ED-45FA-AC3A-15C9DB0D114F}"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title"/>
          </p:nvPr>
        </p:nvSpPr>
        <p:spPr>
          <a:xfrm>
            <a:off x="3059832" y="1772816"/>
            <a:ext cx="5832648" cy="4104456"/>
          </a:xfrm>
        </p:spPr>
        <p:txBody>
          <a:bodyPr/>
          <a:lstStyle/>
          <a:p>
            <a:r>
              <a:rPr lang="cs-CZ" sz="4800" b="1" i="1" u="sng" dirty="0">
                <a:solidFill>
                  <a:schemeClr val="bg1"/>
                </a:solidFill>
                <a:latin typeface="Book Antiqua" panose="02040602050305030304" pitchFamily="18" charset="0"/>
              </a:rPr>
              <a:t>TERAPIE</a:t>
            </a:r>
            <a:br>
              <a:rPr lang="cs-CZ" sz="4800" b="1" i="1" dirty="0">
                <a:solidFill>
                  <a:schemeClr val="bg1"/>
                </a:solidFill>
                <a:latin typeface="Book Antiqua" panose="02040602050305030304" pitchFamily="18" charset="0"/>
              </a:rPr>
            </a:br>
            <a:r>
              <a:rPr lang="cs-CZ" sz="4800" b="1" i="1" u="sng" dirty="0">
                <a:solidFill>
                  <a:schemeClr val="bg1"/>
                </a:solidFill>
                <a:latin typeface="Book Antiqua" panose="02040602050305030304" pitchFamily="18" charset="0"/>
              </a:rPr>
              <a:t>VE SPECIÁLNÍ PEDAGOGICE</a:t>
            </a:r>
            <a:br>
              <a:rPr lang="cs-CZ" sz="4800" b="1" i="1" u="sng" dirty="0">
                <a:solidFill>
                  <a:schemeClr val="bg1"/>
                </a:solidFill>
                <a:latin typeface="Book Antiqua" panose="02040602050305030304" pitchFamily="18" charset="0"/>
              </a:rPr>
            </a:br>
            <a:r>
              <a:rPr lang="cs-CZ" sz="4800" b="1" i="1" u="sng" dirty="0">
                <a:solidFill>
                  <a:schemeClr val="bg1"/>
                </a:solidFill>
                <a:latin typeface="Book Antiqua" panose="02040602050305030304" pitchFamily="18" charset="0"/>
              </a:rPr>
              <a:t>se zaměřením na žáky s LMP</a:t>
            </a:r>
            <a:br>
              <a:rPr lang="cs-CZ" sz="3600" dirty="0"/>
            </a:br>
            <a:endParaRPr lang="fr-CA"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76672"/>
            <a:ext cx="8229600" cy="1008112"/>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TERAPIE HROU</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484784"/>
            <a:ext cx="8363272" cy="5112568"/>
          </a:xfrm>
        </p:spPr>
        <p:txBody>
          <a:bodyPr/>
          <a:lstStyle/>
          <a:p>
            <a:r>
              <a:rPr lang="cs-CZ" sz="2800" dirty="0">
                <a:solidFill>
                  <a:schemeClr val="bg1"/>
                </a:solidFill>
                <a:latin typeface="Times New Roman" panose="02020603050405020304" pitchFamily="18" charset="0"/>
                <a:cs typeface="Times New Roman" panose="02020603050405020304" pitchFamily="18" charset="0"/>
              </a:rPr>
              <a:t>způsob práce s dětmi, při které jsou využívány prvky hry </a:t>
            </a:r>
            <a:r>
              <a:rPr lang="cs-CZ" sz="2800" b="1" dirty="0">
                <a:solidFill>
                  <a:schemeClr val="bg1"/>
                </a:solidFill>
                <a:latin typeface="Times New Roman" panose="02020603050405020304" pitchFamily="18" charset="0"/>
                <a:cs typeface="Times New Roman" panose="02020603050405020304" pitchFamily="18" charset="0"/>
              </a:rPr>
              <a:t>(řízeným způsobem zaměřeným na prožitek)</a:t>
            </a:r>
          </a:p>
          <a:p>
            <a:r>
              <a:rPr lang="cs-CZ" sz="2800" b="1" dirty="0">
                <a:solidFill>
                  <a:schemeClr val="bg1"/>
                </a:solidFill>
                <a:latin typeface="Times New Roman" panose="02020603050405020304" pitchFamily="18" charset="0"/>
                <a:cs typeface="Times New Roman" panose="02020603050405020304" pitchFamily="18" charset="0"/>
              </a:rPr>
              <a:t>Herní specialista</a:t>
            </a:r>
            <a:r>
              <a:rPr lang="cs-CZ" sz="2800" dirty="0">
                <a:solidFill>
                  <a:schemeClr val="bg1"/>
                </a:solidFill>
                <a:latin typeface="Times New Roman" panose="02020603050405020304" pitchFamily="18" charset="0"/>
                <a:cs typeface="Times New Roman" panose="02020603050405020304" pitchFamily="18" charset="0"/>
              </a:rPr>
              <a:t>: provádí tuto terapii např. na dětských odděleních v nemocnicích, využívá se i v psychoterapii, psychiatrii a dalších odvětvích</a:t>
            </a:r>
          </a:p>
          <a:p>
            <a:r>
              <a:rPr lang="cs-CZ" sz="2800" b="1" dirty="0">
                <a:solidFill>
                  <a:schemeClr val="bg1"/>
                </a:solidFill>
                <a:latin typeface="Times New Roman" panose="02020603050405020304" pitchFamily="18" charset="0"/>
                <a:cs typeface="Times New Roman" panose="02020603050405020304" pitchFamily="18" charset="0"/>
              </a:rPr>
              <a:t>využívá loutky, figurky, panenky, hračky povzbuzující sebevyjádření</a:t>
            </a:r>
          </a:p>
          <a:p>
            <a:r>
              <a:rPr lang="cs-CZ" sz="2800" b="1" dirty="0">
                <a:solidFill>
                  <a:schemeClr val="bg1"/>
                </a:solidFill>
                <a:latin typeface="Times New Roman" panose="02020603050405020304" pitchFamily="18" charset="0"/>
                <a:cs typeface="Times New Roman" panose="02020603050405020304" pitchFamily="18" charset="0"/>
              </a:rPr>
              <a:t>Prostředí herny (bezpečí, stimulace, klid)</a:t>
            </a:r>
          </a:p>
          <a:p>
            <a:r>
              <a:rPr lang="cs-CZ" sz="2800" b="1" dirty="0">
                <a:solidFill>
                  <a:schemeClr val="bg1"/>
                </a:solidFill>
                <a:latin typeface="Times New Roman" panose="02020603050405020304" pitchFamily="18" charset="0"/>
                <a:cs typeface="Times New Roman" panose="02020603050405020304" pitchFamily="18" charset="0"/>
              </a:rPr>
              <a:t>Aktivní nebo pasivní</a:t>
            </a:r>
          </a:p>
        </p:txBody>
      </p:sp>
    </p:spTree>
    <p:extLst>
      <p:ext uri="{BB962C8B-B14F-4D97-AF65-F5344CB8AC3E}">
        <p14:creationId xmlns:p14="http://schemas.microsoft.com/office/powerpoint/2010/main" val="272014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76672"/>
            <a:ext cx="8229600" cy="864096"/>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TERAPIE HROU</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340768"/>
            <a:ext cx="8363272" cy="5256584"/>
          </a:xfrm>
        </p:spPr>
        <p:txBody>
          <a:bodyPr/>
          <a:lstStyle/>
          <a:p>
            <a:r>
              <a:rPr lang="cs-CZ" sz="2400" dirty="0">
                <a:solidFill>
                  <a:schemeClr val="bg1"/>
                </a:solidFill>
                <a:latin typeface="Times New Roman" panose="02020603050405020304" pitchFamily="18" charset="0"/>
                <a:cs typeface="Times New Roman" panose="02020603050405020304" pitchFamily="18" charset="0"/>
              </a:rPr>
              <a:t>Pomáhá se zlepšením psychického stavu, zvyšuje orientaci a pochopení lékařských zákroků, slouží pro popis situací, které lidé s MP obtížně popisují pomocí slov (abstraktní pojmy…), slouží k diagnostice, uvolnění, nácviku situací... </a:t>
            </a:r>
            <a:endParaRPr lang="cs-CZ" sz="2400" b="0" i="0" dirty="0">
              <a:solidFill>
                <a:schemeClr val="bg1"/>
              </a:solidFill>
              <a:effectLst/>
              <a:latin typeface="Times New Roman" panose="02020603050405020304" pitchFamily="18" charset="0"/>
              <a:cs typeface="Times New Roman" panose="02020603050405020304" pitchFamily="18" charset="0"/>
            </a:endParaRPr>
          </a:p>
          <a:p>
            <a:r>
              <a:rPr lang="cs-CZ" sz="2400" b="0" i="0" dirty="0">
                <a:solidFill>
                  <a:schemeClr val="bg1"/>
                </a:solidFill>
                <a:effectLst/>
                <a:latin typeface="Times New Roman" panose="02020603050405020304" pitchFamily="18" charset="0"/>
                <a:cs typeface="Times New Roman" panose="02020603050405020304" pitchFamily="18" charset="0"/>
              </a:rPr>
              <a:t>Díky hře dítě přirozeně vyjádří potlačené myšlenky a emoce a profesionál mu může pomoci, aniž by si dítě všimlo, že je vyšetřováno</a:t>
            </a:r>
          </a:p>
          <a:p>
            <a:pPr algn="l" fontAlgn="base"/>
            <a:r>
              <a:rPr lang="cs-CZ" sz="2400" b="1" i="0" dirty="0">
                <a:solidFill>
                  <a:schemeClr val="bg1"/>
                </a:solidFill>
                <a:effectLst/>
                <a:latin typeface="Times New Roman" panose="02020603050405020304" pitchFamily="18" charset="0"/>
                <a:cs typeface="Times New Roman" panose="02020603050405020304" pitchFamily="18" charset="0"/>
              </a:rPr>
              <a:t>pomáhá dětem</a:t>
            </a:r>
            <a:r>
              <a:rPr lang="cs-CZ" sz="2400" b="0" i="0" dirty="0">
                <a:solidFill>
                  <a:schemeClr val="bg1"/>
                </a:solidFill>
                <a:effectLst/>
                <a:latin typeface="Times New Roman" panose="02020603050405020304" pitchFamily="18" charset="0"/>
                <a:cs typeface="Times New Roman" panose="02020603050405020304" pitchFamily="18" charset="0"/>
              </a:rPr>
              <a:t> se sociálním nebo emocionálním deficitem naučit se </a:t>
            </a:r>
            <a:r>
              <a:rPr lang="cs-CZ" sz="2400" b="1" i="0" dirty="0">
                <a:solidFill>
                  <a:schemeClr val="bg1"/>
                </a:solidFill>
                <a:effectLst/>
                <a:latin typeface="Times New Roman" panose="02020603050405020304" pitchFamily="18" charset="0"/>
                <a:cs typeface="Times New Roman" panose="02020603050405020304" pitchFamily="18" charset="0"/>
              </a:rPr>
              <a:t>lépe komunikovat, měnit své chování, rozvíjet dovednosti pro řešení problémů a pozitivně komunikovat s ostatními</a:t>
            </a:r>
            <a:r>
              <a:rPr lang="cs-CZ" sz="2400" b="0" i="0" dirty="0">
                <a:solidFill>
                  <a:schemeClr val="bg1"/>
                </a:solidFill>
                <a:effectLst/>
                <a:latin typeface="Times New Roman" panose="02020603050405020304" pitchFamily="18" charset="0"/>
                <a:cs typeface="Times New Roman" panose="02020603050405020304" pitchFamily="18" charset="0"/>
              </a:rPr>
              <a:t>.</a:t>
            </a:r>
          </a:p>
          <a:p>
            <a:pPr algn="l" fontAlgn="base"/>
            <a:r>
              <a:rPr lang="cs-CZ" sz="2400" b="0" i="0" dirty="0">
                <a:solidFill>
                  <a:schemeClr val="bg1"/>
                </a:solidFill>
                <a:effectLst/>
                <a:latin typeface="Times New Roman" panose="02020603050405020304" pitchFamily="18" charset="0"/>
                <a:cs typeface="Times New Roman" panose="02020603050405020304" pitchFamily="18" charset="0"/>
              </a:rPr>
              <a:t>vhodná také při</a:t>
            </a:r>
            <a:r>
              <a:rPr lang="cs-CZ" sz="2400" b="1" i="0" dirty="0">
                <a:solidFill>
                  <a:schemeClr val="bg1"/>
                </a:solidFill>
                <a:effectLst/>
                <a:latin typeface="Times New Roman" panose="02020603050405020304" pitchFamily="18" charset="0"/>
                <a:cs typeface="Times New Roman" panose="02020603050405020304" pitchFamily="18" charset="0"/>
              </a:rPr>
              <a:t> řešení stresových situací</a:t>
            </a:r>
            <a:endParaRPr lang="cs-CZ" sz="2400" b="0" i="0" dirty="0">
              <a:solidFill>
                <a:schemeClr val="bg1"/>
              </a:solidFill>
              <a:effectLst/>
              <a:latin typeface="Times New Roman" panose="02020603050405020304" pitchFamily="18" charset="0"/>
              <a:cs typeface="Times New Roman" panose="02020603050405020304" pitchFamily="18" charset="0"/>
            </a:endParaRPr>
          </a:p>
          <a:p>
            <a:endParaRPr lang="cs-CZ" sz="2400" b="0" i="0" dirty="0">
              <a:solidFill>
                <a:schemeClr val="bg1"/>
              </a:solidFill>
              <a:effectLst/>
              <a:latin typeface="Times New Roman" panose="02020603050405020304" pitchFamily="18" charset="0"/>
              <a:cs typeface="Times New Roman" panose="02020603050405020304" pitchFamily="18" charset="0"/>
            </a:endParaRPr>
          </a:p>
          <a:p>
            <a:endParaRPr lang="fr-CA"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00228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br>
              <a:rPr lang="cs-CZ" dirty="0"/>
            </a:br>
            <a:endParaRPr lang="fr-CA" dirty="0">
              <a:solidFill>
                <a:schemeClr val="bg1"/>
              </a:solidFill>
            </a:endParaRPr>
          </a:p>
        </p:txBody>
      </p:sp>
      <p:pic>
        <p:nvPicPr>
          <p:cNvPr id="4" name="Zástupný symbol pro obsah 3" descr="21043536464bda7825ea47a_-var-www-vhosts-ceskydomov-cz-httpdocs-uploads-temp-20453160214bda7825e8ac6-terapie-web-jpg.jpg"/>
          <p:cNvPicPr>
            <a:picLocks noGrp="1" noChangeAspect="1"/>
          </p:cNvPicPr>
          <p:nvPr>
            <p:ph idx="1"/>
          </p:nvPr>
        </p:nvPicPr>
        <p:blipFill>
          <a:blip r:embed="rId3" cstate="print"/>
          <a:stretch>
            <a:fillRect/>
          </a:stretch>
        </p:blipFill>
        <p:spPr>
          <a:xfrm>
            <a:off x="1187624" y="908720"/>
            <a:ext cx="7296149" cy="547211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76672"/>
            <a:ext cx="8229600" cy="1008112"/>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EEG BIOFEEDBACK</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268760"/>
            <a:ext cx="8712968" cy="5328592"/>
          </a:xfrm>
        </p:spPr>
        <p:txBody>
          <a:bodyPr/>
          <a:lstStyle/>
          <a:p>
            <a:r>
              <a:rPr lang="cs-CZ" sz="2000" b="0" i="0" dirty="0">
                <a:solidFill>
                  <a:schemeClr val="bg1"/>
                </a:solidFill>
                <a:effectLst/>
                <a:latin typeface="Times New Roman" panose="02020603050405020304" pitchFamily="18" charset="0"/>
                <a:cs typeface="Times New Roman" panose="02020603050405020304" pitchFamily="18" charset="0"/>
              </a:rPr>
              <a:t>umožní ovládat mozkové vlny</a:t>
            </a:r>
          </a:p>
          <a:p>
            <a:r>
              <a:rPr lang="cs-CZ" sz="2000" b="0" i="0" dirty="0" err="1">
                <a:solidFill>
                  <a:schemeClr val="bg1"/>
                </a:solidFill>
                <a:effectLst/>
                <a:latin typeface="Times New Roman" panose="02020603050405020304" pitchFamily="18" charset="0"/>
                <a:cs typeface="Times New Roman" panose="02020603050405020304" pitchFamily="18" charset="0"/>
              </a:rPr>
              <a:t>sebeučení</a:t>
            </a:r>
            <a:r>
              <a:rPr lang="cs-CZ" sz="2000" b="0" i="0" dirty="0">
                <a:solidFill>
                  <a:schemeClr val="bg1"/>
                </a:solidFill>
                <a:effectLst/>
                <a:latin typeface="Times New Roman" panose="02020603050405020304" pitchFamily="18" charset="0"/>
                <a:cs typeface="Times New Roman" panose="02020603050405020304" pitchFamily="18" charset="0"/>
              </a:rPr>
              <a:t> mozku pomocí tzv. </a:t>
            </a:r>
            <a:r>
              <a:rPr lang="cs-CZ" sz="2000" b="1" i="0" dirty="0">
                <a:solidFill>
                  <a:schemeClr val="bg1"/>
                </a:solidFill>
                <a:effectLst/>
                <a:latin typeface="Times New Roman" panose="02020603050405020304" pitchFamily="18" charset="0"/>
                <a:cs typeface="Times New Roman" panose="02020603050405020304" pitchFamily="18" charset="0"/>
              </a:rPr>
              <a:t>biologické zpětné vazby</a:t>
            </a:r>
          </a:p>
          <a:p>
            <a:r>
              <a:rPr lang="cs-CZ" sz="2000" b="0" i="0" dirty="0">
                <a:solidFill>
                  <a:schemeClr val="bg1"/>
                </a:solidFill>
                <a:effectLst/>
                <a:latin typeface="Times New Roman" panose="02020603050405020304" pitchFamily="18" charset="0"/>
                <a:cs typeface="Times New Roman" panose="02020603050405020304" pitchFamily="18" charset="0"/>
              </a:rPr>
              <a:t>prostřednictvím tréninků se dosáhne optimálního vyladění mozku a zlepšení fungování centrální nervové soustavy, což má pozitivní dopad na celý organismus a jeho fungování.</a:t>
            </a:r>
          </a:p>
          <a:p>
            <a:r>
              <a:rPr lang="cs-CZ" sz="2000" dirty="0">
                <a:solidFill>
                  <a:schemeClr val="bg1"/>
                </a:solidFill>
                <a:latin typeface="Times New Roman" panose="02020603050405020304" pitchFamily="18" charset="0"/>
                <a:cs typeface="Times New Roman" panose="02020603050405020304" pitchFamily="18" charset="0"/>
              </a:rPr>
              <a:t>k</a:t>
            </a:r>
            <a:r>
              <a:rPr lang="cs-CZ" sz="2000" b="0" i="0" dirty="0">
                <a:solidFill>
                  <a:schemeClr val="bg1"/>
                </a:solidFill>
                <a:effectLst/>
                <a:latin typeface="Times New Roman" panose="02020603050405020304" pitchFamily="18" charset="0"/>
                <a:cs typeface="Times New Roman" panose="02020603050405020304" pitchFamily="18" charset="0"/>
              </a:rPr>
              <a:t>lient uvolněně sedí v křesle, na hlavě má na příslušných místech připevněny elektrody na snímání mozkových vln. </a:t>
            </a:r>
          </a:p>
          <a:p>
            <a:r>
              <a:rPr lang="cs-CZ" sz="2000" b="1" i="0" dirty="0">
                <a:solidFill>
                  <a:schemeClr val="bg1"/>
                </a:solidFill>
                <a:effectLst/>
                <a:latin typeface="Times New Roman" panose="02020603050405020304" pitchFamily="18" charset="0"/>
                <a:cs typeface="Times New Roman" panose="02020603050405020304" pitchFamily="18" charset="0"/>
              </a:rPr>
              <a:t>Hry, sledované na monitoru ovládá pouze svou myslí a svou schopností koncentrovat se</a:t>
            </a:r>
          </a:p>
          <a:p>
            <a:r>
              <a:rPr lang="cs-CZ" sz="2000" b="1" i="0" dirty="0">
                <a:solidFill>
                  <a:schemeClr val="bg1"/>
                </a:solidFill>
                <a:effectLst/>
                <a:latin typeface="Times New Roman" panose="02020603050405020304" pitchFamily="18" charset="0"/>
                <a:cs typeface="Times New Roman" panose="02020603050405020304" pitchFamily="18" charset="0"/>
              </a:rPr>
              <a:t>slouží k všestrannému zlepšování činnosti mozku </a:t>
            </a:r>
            <a:r>
              <a:rPr lang="cs-CZ" sz="2000" b="0" i="0" dirty="0">
                <a:solidFill>
                  <a:schemeClr val="bg1"/>
                </a:solidFill>
                <a:effectLst/>
                <a:latin typeface="Times New Roman" panose="02020603050405020304" pitchFamily="18" charset="0"/>
                <a:cs typeface="Times New Roman" panose="02020603050405020304" pitchFamily="18" charset="0"/>
              </a:rPr>
              <a:t>a zároveň se při ní navyšuje počet nervových spojů (synapsí), čímž je zvyšována plasticita mozku</a:t>
            </a:r>
          </a:p>
          <a:p>
            <a:r>
              <a:rPr lang="cs-CZ" sz="2000" b="0" i="0" dirty="0">
                <a:solidFill>
                  <a:schemeClr val="bg1"/>
                </a:solidFill>
                <a:effectLst/>
                <a:latin typeface="Times New Roman" panose="02020603050405020304" pitchFamily="18" charset="0"/>
                <a:cs typeface="Times New Roman" panose="02020603050405020304" pitchFamily="18" charset="0"/>
              </a:rPr>
              <a:t>Klient se vlastní vůlí snaží ovlivnit mozkovou činnost určitým směrem – nejčastěji k uvolnění (relaxaci) nebo naopak koncentraci. Tímto opakovaným tréninkem si mozek automaticky zapamatovává správný postup (uvolnění, koncentrace) a tím zlepšuje svoji výkonnost</a:t>
            </a:r>
            <a:endParaRPr lang="cs-CZ"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22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76672"/>
            <a:ext cx="8229600" cy="1008112"/>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EEG BIOFEEDBACK</a:t>
            </a:r>
            <a:br>
              <a:rPr lang="cs-CZ" dirty="0"/>
            </a:br>
            <a:endParaRPr lang="fr-CA" dirty="0">
              <a:solidFill>
                <a:schemeClr val="bg1"/>
              </a:solidFill>
            </a:endParaRPr>
          </a:p>
        </p:txBody>
      </p:sp>
      <p:pic>
        <p:nvPicPr>
          <p:cNvPr id="3" name="Zástupný obsah 2" descr="Obsah obrázku zeď, interiér, osoba&#10;&#10;Popis byl vytvořen automaticky">
            <a:extLst>
              <a:ext uri="{FF2B5EF4-FFF2-40B4-BE49-F238E27FC236}">
                <a16:creationId xmlns:a16="http://schemas.microsoft.com/office/drawing/2014/main" id="{1F0189AD-47AF-44B9-8115-C544FCABE3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375060"/>
            <a:ext cx="7344816" cy="4876958"/>
          </a:xfrm>
        </p:spPr>
      </p:pic>
    </p:spTree>
    <p:extLst>
      <p:ext uri="{BB962C8B-B14F-4D97-AF65-F5344CB8AC3E}">
        <p14:creationId xmlns:p14="http://schemas.microsoft.com/office/powerpoint/2010/main" val="318298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76672"/>
            <a:ext cx="8229600" cy="1008112"/>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Senzorická integrační terapie</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268760"/>
            <a:ext cx="8712968" cy="5328592"/>
          </a:xfrm>
        </p:spPr>
        <p:txBody>
          <a:bodyPr/>
          <a:lstStyle/>
          <a:p>
            <a:r>
              <a:rPr lang="cs-CZ" sz="2000" b="0" i="0" dirty="0">
                <a:solidFill>
                  <a:schemeClr val="bg1"/>
                </a:solidFill>
                <a:effectLst/>
                <a:latin typeface="Times New Roman" panose="02020603050405020304" pitchFamily="18" charset="0"/>
                <a:cs typeface="Times New Roman" panose="02020603050405020304" pitchFamily="18" charset="0"/>
              </a:rPr>
              <a:t>východiskem této metody je </a:t>
            </a:r>
            <a:r>
              <a:rPr lang="cs-CZ" sz="2000" b="1" i="0" dirty="0">
                <a:solidFill>
                  <a:schemeClr val="bg1"/>
                </a:solidFill>
                <a:effectLst/>
                <a:latin typeface="Times New Roman" panose="02020603050405020304" pitchFamily="18" charset="0"/>
                <a:cs typeface="Times New Roman" panose="02020603050405020304" pitchFamily="18" charset="0"/>
              </a:rPr>
              <a:t>cílené poskytování smyslových stimulů </a:t>
            </a:r>
            <a:r>
              <a:rPr lang="cs-CZ" sz="2000" b="0" i="0" dirty="0">
                <a:solidFill>
                  <a:schemeClr val="bg1"/>
                </a:solidFill>
                <a:effectLst/>
                <a:latin typeface="Times New Roman" panose="02020603050405020304" pitchFamily="18" charset="0"/>
                <a:cs typeface="Times New Roman" panose="02020603050405020304" pitchFamily="18" charset="0"/>
              </a:rPr>
              <a:t>tak, aby si dítě mohlo spontánně formovat přiměřené reakce na přicházející podněty</a:t>
            </a:r>
          </a:p>
          <a:p>
            <a:r>
              <a:rPr lang="cs-CZ" sz="2000" b="1" i="0" dirty="0">
                <a:solidFill>
                  <a:schemeClr val="bg1"/>
                </a:solidFill>
                <a:effectLst/>
                <a:latin typeface="Times New Roman" panose="02020603050405020304" pitchFamily="18" charset="0"/>
                <a:cs typeface="Times New Roman" panose="02020603050405020304" pitchFamily="18" charset="0"/>
              </a:rPr>
              <a:t>Nové smyslové zkušenosti </a:t>
            </a:r>
            <a:r>
              <a:rPr lang="cs-CZ" sz="2000" b="0" i="0" dirty="0">
                <a:solidFill>
                  <a:schemeClr val="bg1"/>
                </a:solidFill>
                <a:effectLst/>
                <a:latin typeface="Times New Roman" panose="02020603050405020304" pitchFamily="18" charset="0"/>
                <a:cs typeface="Times New Roman" panose="02020603050405020304" pitchFamily="18" charset="0"/>
              </a:rPr>
              <a:t>v přiměřené formě by měly dítěti pomoci organizovat a uspořádat přicházející podněty, a tedy je přiměřeně zpracovat a přiměřeně na ně reagovat, a podpořit tak další učení.</a:t>
            </a:r>
          </a:p>
          <a:p>
            <a:r>
              <a:rPr lang="cs-CZ" sz="2000" b="1" i="0" dirty="0">
                <a:solidFill>
                  <a:schemeClr val="bg1"/>
                </a:solidFill>
                <a:effectLst/>
                <a:latin typeface="Times New Roman" panose="02020603050405020304" pitchFamily="18" charset="0"/>
                <a:cs typeface="Times New Roman" panose="02020603050405020304" pitchFamily="18" charset="0"/>
              </a:rPr>
              <a:t>proces, díky němuž dokážeme přijímat informace prostřednictvím našich smyslů, zpracovat je a používat v každodenním životě</a:t>
            </a:r>
          </a:p>
          <a:p>
            <a:endParaRPr lang="cs-CZ" sz="2000" b="1" i="0" dirty="0">
              <a:solidFill>
                <a:schemeClr val="bg1"/>
              </a:solidFill>
              <a:effectLst/>
              <a:latin typeface="Times New Roman" panose="02020603050405020304" pitchFamily="18" charset="0"/>
              <a:cs typeface="Times New Roman" panose="02020603050405020304" pitchFamily="18" charset="0"/>
            </a:endParaRPr>
          </a:p>
          <a:p>
            <a:r>
              <a:rPr lang="cs-CZ" sz="2000" b="1" i="0" u="sng" dirty="0">
                <a:solidFill>
                  <a:schemeClr val="bg1"/>
                </a:solidFill>
                <a:effectLst/>
                <a:latin typeface="Times New Roman" panose="02020603050405020304" pitchFamily="18" charset="0"/>
                <a:cs typeface="Times New Roman" panose="02020603050405020304" pitchFamily="18" charset="0"/>
              </a:rPr>
              <a:t>Pokud senzorická integrace nefunguje správně</a:t>
            </a:r>
            <a:r>
              <a:rPr lang="cs-CZ" sz="2000" b="0" i="0" dirty="0">
                <a:solidFill>
                  <a:schemeClr val="bg1"/>
                </a:solidFill>
                <a:effectLst/>
                <a:latin typeface="Times New Roman" panose="02020603050405020304" pitchFamily="18" charset="0"/>
                <a:cs typeface="Times New Roman" panose="02020603050405020304" pitchFamily="18" charset="0"/>
              </a:rPr>
              <a:t>, dítě je nepřiměřeně aktivní, nedokáže sedět za stolem, nebo je naopak ,,zasněné“. Má problémy s jemnou motorikou, obratností, vyhýbá se pohybovým aktivitám. Má těžkosti s artikulací, nebo je jeho vývoj řeči opožděný. Reaguje na některé situace příliš impulzivně. Nesoustředí se, má problémy se čtením, psaním nebo počítáním. Tyto projevy a mnohé jiné často spadají pod některé diagnózy nebo je dítě pouze označené za ,problémové“ nebo ,,rizikové“. Za těmito projevy se však může skrývat i jiná příčina a tou je problém v oblasti senzorické integrace.</a:t>
            </a:r>
          </a:p>
          <a:p>
            <a:endParaRPr lang="cs-CZ" sz="2000" b="0" i="0" dirty="0">
              <a:solidFill>
                <a:schemeClr val="bg1"/>
              </a:solidFill>
              <a:effectLst/>
              <a:latin typeface="Times New Roman" panose="02020603050405020304" pitchFamily="18" charset="0"/>
              <a:cs typeface="Times New Roman" panose="02020603050405020304" pitchFamily="18" charset="0"/>
            </a:endParaRPr>
          </a:p>
          <a:p>
            <a:endParaRPr lang="cs-CZ"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84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76672"/>
            <a:ext cx="8229600" cy="1008112"/>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Senzorická integrační terapie</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268760"/>
            <a:ext cx="8712968" cy="5328592"/>
          </a:xfrm>
        </p:spPr>
        <p:txBody>
          <a:bodyPr/>
          <a:lstStyle/>
          <a:p>
            <a:r>
              <a:rPr lang="cs-CZ" sz="2400" b="0" i="0" dirty="0">
                <a:solidFill>
                  <a:schemeClr val="bg1"/>
                </a:solidFill>
                <a:effectLst/>
                <a:latin typeface="Times New Roman" panose="02020603050405020304" pitchFamily="18" charset="0"/>
                <a:cs typeface="Times New Roman" panose="02020603050405020304" pitchFamily="18" charset="0"/>
              </a:rPr>
              <a:t>Terapie senzorické integrace se uskutečňuje v upraveném prostředí, které dítě stimuluje k pohybu a k aktivitě. </a:t>
            </a:r>
          </a:p>
          <a:p>
            <a:r>
              <a:rPr lang="cs-CZ" sz="2400" b="0" i="0" dirty="0">
                <a:solidFill>
                  <a:schemeClr val="bg1"/>
                </a:solidFill>
                <a:effectLst/>
                <a:latin typeface="Times New Roman" panose="02020603050405020304" pitchFamily="18" charset="0"/>
                <a:cs typeface="Times New Roman" panose="02020603050405020304" pitchFamily="18" charset="0"/>
              </a:rPr>
              <a:t>V tomto prostředí (místnost pro senzorickou integraci) se nacházejí různé typy houpaček, závěsných sítí nebo vaků, </a:t>
            </a:r>
          </a:p>
          <a:p>
            <a:r>
              <a:rPr lang="cs-CZ" sz="2400" b="0" i="0" dirty="0">
                <a:solidFill>
                  <a:schemeClr val="bg1"/>
                </a:solidFill>
                <a:effectLst/>
                <a:latin typeface="Times New Roman" panose="02020603050405020304" pitchFamily="18" charset="0"/>
                <a:cs typeface="Times New Roman" panose="02020603050405020304" pitchFamily="18" charset="0"/>
              </a:rPr>
              <a:t>různé překážky, nakloněné roviny, duté válce, pojízdné desky, zátěžové pomůcky, předměty s různými texturami a jiné.</a:t>
            </a:r>
          </a:p>
          <a:p>
            <a:r>
              <a:rPr lang="cs-CZ" sz="2400" b="0" i="0" dirty="0">
                <a:solidFill>
                  <a:schemeClr val="bg1"/>
                </a:solidFill>
                <a:effectLst/>
                <a:latin typeface="Times New Roman" panose="02020603050405020304" pitchFamily="18" charset="0"/>
                <a:cs typeface="Times New Roman" panose="02020603050405020304" pitchFamily="18" charset="0"/>
              </a:rPr>
              <a:t>Probíhá prostřednictvím hry a senzomotorických aktivit, kde se dítě setkává s ,,těmi správnými“ výzvami a zažívá pocit úspěchu při aktivitách. Důležitý je akceptující přístup terapeuta a to, aby dítě bylo motivované a samo bylo aktivní. Je dobré, když iniciativa vychází ze strany dítěte</a:t>
            </a:r>
          </a:p>
          <a:p>
            <a:endParaRPr lang="cs-CZ"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37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76672"/>
            <a:ext cx="8229600" cy="864096"/>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Senzorická integrační terapie</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340768"/>
            <a:ext cx="8363272" cy="5256584"/>
          </a:xfrm>
        </p:spPr>
        <p:txBody>
          <a:bodyPr/>
          <a:lstStyle/>
          <a:p>
            <a:endParaRPr lang="cs-CZ" sz="2400" dirty="0">
              <a:solidFill>
                <a:schemeClr val="bg1"/>
              </a:solidFill>
              <a:latin typeface="Times New Roman" panose="02020603050405020304" pitchFamily="18" charset="0"/>
              <a:cs typeface="Times New Roman" panose="02020603050405020304" pitchFamily="18" charset="0"/>
            </a:endParaRPr>
          </a:p>
          <a:p>
            <a:endParaRPr lang="cs-CZ" sz="2400" b="0" i="0" dirty="0">
              <a:solidFill>
                <a:schemeClr val="bg1"/>
              </a:solidFill>
              <a:effectLst/>
              <a:latin typeface="Times New Roman" panose="02020603050405020304" pitchFamily="18" charset="0"/>
              <a:cs typeface="Times New Roman" panose="02020603050405020304" pitchFamily="18" charset="0"/>
            </a:endParaRPr>
          </a:p>
          <a:p>
            <a:endParaRPr lang="fr-CA" sz="2400" dirty="0">
              <a:solidFill>
                <a:schemeClr val="bg1"/>
              </a:solidFill>
              <a:latin typeface="Arial" pitchFamily="34" charset="0"/>
              <a:cs typeface="Arial" pitchFamily="34" charset="0"/>
            </a:endParaRPr>
          </a:p>
        </p:txBody>
      </p:sp>
      <p:pic>
        <p:nvPicPr>
          <p:cNvPr id="3" name="Obrázek 2" descr="Obsah obrázku osoba, interiér, dítě&#10;&#10;Popis byl vytvořen automaticky">
            <a:extLst>
              <a:ext uri="{FF2B5EF4-FFF2-40B4-BE49-F238E27FC236}">
                <a16:creationId xmlns:a16="http://schemas.microsoft.com/office/drawing/2014/main" id="{A78C6CAF-FC55-402F-A8D0-2F6BEAFF1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1571625"/>
            <a:ext cx="5298926" cy="2649463"/>
          </a:xfrm>
          <a:prstGeom prst="rect">
            <a:avLst/>
          </a:prstGeom>
        </p:spPr>
      </p:pic>
      <p:pic>
        <p:nvPicPr>
          <p:cNvPr id="5" name="Obrázek 4" descr="Obsah obrázku interiér, barevné, zdobené, přeplněné&#10;&#10;Popis byl vytvořen automaticky">
            <a:extLst>
              <a:ext uri="{FF2B5EF4-FFF2-40B4-BE49-F238E27FC236}">
                <a16:creationId xmlns:a16="http://schemas.microsoft.com/office/drawing/2014/main" id="{DF4A4A72-F4D1-4298-80F9-E7FCD43CE3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409946"/>
            <a:ext cx="6228184" cy="2418263"/>
          </a:xfrm>
          <a:prstGeom prst="rect">
            <a:avLst/>
          </a:prstGeom>
        </p:spPr>
      </p:pic>
    </p:spTree>
    <p:extLst>
      <p:ext uri="{BB962C8B-B14F-4D97-AF65-F5344CB8AC3E}">
        <p14:creationId xmlns:p14="http://schemas.microsoft.com/office/powerpoint/2010/main" val="311364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76672"/>
            <a:ext cx="8229600" cy="864096"/>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PORTAGE</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340768"/>
            <a:ext cx="8363272" cy="5256584"/>
          </a:xfrm>
        </p:spPr>
        <p:txBody>
          <a:bodyPr/>
          <a:lstStyle/>
          <a:p>
            <a:r>
              <a:rPr lang="cs-CZ" sz="2000" dirty="0">
                <a:solidFill>
                  <a:schemeClr val="bg1"/>
                </a:solidFill>
                <a:latin typeface="Times New Roman" panose="02020603050405020304" pitchFamily="18" charset="0"/>
                <a:cs typeface="Times New Roman" panose="02020603050405020304" pitchFamily="18" charset="0"/>
              </a:rPr>
              <a:t>stimulační program, který vychází z behaviorální terapie a využívá princip učení</a:t>
            </a:r>
          </a:p>
          <a:p>
            <a:r>
              <a:rPr lang="cs-CZ" sz="2000" dirty="0">
                <a:solidFill>
                  <a:schemeClr val="bg1"/>
                </a:solidFill>
                <a:latin typeface="Times New Roman" panose="02020603050405020304" pitchFamily="18" charset="0"/>
                <a:cs typeface="Times New Roman" panose="02020603050405020304" pitchFamily="18" charset="0"/>
              </a:rPr>
              <a:t>snaží se systematicky podporovat psychomotorický vývoj dítěte</a:t>
            </a:r>
          </a:p>
          <a:p>
            <a:r>
              <a:rPr lang="cs-CZ" sz="2000" dirty="0">
                <a:solidFill>
                  <a:schemeClr val="bg1"/>
                </a:solidFill>
                <a:latin typeface="Times New Roman" panose="02020603050405020304" pitchFamily="18" charset="0"/>
                <a:cs typeface="Times New Roman" panose="02020603050405020304" pitchFamily="18" charset="0"/>
              </a:rPr>
              <a:t>Jádro tohoto programu je v pravidelných návštěvách tzv. konzultanta (v praxi poradce rané péče, nebo </a:t>
            </a:r>
            <a:r>
              <a:rPr lang="cs-CZ" sz="2000" dirty="0" err="1">
                <a:solidFill>
                  <a:schemeClr val="bg1"/>
                </a:solidFill>
                <a:latin typeface="Times New Roman" panose="02020603050405020304" pitchFamily="18" charset="0"/>
                <a:cs typeface="Times New Roman" panose="02020603050405020304" pitchFamily="18" charset="0"/>
              </a:rPr>
              <a:t>spc</a:t>
            </a:r>
            <a:r>
              <a:rPr lang="cs-CZ" sz="2000" dirty="0">
                <a:solidFill>
                  <a:schemeClr val="bg1"/>
                </a:solidFill>
                <a:latin typeface="Times New Roman" panose="02020603050405020304" pitchFamily="18" charset="0"/>
                <a:cs typeface="Times New Roman" panose="02020603050405020304" pitchFamily="18" charset="0"/>
              </a:rPr>
              <a:t>) v rodině dítěte s postižením či s ohroženým vývojem, kde rodičům poskytuje metodické vedení při práci s dítětem. </a:t>
            </a:r>
          </a:p>
          <a:p>
            <a:r>
              <a:rPr lang="cs-CZ" sz="2000" dirty="0">
                <a:solidFill>
                  <a:schemeClr val="bg1"/>
                </a:solidFill>
                <a:latin typeface="Times New Roman" panose="02020603050405020304" pitchFamily="18" charset="0"/>
                <a:cs typeface="Times New Roman" panose="02020603050405020304" pitchFamily="18" charset="0"/>
              </a:rPr>
              <a:t>Při první návštěvě konzultant zapíše do </a:t>
            </a:r>
            <a:r>
              <a:rPr lang="cs-CZ" sz="2000" dirty="0" err="1">
                <a:solidFill>
                  <a:schemeClr val="bg1"/>
                </a:solidFill>
                <a:latin typeface="Times New Roman" panose="02020603050405020304" pitchFamily="18" charset="0"/>
                <a:cs typeface="Times New Roman" panose="02020603050405020304" pitchFamily="18" charset="0"/>
              </a:rPr>
              <a:t>Portage</a:t>
            </a:r>
            <a:r>
              <a:rPr lang="cs-CZ" sz="2000" dirty="0">
                <a:solidFill>
                  <a:schemeClr val="bg1"/>
                </a:solidFill>
                <a:latin typeface="Times New Roman" panose="02020603050405020304" pitchFamily="18" charset="0"/>
                <a:cs typeface="Times New Roman" panose="02020603050405020304" pitchFamily="18" charset="0"/>
              </a:rPr>
              <a:t> seznamu dovedností schopnosti a dovednosti, které dítě zvládá. Tyto seznamy jsou zaměřeny na oblast řeči, myšlení, hrubé a jemné motoriky, sebeobsluhy a socializace a stávají se součástí dokumentace dítěte. </a:t>
            </a:r>
          </a:p>
          <a:p>
            <a:r>
              <a:rPr lang="cs-CZ" sz="2000" dirty="0">
                <a:solidFill>
                  <a:schemeClr val="bg1"/>
                </a:solidFill>
                <a:latin typeface="Times New Roman" panose="02020603050405020304" pitchFamily="18" charset="0"/>
                <a:cs typeface="Times New Roman" panose="02020603050405020304" pitchFamily="18" charset="0"/>
              </a:rPr>
              <a:t>Společně s rodiči se poté domluví na cílech učení, kterých chtějí u svého dítěte dosáhnout, tyto cíle učení se zaznamenají do dlouhodobého plánu. </a:t>
            </a:r>
            <a:endParaRPr lang="fr-CA"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67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76672"/>
            <a:ext cx="8229600" cy="864096"/>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VIDEOTRÉNINK INTERAKCÍ</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340768"/>
            <a:ext cx="8363272" cy="5256584"/>
          </a:xfrm>
        </p:spPr>
        <p:txBody>
          <a:bodyPr/>
          <a:lstStyle/>
          <a:p>
            <a:r>
              <a:rPr lang="cs-CZ" sz="2000" b="1" dirty="0" err="1">
                <a:solidFill>
                  <a:schemeClr val="bg1"/>
                </a:solidFill>
                <a:latin typeface="Times New Roman" panose="02020603050405020304" pitchFamily="18" charset="0"/>
                <a:cs typeface="Times New Roman" panose="02020603050405020304" pitchFamily="18" charset="0"/>
              </a:rPr>
              <a:t>Videotrénink</a:t>
            </a:r>
            <a:r>
              <a:rPr lang="cs-CZ" sz="2000" b="1" dirty="0">
                <a:solidFill>
                  <a:schemeClr val="bg1"/>
                </a:solidFill>
                <a:latin typeface="Times New Roman" panose="02020603050405020304" pitchFamily="18" charset="0"/>
                <a:cs typeface="Times New Roman" panose="02020603050405020304" pitchFamily="18" charset="0"/>
              </a:rPr>
              <a:t> využívající kameru, video jako nástroj záznamu událostí, nabízí v oblasti pomáhání novou dimenzi, tedy nikoli pouze uchovat informaci (nebo zabavit), ale zpětnovazebným mechanismem upozornit klienty na to, co již dovedou, posílit již existující zdroje, nebo také rozvíjet to, co chybí nebo není plně rozvinuto</a:t>
            </a:r>
          </a:p>
          <a:p>
            <a:endParaRPr lang="cs-CZ" sz="2000" b="1" dirty="0">
              <a:solidFill>
                <a:schemeClr val="bg1"/>
              </a:solidFill>
              <a:latin typeface="Times New Roman" panose="02020603050405020304" pitchFamily="18" charset="0"/>
              <a:cs typeface="Times New Roman" panose="02020603050405020304" pitchFamily="18" charset="0"/>
            </a:endParaRPr>
          </a:p>
          <a:p>
            <a:r>
              <a:rPr lang="cs-CZ" sz="2000" dirty="0">
                <a:solidFill>
                  <a:schemeClr val="bg1"/>
                </a:solidFill>
                <a:latin typeface="Times New Roman" panose="02020603050405020304" pitchFamily="18" charset="0"/>
                <a:cs typeface="Times New Roman" panose="02020603050405020304" pitchFamily="18" charset="0"/>
              </a:rPr>
              <a:t>VTI je krátkodobá intenzivní forma pomoci (trvá v průměru od 1 do 6 měsíců) v domácím prostředí rodiny, jejímž hlavním cílem je podpora a rozvoj verbální i neverbální komunikace, popř. její obnovení, pokud došlo k narušení. </a:t>
            </a:r>
          </a:p>
          <a:p>
            <a:r>
              <a:rPr lang="cs-CZ" sz="2000" dirty="0">
                <a:solidFill>
                  <a:schemeClr val="bg1"/>
                </a:solidFill>
                <a:latin typeface="Times New Roman" panose="02020603050405020304" pitchFamily="18" charset="0"/>
                <a:cs typeface="Times New Roman" panose="02020603050405020304" pitchFamily="18" charset="0"/>
              </a:rPr>
              <a:t>Založena na principech dobré komunikace a podrobného rozboru prvků a vzorců v komunikaci mezi účastníky interakce. </a:t>
            </a:r>
          </a:p>
          <a:p>
            <a:r>
              <a:rPr lang="cs-CZ" sz="2000" dirty="0">
                <a:solidFill>
                  <a:schemeClr val="bg1"/>
                </a:solidFill>
                <a:latin typeface="Times New Roman" panose="02020603050405020304" pitchFamily="18" charset="0"/>
                <a:cs typeface="Times New Roman" panose="02020603050405020304" pitchFamily="18" charset="0"/>
              </a:rPr>
              <a:t>Na základě prvního rozboru se </a:t>
            </a:r>
            <a:r>
              <a:rPr lang="cs-CZ" sz="2000" b="1" dirty="0">
                <a:solidFill>
                  <a:schemeClr val="bg1"/>
                </a:solidFill>
                <a:latin typeface="Times New Roman" panose="02020603050405020304" pitchFamily="18" charset="0"/>
                <a:cs typeface="Times New Roman" panose="02020603050405020304" pitchFamily="18" charset="0"/>
              </a:rPr>
              <a:t>stanoví pracovní plán</a:t>
            </a:r>
            <a:r>
              <a:rPr lang="cs-CZ" sz="2000" dirty="0">
                <a:solidFill>
                  <a:schemeClr val="bg1"/>
                </a:solidFill>
                <a:latin typeface="Times New Roman" panose="02020603050405020304" pitchFamily="18" charset="0"/>
                <a:cs typeface="Times New Roman" panose="02020603050405020304" pitchFamily="18" charset="0"/>
              </a:rPr>
              <a:t>, podle kterého se orientuje jak rodina, tak i </a:t>
            </a:r>
            <a:r>
              <a:rPr lang="cs-CZ" sz="2000" dirty="0" err="1">
                <a:solidFill>
                  <a:schemeClr val="bg1"/>
                </a:solidFill>
                <a:latin typeface="Times New Roman" panose="02020603050405020304" pitchFamily="18" charset="0"/>
                <a:cs typeface="Times New Roman" panose="02020603050405020304" pitchFamily="18" charset="0"/>
              </a:rPr>
              <a:t>videotrenér</a:t>
            </a:r>
            <a:r>
              <a:rPr lang="cs-CZ" sz="2000" dirty="0">
                <a:solidFill>
                  <a:schemeClr val="bg1"/>
                </a:solidFill>
                <a:latin typeface="Times New Roman" panose="02020603050405020304" pitchFamily="18" charset="0"/>
                <a:cs typeface="Times New Roman" panose="02020603050405020304" pitchFamily="18" charset="0"/>
              </a:rPr>
              <a:t>. Na prvotní návštěvu navazují další fáze, kterými jsou </a:t>
            </a:r>
            <a:r>
              <a:rPr lang="cs-CZ" sz="2000" b="1" dirty="0">
                <a:solidFill>
                  <a:schemeClr val="bg1"/>
                </a:solidFill>
                <a:latin typeface="Times New Roman" panose="02020603050405020304" pitchFamily="18" charset="0"/>
                <a:cs typeface="Times New Roman" panose="02020603050405020304" pitchFamily="18" charset="0"/>
              </a:rPr>
              <a:t>natáčení, analýza nahrávky a zpětnovazební rozhovor</a:t>
            </a:r>
            <a:r>
              <a:rPr lang="cs-CZ" sz="2000" dirty="0">
                <a:solidFill>
                  <a:schemeClr val="bg1"/>
                </a:solidFill>
                <a:latin typeface="Times New Roman" panose="02020603050405020304" pitchFamily="18" charset="0"/>
                <a:cs typeface="Times New Roman" panose="02020603050405020304" pitchFamily="18" charset="0"/>
              </a:rPr>
              <a:t>. Tyto fáze se pravidelně střídají do ukončení spolupráce rodiny a </a:t>
            </a:r>
            <a:r>
              <a:rPr lang="cs-CZ" sz="2000" dirty="0" err="1">
                <a:solidFill>
                  <a:schemeClr val="bg1"/>
                </a:solidFill>
                <a:latin typeface="Times New Roman" panose="02020603050405020304" pitchFamily="18" charset="0"/>
                <a:cs typeface="Times New Roman" panose="02020603050405020304" pitchFamily="18" charset="0"/>
              </a:rPr>
              <a:t>videotrenéra</a:t>
            </a:r>
            <a:endParaRPr lang="fr-CA"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66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title"/>
          </p:nvPr>
        </p:nvSpPr>
        <p:spPr>
          <a:xfrm>
            <a:off x="3059832" y="332656"/>
            <a:ext cx="5832648" cy="6525344"/>
          </a:xfrm>
        </p:spPr>
        <p:txBody>
          <a:bodyPr/>
          <a:lstStyle/>
          <a:p>
            <a:r>
              <a:rPr lang="cs-CZ" sz="2400" b="0" i="0" dirty="0">
                <a:solidFill>
                  <a:schemeClr val="bg1"/>
                </a:solidFill>
                <a:effectLst/>
                <a:latin typeface="Times New Roman" panose="02020603050405020304" pitchFamily="18" charset="0"/>
                <a:cs typeface="Times New Roman" panose="02020603050405020304" pitchFamily="18" charset="0"/>
              </a:rPr>
              <a:t>FIE</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ORT</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Ergoterapie</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Dramaterapie</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 Canis</a:t>
            </a:r>
            <a:r>
              <a:rPr lang="cs-CZ" sz="2400" dirty="0">
                <a:solidFill>
                  <a:schemeClr val="bg1"/>
                </a:solidFill>
                <a:latin typeface="Times New Roman" panose="02020603050405020304" pitchFamily="18" charset="0"/>
                <a:cs typeface="Times New Roman" panose="02020603050405020304" pitchFamily="18" charset="0"/>
              </a:rPr>
              <a:t>terapie</a:t>
            </a:r>
            <a:br>
              <a:rPr lang="cs-CZ" sz="2400" dirty="0">
                <a:solidFill>
                  <a:schemeClr val="bg1"/>
                </a:solidFill>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Hipoterapie</a:t>
            </a:r>
            <a:br>
              <a:rPr lang="cs-CZ" sz="2400" dirty="0">
                <a:solidFill>
                  <a:schemeClr val="bg1"/>
                </a:solidFill>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Arte</a:t>
            </a:r>
            <a:r>
              <a:rPr lang="cs-CZ" sz="2400" dirty="0">
                <a:solidFill>
                  <a:schemeClr val="bg1"/>
                </a:solidFill>
                <a:latin typeface="Times New Roman" panose="02020603050405020304" pitchFamily="18" charset="0"/>
                <a:cs typeface="Times New Roman" panose="02020603050405020304" pitchFamily="18" charset="0"/>
              </a:rPr>
              <a:t>terapie</a:t>
            </a:r>
            <a:br>
              <a:rPr lang="cs-CZ" sz="2400" dirty="0">
                <a:solidFill>
                  <a:schemeClr val="bg1"/>
                </a:solidFill>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Muzikoterapie</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Herní terapie</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Taneční terapie</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EEG Biofeedback</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Psychoterapie</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Psychomotorika</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a:solidFill>
                  <a:schemeClr val="bg1"/>
                </a:solidFill>
                <a:effectLst/>
                <a:latin typeface="Times New Roman" panose="02020603050405020304" pitchFamily="18" charset="0"/>
                <a:cs typeface="Times New Roman" panose="02020603050405020304" pitchFamily="18" charset="0"/>
              </a:rPr>
              <a:t>Senzorická integrační terapie</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b="0" i="0" dirty="0" err="1">
                <a:solidFill>
                  <a:schemeClr val="bg1"/>
                </a:solidFill>
                <a:effectLst/>
                <a:latin typeface="Times New Roman" panose="02020603050405020304" pitchFamily="18" charset="0"/>
                <a:cs typeface="Times New Roman" panose="02020603050405020304" pitchFamily="18" charset="0"/>
              </a:rPr>
              <a:t>Portage</a:t>
            </a:r>
            <a:br>
              <a:rPr lang="cs-CZ" sz="2400" b="0" i="0" dirty="0">
                <a:solidFill>
                  <a:schemeClr val="bg1"/>
                </a:solidFill>
                <a:effectLst/>
                <a:latin typeface="Times New Roman" panose="02020603050405020304" pitchFamily="18" charset="0"/>
                <a:cs typeface="Times New Roman" panose="02020603050405020304" pitchFamily="18" charset="0"/>
              </a:rPr>
            </a:br>
            <a:r>
              <a:rPr lang="cs-CZ" sz="2400" dirty="0" err="1">
                <a:solidFill>
                  <a:schemeClr val="bg1"/>
                </a:solidFill>
                <a:latin typeface="Times New Roman" panose="02020603050405020304" pitchFamily="18" charset="0"/>
                <a:cs typeface="Times New Roman" panose="02020603050405020304" pitchFamily="18" charset="0"/>
              </a:rPr>
              <a:t>Videotrénink</a:t>
            </a:r>
            <a:r>
              <a:rPr lang="cs-CZ" sz="2400" dirty="0">
                <a:solidFill>
                  <a:schemeClr val="bg1"/>
                </a:solidFill>
                <a:latin typeface="Times New Roman" panose="02020603050405020304" pitchFamily="18" charset="0"/>
                <a:cs typeface="Times New Roman" panose="02020603050405020304" pitchFamily="18" charset="0"/>
              </a:rPr>
              <a:t> interakcí</a:t>
            </a:r>
            <a:br>
              <a:rPr lang="cs-CZ" sz="2400" dirty="0">
                <a:solidFill>
                  <a:schemeClr val="bg1"/>
                </a:solidFill>
                <a:latin typeface="Times New Roman" panose="02020603050405020304" pitchFamily="18" charset="0"/>
                <a:cs typeface="Times New Roman" panose="02020603050405020304" pitchFamily="18" charset="0"/>
              </a:rPr>
            </a:br>
            <a:endParaRPr lang="fr-CA"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29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76672"/>
            <a:ext cx="8229600" cy="864096"/>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TERAPIE HROU</a:t>
            </a:r>
            <a:br>
              <a:rPr lang="cs-CZ" dirty="0"/>
            </a:br>
            <a:endParaRPr lang="fr-CA" dirty="0">
              <a:solidFill>
                <a:schemeClr val="bg1"/>
              </a:solidFill>
            </a:endParaRPr>
          </a:p>
        </p:txBody>
      </p:sp>
      <p:pic>
        <p:nvPicPr>
          <p:cNvPr id="3" name="Zástupný obsah 2" descr="Obsah obrázku interiér, žlutá&#10;&#10;Popis byl vytvořen automaticky">
            <a:extLst>
              <a:ext uri="{FF2B5EF4-FFF2-40B4-BE49-F238E27FC236}">
                <a16:creationId xmlns:a16="http://schemas.microsoft.com/office/drawing/2014/main" id="{C6D88BCF-BC94-4D97-AE2F-69A51BE9DC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0568" y="1678314"/>
            <a:ext cx="6842863" cy="4680519"/>
          </a:xfrm>
        </p:spPr>
      </p:pic>
    </p:spTree>
    <p:extLst>
      <p:ext uri="{BB962C8B-B14F-4D97-AF65-F5344CB8AC3E}">
        <p14:creationId xmlns:p14="http://schemas.microsoft.com/office/powerpoint/2010/main" val="3549101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8229600" cy="4954562"/>
          </a:xfrm>
        </p:spPr>
        <p:txBody>
          <a:bodyPr/>
          <a:lstStyle/>
          <a:p>
            <a:br>
              <a:rPr lang="cs-CZ" dirty="0"/>
            </a:br>
            <a:r>
              <a:rPr lang="cs-CZ" b="1" dirty="0">
                <a:solidFill>
                  <a:schemeClr val="bg1"/>
                </a:solidFill>
                <a:latin typeface="Times New Roman" panose="02020603050405020304" pitchFamily="18" charset="0"/>
                <a:cs typeface="Times New Roman" panose="02020603050405020304" pitchFamily="18" charset="0"/>
              </a:rPr>
              <a:t>ANIMOTERAPIE</a:t>
            </a:r>
            <a:endParaRPr lang="fr-CA"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094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323528" y="908720"/>
            <a:ext cx="8229600" cy="1008112"/>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DĚLENÍ ANIMOTERAPIÍ:</a:t>
            </a:r>
            <a:br>
              <a:rPr lang="cs-CZ" dirty="0"/>
            </a:br>
            <a:br>
              <a:rPr lang="cs-CZ" dirty="0"/>
            </a:br>
            <a:endParaRPr lang="fr-CA" dirty="0">
              <a:solidFill>
                <a:schemeClr val="bg1"/>
              </a:solidFill>
            </a:endParaRPr>
          </a:p>
        </p:txBody>
      </p:sp>
      <p:sp>
        <p:nvSpPr>
          <p:cNvPr id="5123" name="Espace réservé du contenu 2"/>
          <p:cNvSpPr>
            <a:spLocks noGrp="1"/>
          </p:cNvSpPr>
          <p:nvPr>
            <p:ph idx="1"/>
          </p:nvPr>
        </p:nvSpPr>
        <p:spPr>
          <a:xfrm>
            <a:off x="323528" y="1916832"/>
            <a:ext cx="8820472" cy="4941168"/>
          </a:xfrm>
        </p:spPr>
        <p:txBody>
          <a:bodyPr/>
          <a:lstStyle/>
          <a:p>
            <a:pPr lvl="0"/>
            <a:r>
              <a:rPr lang="cs-CZ" sz="2800" b="1" dirty="0">
                <a:solidFill>
                  <a:schemeClr val="bg1"/>
                </a:solidFill>
                <a:latin typeface="Times New Roman" panose="02020603050405020304" pitchFamily="18" charset="0"/>
                <a:cs typeface="Times New Roman" panose="02020603050405020304" pitchFamily="18" charset="0"/>
              </a:rPr>
              <a:t>AAA</a:t>
            </a:r>
            <a:r>
              <a:rPr lang="cs-CZ" sz="2800" dirty="0">
                <a:solidFill>
                  <a:schemeClr val="bg1"/>
                </a:solidFill>
                <a:latin typeface="Times New Roman" panose="02020603050405020304" pitchFamily="18" charset="0"/>
                <a:cs typeface="Times New Roman" panose="02020603050405020304" pitchFamily="18" charset="0"/>
              </a:rPr>
              <a:t> – </a:t>
            </a:r>
            <a:r>
              <a:rPr lang="cs-CZ" sz="2800" dirty="0" err="1">
                <a:solidFill>
                  <a:schemeClr val="bg1"/>
                </a:solidFill>
                <a:latin typeface="Times New Roman" panose="02020603050405020304" pitchFamily="18" charset="0"/>
                <a:cs typeface="Times New Roman" panose="02020603050405020304" pitchFamily="18" charset="0"/>
              </a:rPr>
              <a:t>animal</a:t>
            </a:r>
            <a:r>
              <a:rPr lang="cs-CZ" sz="2800" dirty="0">
                <a:solidFill>
                  <a:schemeClr val="bg1"/>
                </a:solidFill>
                <a:latin typeface="Times New Roman" panose="02020603050405020304" pitchFamily="18" charset="0"/>
                <a:cs typeface="Times New Roman" panose="02020603050405020304" pitchFamily="18" charset="0"/>
              </a:rPr>
              <a:t> asistent </a:t>
            </a:r>
            <a:r>
              <a:rPr lang="cs-CZ" sz="2800" dirty="0" err="1">
                <a:solidFill>
                  <a:schemeClr val="bg1"/>
                </a:solidFill>
                <a:latin typeface="Times New Roman" panose="02020603050405020304" pitchFamily="18" charset="0"/>
                <a:cs typeface="Times New Roman" panose="02020603050405020304" pitchFamily="18" charset="0"/>
              </a:rPr>
              <a:t>activities</a:t>
            </a:r>
            <a:r>
              <a:rPr lang="cs-CZ" sz="2800" dirty="0">
                <a:solidFill>
                  <a:schemeClr val="bg1"/>
                </a:solidFill>
                <a:latin typeface="Times New Roman" panose="02020603050405020304" pitchFamily="18" charset="0"/>
                <a:cs typeface="Times New Roman" panose="02020603050405020304" pitchFamily="18" charset="0"/>
              </a:rPr>
              <a:t> = aktivity za přítomnosti zvířete – lechtání, házení míčku, krmení…</a:t>
            </a:r>
          </a:p>
          <a:p>
            <a:pPr lvl="0"/>
            <a:endParaRPr lang="cs-CZ" sz="2800" dirty="0">
              <a:solidFill>
                <a:schemeClr val="bg1"/>
              </a:solidFill>
              <a:latin typeface="Times New Roman" panose="02020603050405020304" pitchFamily="18" charset="0"/>
              <a:cs typeface="Times New Roman" panose="02020603050405020304" pitchFamily="18" charset="0"/>
            </a:endParaRPr>
          </a:p>
          <a:p>
            <a:pPr lvl="0"/>
            <a:r>
              <a:rPr lang="cs-CZ" sz="2800" b="1" dirty="0">
                <a:solidFill>
                  <a:schemeClr val="bg1"/>
                </a:solidFill>
                <a:latin typeface="Times New Roman" panose="02020603050405020304" pitchFamily="18" charset="0"/>
                <a:cs typeface="Times New Roman" panose="02020603050405020304" pitchFamily="18" charset="0"/>
              </a:rPr>
              <a:t>AAT</a:t>
            </a:r>
            <a:r>
              <a:rPr lang="cs-CZ" sz="2800" dirty="0">
                <a:solidFill>
                  <a:schemeClr val="bg1"/>
                </a:solidFill>
                <a:latin typeface="Times New Roman" panose="02020603050405020304" pitchFamily="18" charset="0"/>
                <a:cs typeface="Times New Roman" panose="02020603050405020304" pitchFamily="18" charset="0"/>
              </a:rPr>
              <a:t> – </a:t>
            </a:r>
            <a:r>
              <a:rPr lang="cs-CZ" sz="2800" dirty="0" err="1">
                <a:solidFill>
                  <a:schemeClr val="bg1"/>
                </a:solidFill>
                <a:latin typeface="Times New Roman" panose="02020603050405020304" pitchFamily="18" charset="0"/>
                <a:cs typeface="Times New Roman" panose="02020603050405020304" pitchFamily="18" charset="0"/>
              </a:rPr>
              <a:t>animal</a:t>
            </a:r>
            <a:r>
              <a:rPr lang="cs-CZ" sz="2800" dirty="0">
                <a:solidFill>
                  <a:schemeClr val="bg1"/>
                </a:solidFill>
                <a:latin typeface="Times New Roman" panose="02020603050405020304" pitchFamily="18" charset="0"/>
                <a:cs typeface="Times New Roman" panose="02020603050405020304" pitchFamily="18" charset="0"/>
              </a:rPr>
              <a:t> </a:t>
            </a:r>
            <a:r>
              <a:rPr lang="cs-CZ" sz="2800" dirty="0" err="1">
                <a:solidFill>
                  <a:schemeClr val="bg1"/>
                </a:solidFill>
                <a:latin typeface="Times New Roman" panose="02020603050405020304" pitchFamily="18" charset="0"/>
                <a:cs typeface="Times New Roman" panose="02020603050405020304" pitchFamily="18" charset="0"/>
              </a:rPr>
              <a:t>asisted</a:t>
            </a:r>
            <a:r>
              <a:rPr lang="cs-CZ" sz="2800" dirty="0">
                <a:solidFill>
                  <a:schemeClr val="bg1"/>
                </a:solidFill>
                <a:latin typeface="Times New Roman" panose="02020603050405020304" pitchFamily="18" charset="0"/>
                <a:cs typeface="Times New Roman" panose="02020603050405020304" pitchFamily="18" charset="0"/>
              </a:rPr>
              <a:t> </a:t>
            </a:r>
            <a:r>
              <a:rPr lang="cs-CZ" sz="2800" dirty="0" err="1">
                <a:solidFill>
                  <a:schemeClr val="bg1"/>
                </a:solidFill>
                <a:latin typeface="Times New Roman" panose="02020603050405020304" pitchFamily="18" charset="0"/>
                <a:cs typeface="Times New Roman" panose="02020603050405020304" pitchFamily="18" charset="0"/>
              </a:rPr>
              <a:t>therapy</a:t>
            </a:r>
            <a:r>
              <a:rPr lang="cs-CZ" sz="2800" dirty="0">
                <a:solidFill>
                  <a:schemeClr val="bg1"/>
                </a:solidFill>
                <a:latin typeface="Times New Roman" panose="02020603050405020304" pitchFamily="18" charset="0"/>
                <a:cs typeface="Times New Roman" panose="02020603050405020304" pitchFamily="18" charset="0"/>
              </a:rPr>
              <a:t> = terapie za přítomnosti zvířete – hl. u těžce postižených, </a:t>
            </a:r>
            <a:r>
              <a:rPr lang="cs-CZ" sz="2800" b="1" dirty="0">
                <a:solidFill>
                  <a:schemeClr val="bg1"/>
                </a:solidFill>
                <a:latin typeface="Times New Roman" panose="02020603050405020304" pitchFamily="18" charset="0"/>
                <a:cs typeface="Times New Roman" panose="02020603050405020304" pitchFamily="18" charset="0"/>
              </a:rPr>
              <a:t>polohování…</a:t>
            </a:r>
          </a:p>
          <a:p>
            <a:pPr lvl="0"/>
            <a:endParaRPr lang="cs-CZ" sz="2800" dirty="0">
              <a:solidFill>
                <a:schemeClr val="bg1"/>
              </a:solidFill>
              <a:latin typeface="Times New Roman" panose="02020603050405020304" pitchFamily="18" charset="0"/>
              <a:cs typeface="Times New Roman" panose="02020603050405020304" pitchFamily="18" charset="0"/>
            </a:endParaRPr>
          </a:p>
          <a:p>
            <a:pPr lvl="0"/>
            <a:r>
              <a:rPr lang="cs-CZ" sz="2800" b="1" dirty="0">
                <a:solidFill>
                  <a:schemeClr val="bg1"/>
                </a:solidFill>
                <a:latin typeface="Times New Roman" panose="02020603050405020304" pitchFamily="18" charset="0"/>
                <a:cs typeface="Times New Roman" panose="02020603050405020304" pitchFamily="18" charset="0"/>
              </a:rPr>
              <a:t>AAE </a:t>
            </a:r>
            <a:r>
              <a:rPr lang="cs-CZ" sz="2800" dirty="0">
                <a:solidFill>
                  <a:schemeClr val="bg1"/>
                </a:solidFill>
                <a:latin typeface="Times New Roman" panose="02020603050405020304" pitchFamily="18" charset="0"/>
                <a:cs typeface="Times New Roman" panose="02020603050405020304" pitchFamily="18" charset="0"/>
              </a:rPr>
              <a:t>– animal </a:t>
            </a:r>
            <a:r>
              <a:rPr lang="cs-CZ" sz="2800" dirty="0" err="1">
                <a:solidFill>
                  <a:schemeClr val="bg1"/>
                </a:solidFill>
                <a:latin typeface="Times New Roman" panose="02020603050405020304" pitchFamily="18" charset="0"/>
                <a:cs typeface="Times New Roman" panose="02020603050405020304" pitchFamily="18" charset="0"/>
              </a:rPr>
              <a:t>asisted</a:t>
            </a:r>
            <a:r>
              <a:rPr lang="cs-CZ" sz="2800" dirty="0">
                <a:solidFill>
                  <a:schemeClr val="bg1"/>
                </a:solidFill>
                <a:latin typeface="Times New Roman" panose="02020603050405020304" pitchFamily="18" charset="0"/>
                <a:cs typeface="Times New Roman" panose="02020603050405020304" pitchFamily="18" charset="0"/>
              </a:rPr>
              <a:t> </a:t>
            </a:r>
            <a:r>
              <a:rPr lang="cs-CZ" sz="2800" dirty="0" err="1">
                <a:solidFill>
                  <a:schemeClr val="bg1"/>
                </a:solidFill>
                <a:latin typeface="Times New Roman" panose="02020603050405020304" pitchFamily="18" charset="0"/>
                <a:cs typeface="Times New Roman" panose="02020603050405020304" pitchFamily="18" charset="0"/>
              </a:rPr>
              <a:t>education</a:t>
            </a:r>
            <a:r>
              <a:rPr lang="cs-CZ" sz="2800" dirty="0">
                <a:solidFill>
                  <a:schemeClr val="bg1"/>
                </a:solidFill>
                <a:latin typeface="Times New Roman" panose="02020603050405020304" pitchFamily="18" charset="0"/>
                <a:cs typeface="Times New Roman" panose="02020603050405020304" pitchFamily="18" charset="0"/>
              </a:rPr>
              <a:t> – vzdělávání za přítomnosti zvířete, dítě se naučí kde má pes oči, uši, kolik má zubů</a:t>
            </a:r>
            <a:endParaRPr lang="fr-CA"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04664"/>
            <a:ext cx="8229600" cy="936104"/>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CANISTERAPIE</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412776"/>
            <a:ext cx="8363272" cy="5184576"/>
          </a:xfrm>
        </p:spPr>
        <p:txBody>
          <a:bodyPr/>
          <a:lstStyle/>
          <a:p>
            <a:r>
              <a:rPr lang="cs-CZ" sz="2400" b="1" dirty="0">
                <a:solidFill>
                  <a:schemeClr val="bg1"/>
                </a:solidFill>
                <a:latin typeface="Times New Roman" panose="02020603050405020304" pitchFamily="18" charset="0"/>
                <a:cs typeface="Times New Roman" panose="02020603050405020304" pitchFamily="18" charset="0"/>
              </a:rPr>
              <a:t>= terapie za pomoci psa</a:t>
            </a:r>
            <a:endParaRPr lang="cs-CZ" sz="2400" dirty="0">
              <a:solidFill>
                <a:schemeClr val="bg1"/>
              </a:solidFill>
              <a:latin typeface="Times New Roman" panose="02020603050405020304" pitchFamily="18" charset="0"/>
              <a:cs typeface="Times New Roman" panose="02020603050405020304" pitchFamily="18" charset="0"/>
            </a:endParaRPr>
          </a:p>
          <a:p>
            <a:pPr lvl="0"/>
            <a:r>
              <a:rPr lang="cs-CZ" sz="2400" dirty="0">
                <a:solidFill>
                  <a:schemeClr val="bg1"/>
                </a:solidFill>
                <a:latin typeface="Times New Roman" panose="02020603050405020304" pitchFamily="18" charset="0"/>
                <a:cs typeface="Times New Roman" panose="02020603050405020304" pitchFamily="18" charset="0"/>
              </a:rPr>
              <a:t>z</a:t>
            </a:r>
            <a:r>
              <a:rPr lang="cs-CZ" sz="2400" b="1" dirty="0">
                <a:solidFill>
                  <a:schemeClr val="bg1"/>
                </a:solidFill>
                <a:latin typeface="Times New Roman" panose="02020603050405020304" pitchFamily="18" charset="0"/>
                <a:cs typeface="Times New Roman" panose="02020603050405020304" pitchFamily="18" charset="0"/>
              </a:rPr>
              <a:t>abývá se uplatněním psů v psychoterapii dospělých, dětí, seniorů, lidí s postižením, epileptiků, vězňů…</a:t>
            </a:r>
            <a:endParaRPr lang="cs-CZ" sz="2400" dirty="0">
              <a:solidFill>
                <a:schemeClr val="bg1"/>
              </a:solidFill>
              <a:latin typeface="Times New Roman" panose="02020603050405020304" pitchFamily="18" charset="0"/>
              <a:cs typeface="Times New Roman" panose="02020603050405020304" pitchFamily="18" charset="0"/>
            </a:endParaRPr>
          </a:p>
          <a:p>
            <a:pPr lvl="0"/>
            <a:r>
              <a:rPr lang="cs-CZ" sz="2400" dirty="0">
                <a:solidFill>
                  <a:schemeClr val="bg1"/>
                </a:solidFill>
                <a:latin typeface="Times New Roman" panose="02020603050405020304" pitchFamily="18" charset="0"/>
                <a:cs typeface="Times New Roman" panose="02020603050405020304" pitchFamily="18" charset="0"/>
              </a:rPr>
              <a:t>dochází k působení psa na člověka</a:t>
            </a:r>
          </a:p>
          <a:p>
            <a:pPr lvl="0"/>
            <a:r>
              <a:rPr lang="cs-CZ" sz="2400" b="1" dirty="0">
                <a:solidFill>
                  <a:schemeClr val="bg1"/>
                </a:solidFill>
                <a:latin typeface="Times New Roman" panose="02020603050405020304" pitchFamily="18" charset="0"/>
                <a:cs typeface="Times New Roman" panose="02020603050405020304" pitchFamily="18" charset="0"/>
              </a:rPr>
              <a:t>Vztah pes- člověk : </a:t>
            </a:r>
            <a:r>
              <a:rPr lang="cs-CZ" sz="2400" dirty="0">
                <a:solidFill>
                  <a:schemeClr val="bg1"/>
                </a:solidFill>
                <a:latin typeface="Times New Roman" panose="02020603050405020304" pitchFamily="18" charset="0"/>
                <a:cs typeface="Times New Roman" panose="02020603050405020304" pitchFamily="18" charset="0"/>
              </a:rPr>
              <a:t>pozitivní sociální a emocionální terapeutické efekty- zlepšení stavu</a:t>
            </a:r>
          </a:p>
          <a:p>
            <a:pPr lvl="0"/>
            <a:r>
              <a:rPr lang="cs-CZ" sz="2400" b="1" dirty="0">
                <a:solidFill>
                  <a:schemeClr val="bg1"/>
                </a:solidFill>
                <a:latin typeface="Times New Roman" panose="02020603050405020304" pitchFamily="18" charset="0"/>
                <a:cs typeface="Times New Roman" panose="02020603050405020304" pitchFamily="18" charset="0"/>
              </a:rPr>
              <a:t>oblast socializačních kompetencí, emocí, komunikace, empatie, uspokojování potřeby bezpečí </a:t>
            </a:r>
          </a:p>
          <a:p>
            <a:pPr lvl="0"/>
            <a:r>
              <a:rPr lang="cs-CZ" sz="2400" b="1" dirty="0">
                <a:solidFill>
                  <a:schemeClr val="bg1"/>
                </a:solidFill>
                <a:latin typeface="Times New Roman" panose="02020603050405020304" pitchFamily="18" charset="0"/>
                <a:cs typeface="Times New Roman" panose="02020603050405020304" pitchFamily="18" charset="0"/>
              </a:rPr>
              <a:t>působí na</a:t>
            </a:r>
            <a:r>
              <a:rPr lang="cs-CZ" sz="2400" dirty="0">
                <a:solidFill>
                  <a:schemeClr val="bg1"/>
                </a:solidFill>
                <a:latin typeface="Times New Roman" panose="02020603050405020304" pitchFamily="18" charset="0"/>
                <a:cs typeface="Times New Roman" panose="02020603050405020304" pitchFamily="18" charset="0"/>
              </a:rPr>
              <a:t> </a:t>
            </a:r>
            <a:r>
              <a:rPr lang="cs-CZ" sz="2400" b="1" dirty="0">
                <a:solidFill>
                  <a:schemeClr val="bg1"/>
                </a:solidFill>
                <a:latin typeface="Times New Roman" panose="02020603050405020304" pitchFamily="18" charset="0"/>
                <a:cs typeface="Times New Roman" panose="02020603050405020304" pitchFamily="18" charset="0"/>
              </a:rPr>
              <a:t>somatickou oblast (</a:t>
            </a:r>
            <a:r>
              <a:rPr lang="cs-CZ" sz="2400" dirty="0">
                <a:solidFill>
                  <a:schemeClr val="bg1"/>
                </a:solidFill>
                <a:latin typeface="Times New Roman" panose="02020603050405020304" pitchFamily="18" charset="0"/>
                <a:cs typeface="Times New Roman" panose="02020603050405020304" pitchFamily="18" charset="0"/>
              </a:rPr>
              <a:t>polohy, uvolnění) i na </a:t>
            </a:r>
            <a:r>
              <a:rPr lang="cs-CZ" sz="2400" b="1" dirty="0">
                <a:solidFill>
                  <a:schemeClr val="bg1"/>
                </a:solidFill>
                <a:latin typeface="Times New Roman" panose="02020603050405020304" pitchFamily="18" charset="0"/>
                <a:cs typeface="Times New Roman" panose="02020603050405020304" pitchFamily="18" charset="0"/>
              </a:rPr>
              <a:t>psychiku</a:t>
            </a:r>
          </a:p>
          <a:p>
            <a:pPr lvl="0"/>
            <a:r>
              <a:rPr lang="cs-CZ" sz="2400" dirty="0">
                <a:solidFill>
                  <a:schemeClr val="bg1"/>
                </a:solidFill>
                <a:latin typeface="Times New Roman" panose="02020603050405020304" pitchFamily="18" charset="0"/>
                <a:cs typeface="Times New Roman" panose="02020603050405020304" pitchFamily="18" charset="0"/>
              </a:rPr>
              <a:t>psi : </a:t>
            </a:r>
            <a:r>
              <a:rPr lang="cs-CZ" sz="2400" b="1" dirty="0">
                <a:solidFill>
                  <a:schemeClr val="bg1"/>
                </a:solidFill>
                <a:latin typeface="Times New Roman" panose="02020603050405020304" pitchFamily="18" charset="0"/>
                <a:cs typeface="Times New Roman" panose="02020603050405020304" pitchFamily="18" charset="0"/>
              </a:rPr>
              <a:t>vodící, asistenční, terapeutičtí</a:t>
            </a:r>
            <a:endParaRPr lang="cs-CZ" sz="2400" dirty="0">
              <a:solidFill>
                <a:schemeClr val="bg1"/>
              </a:solidFill>
              <a:latin typeface="Times New Roman" panose="02020603050405020304" pitchFamily="18" charset="0"/>
              <a:cs typeface="Times New Roman" panose="02020603050405020304" pitchFamily="18" charset="0"/>
            </a:endParaRPr>
          </a:p>
          <a:p>
            <a:pPr lvl="0"/>
            <a:r>
              <a:rPr lang="cs-CZ" sz="2400" dirty="0">
                <a:solidFill>
                  <a:schemeClr val="bg1"/>
                </a:solidFill>
                <a:latin typeface="Times New Roman" panose="02020603050405020304" pitchFamily="18" charset="0"/>
                <a:cs typeface="Times New Roman" panose="02020603050405020304" pitchFamily="18" charset="0"/>
              </a:rPr>
              <a:t>pes musí být speciálně vycvičen</a:t>
            </a:r>
          </a:p>
          <a:p>
            <a:endParaRPr lang="fr-CA"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4378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323528" y="1556792"/>
            <a:ext cx="8229600" cy="1368152"/>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Podmínky </a:t>
            </a:r>
            <a:r>
              <a:rPr lang="cs-CZ" b="1" u="sng" dirty="0" err="1">
                <a:solidFill>
                  <a:schemeClr val="bg1"/>
                </a:solidFill>
                <a:latin typeface="Times New Roman" panose="02020603050405020304" pitchFamily="18" charset="0"/>
                <a:cs typeface="Times New Roman" panose="02020603050405020304" pitchFamily="18" charset="0"/>
              </a:rPr>
              <a:t>animoterapií</a:t>
            </a:r>
            <a:r>
              <a:rPr lang="cs-CZ" b="1" u="sng" dirty="0">
                <a:solidFill>
                  <a:schemeClr val="bg1"/>
                </a:solidFill>
                <a:latin typeface="Times New Roman" panose="02020603050405020304" pitchFamily="18" charset="0"/>
                <a:cs typeface="Times New Roman" panose="02020603050405020304" pitchFamily="18" charset="0"/>
              </a:rPr>
              <a:t> (canisterapie, felinoterapie, </a:t>
            </a:r>
            <a:r>
              <a:rPr lang="cs-CZ" b="1" u="sng" dirty="0" err="1">
                <a:solidFill>
                  <a:schemeClr val="bg1"/>
                </a:solidFill>
                <a:latin typeface="Times New Roman" panose="02020603050405020304" pitchFamily="18" charset="0"/>
                <a:cs typeface="Times New Roman" panose="02020603050405020304" pitchFamily="18" charset="0"/>
              </a:rPr>
              <a:t>delfinoterapie</a:t>
            </a:r>
            <a:r>
              <a:rPr lang="cs-CZ" b="1" u="sng" dirty="0">
                <a:solidFill>
                  <a:schemeClr val="bg1"/>
                </a:solidFill>
                <a:latin typeface="Times New Roman" panose="02020603050405020304" pitchFamily="18" charset="0"/>
                <a:cs typeface="Times New Roman" panose="02020603050405020304" pitchFamily="18" charset="0"/>
              </a:rPr>
              <a:t>, hipoterapie…) </a:t>
            </a:r>
            <a:br>
              <a:rPr lang="cs-CZ" dirty="0"/>
            </a:br>
            <a:br>
              <a:rPr lang="cs-CZ" dirty="0"/>
            </a:br>
            <a:endParaRPr lang="fr-CA" dirty="0">
              <a:solidFill>
                <a:schemeClr val="bg1"/>
              </a:solidFill>
            </a:endParaRPr>
          </a:p>
        </p:txBody>
      </p:sp>
      <p:sp>
        <p:nvSpPr>
          <p:cNvPr id="5123" name="Espace réservé du contenu 2"/>
          <p:cNvSpPr>
            <a:spLocks noGrp="1"/>
          </p:cNvSpPr>
          <p:nvPr>
            <p:ph idx="1"/>
          </p:nvPr>
        </p:nvSpPr>
        <p:spPr>
          <a:xfrm>
            <a:off x="323528" y="2780928"/>
            <a:ext cx="8363272" cy="3816424"/>
          </a:xfrm>
        </p:spPr>
        <p:txBody>
          <a:bodyPr/>
          <a:lstStyle/>
          <a:p>
            <a:pPr lvl="0"/>
            <a:endParaRPr lang="cs-CZ" dirty="0">
              <a:solidFill>
                <a:schemeClr val="bg1"/>
              </a:solidFill>
              <a:latin typeface="Times New Roman" panose="02020603050405020304" pitchFamily="18" charset="0"/>
              <a:cs typeface="Times New Roman" panose="02020603050405020304" pitchFamily="18" charset="0"/>
            </a:endParaRPr>
          </a:p>
          <a:p>
            <a:pPr lvl="0"/>
            <a:r>
              <a:rPr lang="cs-CZ" dirty="0">
                <a:solidFill>
                  <a:schemeClr val="bg1"/>
                </a:solidFill>
                <a:latin typeface="Times New Roman" panose="02020603050405020304" pitchFamily="18" charset="0"/>
                <a:cs typeface="Times New Roman" panose="02020603050405020304" pitchFamily="18" charset="0"/>
              </a:rPr>
              <a:t>Dítě nesmí být alergické</a:t>
            </a:r>
          </a:p>
          <a:p>
            <a:pPr lvl="0"/>
            <a:r>
              <a:rPr lang="cs-CZ" dirty="0">
                <a:solidFill>
                  <a:schemeClr val="bg1"/>
                </a:solidFill>
                <a:latin typeface="Times New Roman" panose="02020603050405020304" pitchFamily="18" charset="0"/>
                <a:cs typeface="Times New Roman" panose="02020603050405020304" pitchFamily="18" charset="0"/>
              </a:rPr>
              <a:t>Souhlas rodičů</a:t>
            </a:r>
          </a:p>
          <a:p>
            <a:pPr lvl="0"/>
            <a:r>
              <a:rPr lang="cs-CZ" dirty="0">
                <a:solidFill>
                  <a:schemeClr val="bg1"/>
                </a:solidFill>
                <a:latin typeface="Times New Roman" panose="02020603050405020304" pitchFamily="18" charset="0"/>
                <a:cs typeface="Times New Roman" panose="02020603050405020304" pitchFamily="18" charset="0"/>
              </a:rPr>
              <a:t>Pokud dítě nechce, nemusí</a:t>
            </a:r>
          </a:p>
          <a:p>
            <a:pPr lvl="0"/>
            <a:r>
              <a:rPr lang="cs-CZ" dirty="0">
                <a:solidFill>
                  <a:schemeClr val="bg1"/>
                </a:solidFill>
                <a:latin typeface="Times New Roman" panose="02020603050405020304" pitchFamily="18" charset="0"/>
                <a:cs typeface="Times New Roman" panose="02020603050405020304" pitchFamily="18" charset="0"/>
              </a:rPr>
              <a:t>Zvíře musí mít terapeutické zkoušky (pes 2x do roka přes </a:t>
            </a:r>
            <a:r>
              <a:rPr lang="cs-CZ" dirty="0" err="1">
                <a:solidFill>
                  <a:schemeClr val="bg1"/>
                </a:solidFill>
                <a:latin typeface="Times New Roman" panose="02020603050405020304" pitchFamily="18" charset="0"/>
                <a:cs typeface="Times New Roman" panose="02020603050405020304" pitchFamily="18" charset="0"/>
              </a:rPr>
              <a:t>canist.společnost</a:t>
            </a:r>
            <a:r>
              <a:rPr lang="cs-CZ" dirty="0">
                <a:solidFill>
                  <a:schemeClr val="bg1"/>
                </a:solidFill>
                <a:latin typeface="Times New Roman" panose="02020603050405020304" pitchFamily="18" charset="0"/>
                <a:cs typeface="Times New Roman" panose="02020603050405020304" pitchFamily="18" charset="0"/>
              </a:rPr>
              <a:t>)</a:t>
            </a:r>
          </a:p>
          <a:p>
            <a:endParaRPr lang="fr-CA" sz="2400" dirty="0">
              <a:solidFill>
                <a:schemeClr val="bg1"/>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404664"/>
            <a:ext cx="3538736" cy="1012974"/>
          </a:xfrm>
        </p:spPr>
        <p:txBody>
          <a:bodyPr/>
          <a:lstStyle/>
          <a:p>
            <a:endParaRPr lang="fr-CA" dirty="0">
              <a:solidFill>
                <a:schemeClr val="bg1"/>
              </a:solidFill>
            </a:endParaRPr>
          </a:p>
        </p:txBody>
      </p:sp>
      <p:pic>
        <p:nvPicPr>
          <p:cNvPr id="4" name="Zástupný symbol pro obsah 3" descr="canisterapie-a-geriatrie.jpg"/>
          <p:cNvPicPr>
            <a:picLocks noGrp="1" noChangeAspect="1"/>
          </p:cNvPicPr>
          <p:nvPr>
            <p:ph idx="1"/>
          </p:nvPr>
        </p:nvPicPr>
        <p:blipFill>
          <a:blip r:embed="rId3" cstate="print"/>
          <a:stretch>
            <a:fillRect/>
          </a:stretch>
        </p:blipFill>
        <p:spPr>
          <a:xfrm>
            <a:off x="467544" y="2874963"/>
            <a:ext cx="2985457" cy="3983037"/>
          </a:xfrm>
        </p:spPr>
      </p:pic>
      <p:pic>
        <p:nvPicPr>
          <p:cNvPr id="5" name="Obrázek 4" descr="canisterapie-07.jpg"/>
          <p:cNvPicPr>
            <a:picLocks noChangeAspect="1"/>
          </p:cNvPicPr>
          <p:nvPr/>
        </p:nvPicPr>
        <p:blipFill>
          <a:blip r:embed="rId4" cstate="print"/>
          <a:stretch>
            <a:fillRect/>
          </a:stretch>
        </p:blipFill>
        <p:spPr>
          <a:xfrm>
            <a:off x="251520" y="260648"/>
            <a:ext cx="3905250" cy="2600325"/>
          </a:xfrm>
          <a:prstGeom prst="rect">
            <a:avLst/>
          </a:prstGeom>
        </p:spPr>
      </p:pic>
      <p:pic>
        <p:nvPicPr>
          <p:cNvPr id="6" name="Obrázek 5" descr="canisterapie-01.jpg"/>
          <p:cNvPicPr>
            <a:picLocks noChangeAspect="1"/>
          </p:cNvPicPr>
          <p:nvPr/>
        </p:nvPicPr>
        <p:blipFill>
          <a:blip r:embed="rId5" cstate="print"/>
          <a:stretch>
            <a:fillRect/>
          </a:stretch>
        </p:blipFill>
        <p:spPr>
          <a:xfrm>
            <a:off x="4860032" y="188640"/>
            <a:ext cx="3905250" cy="2933700"/>
          </a:xfrm>
          <a:prstGeom prst="rect">
            <a:avLst/>
          </a:prstGeom>
        </p:spPr>
      </p:pic>
      <p:pic>
        <p:nvPicPr>
          <p:cNvPr id="7" name="Obrázek 6" descr="1b3721acaf886af6ba0d1d8efc411675.jpg"/>
          <p:cNvPicPr>
            <a:picLocks noChangeAspect="1"/>
          </p:cNvPicPr>
          <p:nvPr/>
        </p:nvPicPr>
        <p:blipFill>
          <a:blip r:embed="rId6" cstate="print"/>
          <a:stretch>
            <a:fillRect/>
          </a:stretch>
        </p:blipFill>
        <p:spPr>
          <a:xfrm>
            <a:off x="3779912" y="3284984"/>
            <a:ext cx="5220072" cy="3429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323528" y="1556792"/>
            <a:ext cx="8363272" cy="5040560"/>
          </a:xfrm>
        </p:spPr>
        <p:txBody>
          <a:bodyPr/>
          <a:lstStyle/>
          <a:p>
            <a:r>
              <a:rPr lang="cs-CZ" sz="2500" b="1" dirty="0">
                <a:solidFill>
                  <a:schemeClr val="bg1"/>
                </a:solidFill>
                <a:latin typeface="Times New Roman" panose="02020603050405020304" pitchFamily="18" charset="0"/>
                <a:cs typeface="Times New Roman" panose="02020603050405020304" pitchFamily="18" charset="0"/>
              </a:rPr>
              <a:t>=  terapie pomocí koně</a:t>
            </a:r>
            <a:endParaRPr lang="cs-CZ" sz="2500" dirty="0">
              <a:solidFill>
                <a:schemeClr val="bg1"/>
              </a:solidFill>
              <a:latin typeface="Times New Roman" panose="02020603050405020304" pitchFamily="18" charset="0"/>
              <a:cs typeface="Times New Roman" panose="02020603050405020304" pitchFamily="18" charset="0"/>
            </a:endParaRPr>
          </a:p>
          <a:p>
            <a:pPr lvl="0"/>
            <a:r>
              <a:rPr lang="cs-CZ" sz="2500" dirty="0">
                <a:solidFill>
                  <a:schemeClr val="bg1"/>
                </a:solidFill>
                <a:latin typeface="Times New Roman" panose="02020603050405020304" pitchFamily="18" charset="0"/>
                <a:cs typeface="Times New Roman" panose="02020603050405020304" pitchFamily="18" charset="0"/>
              </a:rPr>
              <a:t>nejčastěji kombinované vady, MP, TP, nevidomí, neslyšící, ADHD</a:t>
            </a:r>
          </a:p>
          <a:p>
            <a:pPr lvl="0"/>
            <a:r>
              <a:rPr lang="cs-CZ" sz="2500" b="1" dirty="0">
                <a:solidFill>
                  <a:schemeClr val="bg1"/>
                </a:solidFill>
                <a:latin typeface="Times New Roman" panose="02020603050405020304" pitchFamily="18" charset="0"/>
                <a:cs typeface="Times New Roman" panose="02020603050405020304" pitchFamily="18" charset="0"/>
              </a:rPr>
              <a:t>Kůň - terapeutický prostředek </a:t>
            </a:r>
            <a:r>
              <a:rPr lang="cs-CZ" sz="2500" dirty="0">
                <a:solidFill>
                  <a:schemeClr val="bg1"/>
                </a:solidFill>
                <a:latin typeface="Times New Roman" panose="02020603050405020304" pitchFamily="18" charset="0"/>
                <a:cs typeface="Times New Roman" panose="02020603050405020304" pitchFamily="18" charset="0"/>
              </a:rPr>
              <a:t>díky trojrozměrnému pohybu těla</a:t>
            </a:r>
            <a:r>
              <a:rPr lang="cs-CZ" sz="2500" b="1" dirty="0">
                <a:solidFill>
                  <a:schemeClr val="bg1"/>
                </a:solidFill>
                <a:latin typeface="Times New Roman" panose="02020603050405020304" pitchFamily="18" charset="0"/>
                <a:cs typeface="Times New Roman" panose="02020603050405020304" pitchFamily="18" charset="0"/>
              </a:rPr>
              <a:t> (frontální, sagitální, horizontální) - dochází </a:t>
            </a:r>
            <a:r>
              <a:rPr lang="cs-CZ" sz="2500" dirty="0">
                <a:solidFill>
                  <a:schemeClr val="bg1"/>
                </a:solidFill>
                <a:latin typeface="Times New Roman" panose="02020603050405020304" pitchFamily="18" charset="0"/>
                <a:cs typeface="Times New Roman" panose="02020603050405020304" pitchFamily="18" charset="0"/>
              </a:rPr>
              <a:t>k neustálému střídání napětí a uvolňování těla pacienta, který je tak nucen se neustále přizpůsobovat pohybové sinusoidě koňského hřbetu a to i při své naprosté pasivitě. </a:t>
            </a:r>
          </a:p>
          <a:p>
            <a:pPr lvl="0"/>
            <a:r>
              <a:rPr lang="cs-CZ" sz="2500" b="1" dirty="0">
                <a:solidFill>
                  <a:schemeClr val="bg1"/>
                </a:solidFill>
                <a:latin typeface="Times New Roman" panose="02020603050405020304" pitchFamily="18" charset="0"/>
                <a:cs typeface="Times New Roman" panose="02020603050405020304" pitchFamily="18" charset="0"/>
              </a:rPr>
              <a:t>dochází k pokusu o soulad pohybu koně a klienta</a:t>
            </a:r>
            <a:endParaRPr lang="cs-CZ" sz="2500" dirty="0">
              <a:solidFill>
                <a:schemeClr val="bg1"/>
              </a:solidFill>
              <a:latin typeface="Times New Roman" panose="02020603050405020304" pitchFamily="18" charset="0"/>
              <a:cs typeface="Times New Roman" panose="02020603050405020304" pitchFamily="18" charset="0"/>
            </a:endParaRPr>
          </a:p>
          <a:p>
            <a:pPr lvl="0"/>
            <a:r>
              <a:rPr lang="cs-CZ" sz="2500" b="1" dirty="0">
                <a:solidFill>
                  <a:schemeClr val="bg1"/>
                </a:solidFill>
                <a:latin typeface="Times New Roman" panose="02020603050405020304" pitchFamily="18" charset="0"/>
                <a:cs typeface="Times New Roman" panose="02020603050405020304" pitchFamily="18" charset="0"/>
              </a:rPr>
              <a:t>jediná možnost umožňující postiženému jedinci „projít se“ ve vzpřímené poloze </a:t>
            </a:r>
            <a:endParaRPr lang="cs-CZ" sz="2500" dirty="0">
              <a:solidFill>
                <a:schemeClr val="bg1"/>
              </a:solidFill>
              <a:latin typeface="Times New Roman" panose="02020603050405020304" pitchFamily="18" charset="0"/>
              <a:cs typeface="Times New Roman" panose="02020603050405020304" pitchFamily="18" charset="0"/>
            </a:endParaRPr>
          </a:p>
          <a:p>
            <a:endParaRPr lang="fr-CA" sz="2400" dirty="0">
              <a:solidFill>
                <a:schemeClr val="bg1"/>
              </a:solidFill>
              <a:latin typeface="Arial" pitchFamily="34" charset="0"/>
              <a:cs typeface="Arial" pitchFamily="34" charset="0"/>
            </a:endParaRPr>
          </a:p>
        </p:txBody>
      </p:sp>
      <p:sp>
        <p:nvSpPr>
          <p:cNvPr id="21505" name="Rectangle 1"/>
          <p:cNvSpPr>
            <a:spLocks noGrp="1" noChangeArrowheads="1"/>
          </p:cNvSpPr>
          <p:nvPr>
            <p:ph type="title"/>
          </p:nvPr>
        </p:nvSpPr>
        <p:spPr bwMode="auto">
          <a:xfrm>
            <a:off x="2742814" y="340417"/>
            <a:ext cx="39174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4000" b="1" i="0" u="sng" strike="noStrike" cap="none" normalizeH="0" baseline="0" dirty="0">
                <a:ln>
                  <a:noFill/>
                </a:ln>
                <a:solidFill>
                  <a:schemeClr val="bg1"/>
                </a:solidFill>
                <a:effectLst/>
                <a:latin typeface="Times New Roman" panose="02020603050405020304" pitchFamily="18" charset="0"/>
                <a:ea typeface="Calibri" pitchFamily="34" charset="0"/>
                <a:cs typeface="Times New Roman" panose="02020603050405020304" pitchFamily="18" charset="0"/>
              </a:rPr>
              <a:t>HIPOTERAPIE</a:t>
            </a:r>
            <a:endParaRPr kumimoji="0" lang="cs-CZ" sz="4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8229600" cy="850106"/>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ZÁKLADNÍ DĚLENÍ:</a:t>
            </a:r>
            <a:br>
              <a:rPr lang="cs-CZ" dirty="0"/>
            </a:br>
            <a:endParaRPr lang="fr-CA" dirty="0">
              <a:solidFill>
                <a:schemeClr val="bg1"/>
              </a:solidFill>
            </a:endParaRPr>
          </a:p>
        </p:txBody>
      </p:sp>
      <p:sp>
        <p:nvSpPr>
          <p:cNvPr id="5123" name="Espace réservé du contenu 2"/>
          <p:cNvSpPr>
            <a:spLocks noGrp="1"/>
          </p:cNvSpPr>
          <p:nvPr>
            <p:ph idx="1"/>
          </p:nvPr>
        </p:nvSpPr>
        <p:spPr>
          <a:xfrm>
            <a:off x="395536" y="1124744"/>
            <a:ext cx="8291264" cy="5544616"/>
          </a:xfrm>
        </p:spPr>
        <p:txBody>
          <a:bodyPr/>
          <a:lstStyle/>
          <a:p>
            <a:pPr>
              <a:buNone/>
            </a:pPr>
            <a:r>
              <a:rPr lang="cs-CZ" sz="2400" b="1" u="sng" dirty="0" err="1">
                <a:solidFill>
                  <a:schemeClr val="bg1"/>
                </a:solidFill>
                <a:latin typeface="Times New Roman" panose="02020603050405020304" pitchFamily="18" charset="0"/>
                <a:cs typeface="Times New Roman" panose="02020603050405020304" pitchFamily="18" charset="0"/>
              </a:rPr>
              <a:t>Hiporehabilitace</a:t>
            </a:r>
            <a:r>
              <a:rPr lang="cs-CZ" sz="2400" b="1" u="sng" dirty="0">
                <a:solidFill>
                  <a:schemeClr val="bg1"/>
                </a:solidFill>
                <a:latin typeface="Times New Roman" panose="02020603050405020304" pitchFamily="18" charset="0"/>
                <a:cs typeface="Times New Roman" panose="02020603050405020304" pitchFamily="18" charset="0"/>
              </a:rPr>
              <a:t> </a:t>
            </a:r>
            <a:endParaRPr lang="cs-CZ" sz="2400" u="sng" dirty="0">
              <a:solidFill>
                <a:schemeClr val="bg1"/>
              </a:solidFill>
              <a:latin typeface="Times New Roman" panose="02020603050405020304" pitchFamily="18" charset="0"/>
              <a:cs typeface="Times New Roman" panose="02020603050405020304" pitchFamily="18" charset="0"/>
            </a:endParaRPr>
          </a:p>
          <a:p>
            <a:r>
              <a:rPr lang="cs-CZ" sz="2400" dirty="0">
                <a:solidFill>
                  <a:schemeClr val="bg1"/>
                </a:solidFill>
                <a:latin typeface="Times New Roman" panose="02020603050405020304" pitchFamily="18" charset="0"/>
                <a:cs typeface="Times New Roman" panose="02020603050405020304" pitchFamily="18" charset="0"/>
              </a:rPr>
              <a:t>jde o rehabilitaci, působící na tělo – MO, těl. </a:t>
            </a:r>
            <a:r>
              <a:rPr lang="cs-CZ" sz="2400" dirty="0" err="1">
                <a:solidFill>
                  <a:schemeClr val="bg1"/>
                </a:solidFill>
                <a:latin typeface="Times New Roman" panose="02020603050405020304" pitchFamily="18" charset="0"/>
                <a:cs typeface="Times New Roman" panose="02020603050405020304" pitchFamily="18" charset="0"/>
              </a:rPr>
              <a:t>postiž</a:t>
            </a:r>
            <a:r>
              <a:rPr lang="cs-CZ" sz="2400" dirty="0">
                <a:solidFill>
                  <a:schemeClr val="bg1"/>
                </a:solidFill>
                <a:latin typeface="Times New Roman" panose="02020603050405020304" pitchFamily="18" charset="0"/>
                <a:cs typeface="Times New Roman" panose="02020603050405020304" pitchFamily="18" charset="0"/>
              </a:rPr>
              <a:t>.</a:t>
            </a:r>
          </a:p>
          <a:p>
            <a:r>
              <a:rPr lang="cs-CZ" sz="2400" dirty="0">
                <a:solidFill>
                  <a:schemeClr val="bg1"/>
                </a:solidFill>
                <a:latin typeface="Times New Roman" panose="02020603050405020304" pitchFamily="18" charset="0"/>
                <a:cs typeface="Times New Roman" panose="02020603050405020304" pitchFamily="18" charset="0"/>
              </a:rPr>
              <a:t>speciálně vycvičený kůň</a:t>
            </a:r>
          </a:p>
          <a:p>
            <a:r>
              <a:rPr lang="cs-CZ" sz="2400" dirty="0">
                <a:solidFill>
                  <a:schemeClr val="bg1"/>
                </a:solidFill>
                <a:latin typeface="Times New Roman" panose="02020603050405020304" pitchFamily="18" charset="0"/>
                <a:cs typeface="Times New Roman" panose="02020603050405020304" pitchFamily="18" charset="0"/>
              </a:rPr>
              <a:t>bez sedla, na koni jen deka, dítě nejčastěji položeno tak,  aby vnímalo celým tělem změny polohy těla koně a jeho pohyby</a:t>
            </a:r>
          </a:p>
          <a:p>
            <a:pPr>
              <a:buNone/>
            </a:pPr>
            <a:endParaRPr lang="cs-CZ" sz="2400" b="1" dirty="0">
              <a:solidFill>
                <a:schemeClr val="bg1"/>
              </a:solidFill>
              <a:latin typeface="Times New Roman" panose="02020603050405020304" pitchFamily="18" charset="0"/>
              <a:cs typeface="Times New Roman" panose="02020603050405020304" pitchFamily="18" charset="0"/>
            </a:endParaRPr>
          </a:p>
          <a:p>
            <a:pPr>
              <a:buNone/>
            </a:pPr>
            <a:r>
              <a:rPr lang="cs-CZ" sz="2400" b="1" u="sng" dirty="0">
                <a:solidFill>
                  <a:schemeClr val="bg1"/>
                </a:solidFill>
                <a:latin typeface="Times New Roman" panose="02020603050405020304" pitchFamily="18" charset="0"/>
                <a:cs typeface="Times New Roman" panose="02020603050405020304" pitchFamily="18" charset="0"/>
              </a:rPr>
              <a:t>Pedagogicko-psychologické ježdění</a:t>
            </a:r>
            <a:r>
              <a:rPr lang="cs-CZ" sz="2400" u="sng" dirty="0">
                <a:solidFill>
                  <a:schemeClr val="bg1"/>
                </a:solidFill>
                <a:latin typeface="Times New Roman" panose="02020603050405020304" pitchFamily="18" charset="0"/>
                <a:cs typeface="Times New Roman" panose="02020603050405020304" pitchFamily="18" charset="0"/>
              </a:rPr>
              <a:t> </a:t>
            </a:r>
          </a:p>
          <a:p>
            <a:r>
              <a:rPr lang="cs-CZ" sz="2400" dirty="0">
                <a:solidFill>
                  <a:schemeClr val="bg1"/>
                </a:solidFill>
                <a:latin typeface="Times New Roman" panose="02020603050405020304" pitchFamily="18" charset="0"/>
                <a:cs typeface="Times New Roman" panose="02020603050405020304" pitchFamily="18" charset="0"/>
              </a:rPr>
              <a:t>vliv koně na psychiku člověka, edukace, komunikace, vztah se zvířetem - mentálně postižení, psychicky nemocní (deprese, neurózy)</a:t>
            </a:r>
          </a:p>
          <a:p>
            <a:endParaRPr lang="cs-CZ" sz="2400" dirty="0">
              <a:solidFill>
                <a:schemeClr val="bg1"/>
              </a:solidFill>
              <a:latin typeface="Times New Roman" panose="02020603050405020304" pitchFamily="18" charset="0"/>
              <a:cs typeface="Times New Roman" panose="02020603050405020304" pitchFamily="18" charset="0"/>
            </a:endParaRPr>
          </a:p>
          <a:p>
            <a:pPr>
              <a:buNone/>
            </a:pPr>
            <a:r>
              <a:rPr lang="cs-CZ" sz="2400" b="1" u="sng" dirty="0">
                <a:solidFill>
                  <a:schemeClr val="bg1"/>
                </a:solidFill>
                <a:latin typeface="Times New Roman" panose="02020603050405020304" pitchFamily="18" charset="0"/>
                <a:cs typeface="Times New Roman" panose="02020603050405020304" pitchFamily="18" charset="0"/>
              </a:rPr>
              <a:t>Sport pro handicapované</a:t>
            </a:r>
            <a:r>
              <a:rPr lang="cs-CZ" sz="2400" u="sng" dirty="0">
                <a:solidFill>
                  <a:schemeClr val="bg1"/>
                </a:solidFill>
                <a:latin typeface="Times New Roman" panose="02020603050405020304" pitchFamily="18" charset="0"/>
                <a:cs typeface="Times New Roman" panose="02020603050405020304" pitchFamily="18" charset="0"/>
              </a:rPr>
              <a:t> </a:t>
            </a:r>
          </a:p>
          <a:p>
            <a:r>
              <a:rPr lang="cs-CZ" sz="2400" dirty="0">
                <a:solidFill>
                  <a:schemeClr val="bg1"/>
                </a:solidFill>
                <a:latin typeface="Times New Roman" panose="02020603050405020304" pitchFamily="18" charset="0"/>
                <a:cs typeface="Times New Roman" panose="02020603050405020304" pitchFamily="18" charset="0"/>
              </a:rPr>
              <a:t>sport, ježdění</a:t>
            </a:r>
          </a:p>
          <a:p>
            <a:endParaRPr lang="fr-CA"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3779912" y="274638"/>
            <a:ext cx="4906888" cy="1143000"/>
          </a:xfrm>
        </p:spPr>
        <p:txBody>
          <a:bodyPr/>
          <a:lstStyle/>
          <a:p>
            <a:endParaRPr lang="fr-CA" dirty="0">
              <a:solidFill>
                <a:schemeClr val="bg1"/>
              </a:solidFill>
            </a:endParaRPr>
          </a:p>
        </p:txBody>
      </p:sp>
      <p:pic>
        <p:nvPicPr>
          <p:cNvPr id="4" name="Zástupný symbol pro obsah 3" descr="hipoterapie-6.jpg"/>
          <p:cNvPicPr>
            <a:picLocks noGrp="1" noChangeAspect="1"/>
          </p:cNvPicPr>
          <p:nvPr>
            <p:ph idx="1"/>
          </p:nvPr>
        </p:nvPicPr>
        <p:blipFill>
          <a:blip r:embed="rId3" cstate="print"/>
          <a:stretch>
            <a:fillRect/>
          </a:stretch>
        </p:blipFill>
        <p:spPr>
          <a:xfrm>
            <a:off x="3635896" y="188640"/>
            <a:ext cx="5315679" cy="3983037"/>
          </a:xfrm>
        </p:spPr>
      </p:pic>
      <p:pic>
        <p:nvPicPr>
          <p:cNvPr id="6" name="Obrázek 5" descr="Hippo-Therapy.jpg"/>
          <p:cNvPicPr>
            <a:picLocks noChangeAspect="1"/>
          </p:cNvPicPr>
          <p:nvPr/>
        </p:nvPicPr>
        <p:blipFill>
          <a:blip r:embed="rId4" cstate="print"/>
          <a:stretch>
            <a:fillRect/>
          </a:stretch>
        </p:blipFill>
        <p:spPr>
          <a:xfrm>
            <a:off x="827584" y="3861048"/>
            <a:ext cx="3657600" cy="2743200"/>
          </a:xfrm>
          <a:prstGeom prst="rect">
            <a:avLst/>
          </a:prstGeom>
        </p:spPr>
      </p:pic>
      <p:pic>
        <p:nvPicPr>
          <p:cNvPr id="7" name="Obrázek 6" descr="hippo_therapy_200_wide.jpg"/>
          <p:cNvPicPr>
            <a:picLocks noChangeAspect="1"/>
          </p:cNvPicPr>
          <p:nvPr/>
        </p:nvPicPr>
        <p:blipFill>
          <a:blip r:embed="rId5" cstate="print"/>
          <a:stretch>
            <a:fillRect/>
          </a:stretch>
        </p:blipFill>
        <p:spPr>
          <a:xfrm>
            <a:off x="179512" y="908720"/>
            <a:ext cx="3240360" cy="254766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3287A7-6A10-41DB-A611-A984AF042F48}"/>
              </a:ext>
            </a:extLst>
          </p:cNvPr>
          <p:cNvSpPr>
            <a:spLocks noGrp="1"/>
          </p:cNvSpPr>
          <p:nvPr>
            <p:ph type="title"/>
          </p:nvPr>
        </p:nvSpPr>
        <p:spPr>
          <a:xfrm>
            <a:off x="457200" y="274638"/>
            <a:ext cx="8229600" cy="4810546"/>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EXPRESIVNÍ TERAPIE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79512" y="274638"/>
            <a:ext cx="8507288" cy="1858218"/>
          </a:xfrm>
        </p:spPr>
        <p:txBody>
          <a:bodyPr/>
          <a:lstStyle/>
          <a:p>
            <a:pPr lvl="0" algn="l"/>
            <a:br>
              <a:rPr lang="cs-CZ" dirty="0"/>
            </a:br>
            <a:endParaRPr lang="fr-CA" dirty="0">
              <a:solidFill>
                <a:schemeClr val="bg1"/>
              </a:solidFill>
            </a:endParaRPr>
          </a:p>
        </p:txBody>
      </p:sp>
      <p:sp>
        <p:nvSpPr>
          <p:cNvPr id="5123" name="Espace réservé du contenu 2"/>
          <p:cNvSpPr>
            <a:spLocks noGrp="1"/>
          </p:cNvSpPr>
          <p:nvPr>
            <p:ph idx="1"/>
          </p:nvPr>
        </p:nvSpPr>
        <p:spPr>
          <a:xfrm>
            <a:off x="251520" y="332656"/>
            <a:ext cx="8640960" cy="6336703"/>
          </a:xfrm>
        </p:spPr>
        <p:txBody>
          <a:bodyPr/>
          <a:lstStyle/>
          <a:p>
            <a:pPr lvl="0"/>
            <a:r>
              <a:rPr lang="cs-CZ" sz="2800" b="1" dirty="0">
                <a:solidFill>
                  <a:schemeClr val="bg1"/>
                </a:solidFill>
                <a:latin typeface="Times New Roman" panose="02020603050405020304" pitchFamily="18" charset="0"/>
                <a:cs typeface="Times New Roman" panose="02020603050405020304" pitchFamily="18" charset="0"/>
              </a:rPr>
              <a:t>terapie = léčba</a:t>
            </a:r>
          </a:p>
          <a:p>
            <a:pPr lvl="0"/>
            <a:r>
              <a:rPr lang="cs-CZ" sz="2800" dirty="0">
                <a:solidFill>
                  <a:schemeClr val="bg1"/>
                </a:solidFill>
                <a:latin typeface="Times New Roman" panose="02020603050405020304" pitchFamily="18" charset="0"/>
                <a:cs typeface="Times New Roman" panose="02020603050405020304" pitchFamily="18" charset="0"/>
              </a:rPr>
              <a:t>Pozitivní působení na jedince, s komplexním zaměřením na osobnost (tělesná, psychologická a sociální sféra)</a:t>
            </a:r>
          </a:p>
          <a:p>
            <a:pPr lvl="0"/>
            <a:endParaRPr lang="cs-CZ" sz="2800" b="1" dirty="0">
              <a:solidFill>
                <a:schemeClr val="bg1"/>
              </a:solidFill>
              <a:latin typeface="Times New Roman" panose="02020603050405020304" pitchFamily="18" charset="0"/>
              <a:cs typeface="Times New Roman" panose="02020603050405020304" pitchFamily="18" charset="0"/>
            </a:endParaRPr>
          </a:p>
          <a:p>
            <a:pPr lvl="0"/>
            <a:r>
              <a:rPr lang="cs-CZ" sz="2800" b="1" dirty="0">
                <a:solidFill>
                  <a:schemeClr val="bg1"/>
                </a:solidFill>
                <a:latin typeface="Times New Roman" panose="02020603050405020304" pitchFamily="18" charset="0"/>
                <a:cs typeface="Times New Roman" panose="02020603050405020304" pitchFamily="18" charset="0"/>
              </a:rPr>
              <a:t>rozdíl mezi terapií a výchovou</a:t>
            </a:r>
            <a:r>
              <a:rPr lang="cs-CZ" sz="2800" dirty="0">
                <a:solidFill>
                  <a:schemeClr val="bg1"/>
                </a:solidFill>
                <a:latin typeface="Times New Roman" panose="02020603050405020304" pitchFamily="18" charset="0"/>
                <a:cs typeface="Times New Roman" panose="02020603050405020304" pitchFamily="18" charset="0"/>
              </a:rPr>
              <a:t> : u obojího se jedná o </a:t>
            </a:r>
            <a:r>
              <a:rPr lang="cs-CZ" sz="2800" b="1" dirty="0">
                <a:solidFill>
                  <a:schemeClr val="bg1"/>
                </a:solidFill>
                <a:latin typeface="Times New Roman" panose="02020603050405020304" pitchFamily="18" charset="0"/>
                <a:cs typeface="Times New Roman" panose="02020603050405020304" pitchFamily="18" charset="0"/>
              </a:rPr>
              <a:t>záměrné působení</a:t>
            </a:r>
            <a:r>
              <a:rPr lang="cs-CZ" sz="2800" dirty="0">
                <a:solidFill>
                  <a:schemeClr val="bg1"/>
                </a:solidFill>
                <a:latin typeface="Times New Roman" panose="02020603050405020304" pitchFamily="18" charset="0"/>
                <a:cs typeface="Times New Roman" panose="02020603050405020304" pitchFamily="18" charset="0"/>
              </a:rPr>
              <a:t>, avšak u </a:t>
            </a:r>
            <a:r>
              <a:rPr lang="cs-CZ" sz="2800" b="1" dirty="0">
                <a:solidFill>
                  <a:schemeClr val="bg1"/>
                </a:solidFill>
                <a:latin typeface="Times New Roman" panose="02020603050405020304" pitchFamily="18" charset="0"/>
                <a:cs typeface="Times New Roman" panose="02020603050405020304" pitchFamily="18" charset="0"/>
              </a:rPr>
              <a:t>výchovy</a:t>
            </a:r>
            <a:r>
              <a:rPr lang="cs-CZ" sz="2800" dirty="0">
                <a:solidFill>
                  <a:schemeClr val="bg1"/>
                </a:solidFill>
                <a:latin typeface="Times New Roman" panose="02020603050405020304" pitchFamily="18" charset="0"/>
                <a:cs typeface="Times New Roman" panose="02020603050405020304" pitchFamily="18" charset="0"/>
              </a:rPr>
              <a:t> je nejdůležitější </a:t>
            </a:r>
            <a:r>
              <a:rPr lang="cs-CZ" sz="2800" b="1" dirty="0">
                <a:solidFill>
                  <a:schemeClr val="bg1"/>
                </a:solidFill>
                <a:latin typeface="Times New Roman" panose="02020603050405020304" pitchFamily="18" charset="0"/>
                <a:cs typeface="Times New Roman" panose="02020603050405020304" pitchFamily="18" charset="0"/>
              </a:rPr>
              <a:t>výsledek</a:t>
            </a:r>
            <a:r>
              <a:rPr lang="cs-CZ" sz="2800" dirty="0">
                <a:solidFill>
                  <a:schemeClr val="bg1"/>
                </a:solidFill>
                <a:latin typeface="Times New Roman" panose="02020603050405020304" pitchFamily="18" charset="0"/>
                <a:cs typeface="Times New Roman" panose="02020603050405020304" pitchFamily="18" charset="0"/>
              </a:rPr>
              <a:t>, zatímco u </a:t>
            </a:r>
            <a:r>
              <a:rPr lang="cs-CZ" sz="2800" b="1" dirty="0">
                <a:solidFill>
                  <a:schemeClr val="bg1"/>
                </a:solidFill>
                <a:latin typeface="Times New Roman" panose="02020603050405020304" pitchFamily="18" charset="0"/>
                <a:cs typeface="Times New Roman" panose="02020603050405020304" pitchFamily="18" charset="0"/>
              </a:rPr>
              <a:t>terapie</a:t>
            </a:r>
            <a:r>
              <a:rPr lang="cs-CZ" sz="2800" dirty="0">
                <a:solidFill>
                  <a:schemeClr val="bg1"/>
                </a:solidFill>
                <a:latin typeface="Times New Roman" panose="02020603050405020304" pitchFamily="18" charset="0"/>
                <a:cs typeface="Times New Roman" panose="02020603050405020304" pitchFamily="18" charset="0"/>
              </a:rPr>
              <a:t> je směrodatný </a:t>
            </a:r>
            <a:r>
              <a:rPr lang="cs-CZ" sz="2800" b="1" dirty="0">
                <a:solidFill>
                  <a:schemeClr val="bg1"/>
                </a:solidFill>
                <a:latin typeface="Times New Roman" panose="02020603050405020304" pitchFamily="18" charset="0"/>
                <a:cs typeface="Times New Roman" panose="02020603050405020304" pitchFamily="18" charset="0"/>
              </a:rPr>
              <a:t>průběh</a:t>
            </a:r>
          </a:p>
          <a:p>
            <a:pPr lvl="0"/>
            <a:endParaRPr lang="cs-CZ" sz="2800" dirty="0">
              <a:solidFill>
                <a:schemeClr val="bg1"/>
              </a:solidFill>
              <a:latin typeface="Times New Roman" panose="02020603050405020304" pitchFamily="18" charset="0"/>
              <a:cs typeface="Times New Roman" panose="02020603050405020304" pitchFamily="18" charset="0"/>
            </a:endParaRPr>
          </a:p>
          <a:p>
            <a:pPr lvl="0"/>
            <a:r>
              <a:rPr lang="cs-CZ" sz="2800" b="1" dirty="0">
                <a:solidFill>
                  <a:schemeClr val="bg1"/>
                </a:solidFill>
                <a:latin typeface="Times New Roman" panose="02020603050405020304" pitchFamily="18" charset="0"/>
                <a:cs typeface="Times New Roman" panose="02020603050405020304" pitchFamily="18" charset="0"/>
              </a:rPr>
              <a:t>výtvarná výchova </a:t>
            </a:r>
            <a:r>
              <a:rPr lang="cs-CZ" sz="2800" dirty="0">
                <a:solidFill>
                  <a:schemeClr val="bg1"/>
                </a:solidFill>
                <a:latin typeface="Times New Roman" panose="02020603050405020304" pitchFamily="18" charset="0"/>
                <a:cs typeface="Times New Roman" panose="02020603050405020304" pitchFamily="18" charset="0"/>
              </a:rPr>
              <a:t>x </a:t>
            </a:r>
            <a:r>
              <a:rPr lang="cs-CZ" sz="2800" b="1" dirty="0" err="1">
                <a:solidFill>
                  <a:schemeClr val="bg1"/>
                </a:solidFill>
                <a:latin typeface="Times New Roman" panose="02020603050405020304" pitchFamily="18" charset="0"/>
                <a:cs typeface="Times New Roman" panose="02020603050405020304" pitchFamily="18" charset="0"/>
              </a:rPr>
              <a:t>arteterapie</a:t>
            </a:r>
            <a:r>
              <a:rPr lang="cs-CZ" sz="2800" dirty="0">
                <a:solidFill>
                  <a:schemeClr val="bg1"/>
                </a:solidFill>
                <a:latin typeface="Times New Roman" panose="02020603050405020304" pitchFamily="18" charset="0"/>
                <a:cs typeface="Times New Roman" panose="02020603050405020304" pitchFamily="18" charset="0"/>
              </a:rPr>
              <a:t> </a:t>
            </a:r>
          </a:p>
          <a:p>
            <a:pPr lvl="0">
              <a:buNone/>
            </a:pPr>
            <a:r>
              <a:rPr lang="cs-CZ" sz="2800" dirty="0">
                <a:solidFill>
                  <a:schemeClr val="bg1"/>
                </a:solidFill>
                <a:latin typeface="Times New Roman" panose="02020603050405020304" pitchFamily="18" charset="0"/>
                <a:cs typeface="Times New Roman" panose="02020603050405020304" pitchFamily="18" charset="0"/>
              </a:rPr>
              <a:t>	- u </a:t>
            </a:r>
            <a:r>
              <a:rPr lang="cs-CZ" sz="2800" dirty="0" err="1">
                <a:solidFill>
                  <a:schemeClr val="bg1"/>
                </a:solidFill>
                <a:latin typeface="Times New Roman" panose="02020603050405020304" pitchFamily="18" charset="0"/>
                <a:cs typeface="Times New Roman" panose="02020603050405020304" pitchFamily="18" charset="0"/>
              </a:rPr>
              <a:t>Vv</a:t>
            </a:r>
            <a:r>
              <a:rPr lang="cs-CZ" sz="2800" dirty="0">
                <a:solidFill>
                  <a:schemeClr val="bg1"/>
                </a:solidFill>
                <a:latin typeface="Times New Roman" panose="02020603050405020304" pitchFamily="18" charset="0"/>
                <a:cs typeface="Times New Roman" panose="02020603050405020304" pitchFamily="18" charset="0"/>
              </a:rPr>
              <a:t> hodnotím výsledek práce, u </a:t>
            </a:r>
            <a:r>
              <a:rPr lang="cs-CZ" sz="2800" dirty="0" err="1">
                <a:solidFill>
                  <a:schemeClr val="bg1"/>
                </a:solidFill>
                <a:latin typeface="Times New Roman" panose="02020603050405020304" pitchFamily="18" charset="0"/>
                <a:cs typeface="Times New Roman" panose="02020603050405020304" pitchFamily="18" charset="0"/>
              </a:rPr>
              <a:t>arteterapie</a:t>
            </a:r>
            <a:r>
              <a:rPr lang="cs-CZ" sz="2800" dirty="0">
                <a:solidFill>
                  <a:schemeClr val="bg1"/>
                </a:solidFill>
                <a:latin typeface="Times New Roman" panose="02020603050405020304" pitchFamily="18" charset="0"/>
                <a:cs typeface="Times New Roman" panose="02020603050405020304" pitchFamily="18" charset="0"/>
              </a:rPr>
              <a:t> nás zajímá průběh (prožívání…)</a:t>
            </a:r>
          </a:p>
          <a:p>
            <a:endParaRPr lang="fr-CA"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8229600" cy="1066130"/>
          </a:xfrm>
        </p:spPr>
        <p:txBody>
          <a:bodyPr/>
          <a:lstStyle/>
          <a:p>
            <a:r>
              <a:rPr lang="cs-CZ" sz="4000" b="1" u="sng" dirty="0">
                <a:solidFill>
                  <a:schemeClr val="bg1"/>
                </a:solidFill>
                <a:latin typeface="Times New Roman" panose="02020603050405020304" pitchFamily="18" charset="0"/>
                <a:cs typeface="Times New Roman" panose="02020603050405020304" pitchFamily="18" charset="0"/>
              </a:rPr>
              <a:t>ARTETERAPIE</a:t>
            </a:r>
            <a:br>
              <a:rPr lang="cs-CZ" dirty="0"/>
            </a:br>
            <a:endParaRPr lang="fr-CA" dirty="0">
              <a:solidFill>
                <a:schemeClr val="bg1"/>
              </a:solidFill>
            </a:endParaRPr>
          </a:p>
        </p:txBody>
      </p:sp>
      <p:sp>
        <p:nvSpPr>
          <p:cNvPr id="5123" name="Espace réservé du contenu 2"/>
          <p:cNvSpPr>
            <a:spLocks noGrp="1"/>
          </p:cNvSpPr>
          <p:nvPr>
            <p:ph idx="1"/>
          </p:nvPr>
        </p:nvSpPr>
        <p:spPr>
          <a:xfrm>
            <a:off x="457200" y="1196752"/>
            <a:ext cx="8229600" cy="5328591"/>
          </a:xfrm>
        </p:spPr>
        <p:txBody>
          <a:bodyPr/>
          <a:lstStyle/>
          <a:p>
            <a:r>
              <a:rPr lang="cs-CZ" sz="2800" b="1" dirty="0">
                <a:solidFill>
                  <a:schemeClr val="bg1"/>
                </a:solidFill>
                <a:latin typeface="Times New Roman" panose="02020603050405020304" pitchFamily="18" charset="0"/>
                <a:cs typeface="Times New Roman" panose="02020603050405020304" pitchFamily="18" charset="0"/>
              </a:rPr>
              <a:t>= terapie spojená s výtvarným uměním a VV</a:t>
            </a:r>
            <a:endParaRPr lang="cs-CZ" sz="2800" dirty="0">
              <a:solidFill>
                <a:schemeClr val="bg1"/>
              </a:solidFill>
              <a:latin typeface="Times New Roman" panose="02020603050405020304" pitchFamily="18" charset="0"/>
              <a:cs typeface="Times New Roman" panose="02020603050405020304" pitchFamily="18" charset="0"/>
            </a:endParaRPr>
          </a:p>
          <a:p>
            <a:pPr lvl="0"/>
            <a:r>
              <a:rPr lang="cs-CZ" sz="2800" dirty="0">
                <a:solidFill>
                  <a:schemeClr val="bg1"/>
                </a:solidFill>
                <a:latin typeface="Times New Roman" panose="02020603050405020304" pitchFamily="18" charset="0"/>
                <a:cs typeface="Times New Roman" panose="02020603050405020304" pitchFamily="18" charset="0"/>
              </a:rPr>
              <a:t>má </a:t>
            </a:r>
            <a:r>
              <a:rPr lang="cs-CZ" sz="2800" b="1" dirty="0">
                <a:solidFill>
                  <a:schemeClr val="bg1"/>
                </a:solidFill>
                <a:latin typeface="Times New Roman" panose="02020603050405020304" pitchFamily="18" charset="0"/>
                <a:cs typeface="Times New Roman" panose="02020603050405020304" pitchFamily="18" charset="0"/>
              </a:rPr>
              <a:t>usnadnit vyjádření pocitů klientů</a:t>
            </a:r>
            <a:endParaRPr lang="cs-CZ" sz="2800" dirty="0">
              <a:solidFill>
                <a:schemeClr val="bg1"/>
              </a:solidFill>
              <a:latin typeface="Times New Roman" panose="02020603050405020304" pitchFamily="18" charset="0"/>
              <a:cs typeface="Times New Roman" panose="02020603050405020304" pitchFamily="18" charset="0"/>
            </a:endParaRPr>
          </a:p>
          <a:p>
            <a:pPr lvl="0"/>
            <a:r>
              <a:rPr lang="cs-CZ" sz="2800" b="1" dirty="0">
                <a:solidFill>
                  <a:schemeClr val="bg1"/>
                </a:solidFill>
                <a:latin typeface="Times New Roman" panose="02020603050405020304" pitchFamily="18" charset="0"/>
                <a:cs typeface="Times New Roman" panose="02020603050405020304" pitchFamily="18" charset="0"/>
              </a:rPr>
              <a:t>uvolnění a proces tvorby </a:t>
            </a:r>
            <a:r>
              <a:rPr lang="cs-CZ" sz="2800" dirty="0">
                <a:solidFill>
                  <a:schemeClr val="bg1"/>
                </a:solidFill>
                <a:latin typeface="Times New Roman" panose="02020603050405020304" pitchFamily="18" charset="0"/>
                <a:cs typeface="Times New Roman" panose="02020603050405020304" pitchFamily="18" charset="0"/>
              </a:rPr>
              <a:t>(léčba uměním)</a:t>
            </a:r>
          </a:p>
          <a:p>
            <a:pPr lvl="0"/>
            <a:r>
              <a:rPr lang="cs-CZ" sz="2800" dirty="0">
                <a:solidFill>
                  <a:schemeClr val="bg1"/>
                </a:solidFill>
                <a:latin typeface="Times New Roman" panose="02020603050405020304" pitchFamily="18" charset="0"/>
                <a:cs typeface="Times New Roman" panose="02020603050405020304" pitchFamily="18" charset="0"/>
              </a:rPr>
              <a:t>slouží k zjištění : </a:t>
            </a:r>
            <a:r>
              <a:rPr lang="cs-CZ" sz="2800" b="1" dirty="0">
                <a:solidFill>
                  <a:schemeClr val="bg1"/>
                </a:solidFill>
                <a:latin typeface="Times New Roman" panose="02020603050405020304" pitchFamily="18" charset="0"/>
                <a:cs typeface="Times New Roman" panose="02020603050405020304" pitchFamily="18" charset="0"/>
              </a:rPr>
              <a:t>mentální úrovně, prožívání a psychického stavu, pozornosti,                    abstrakce, fantazie, představivosti, motoriky, koordinace, relaxace, JM a HM, vzpomínek, </a:t>
            </a:r>
            <a:r>
              <a:rPr lang="cs-CZ" sz="2800" b="1" dirty="0" err="1">
                <a:solidFill>
                  <a:schemeClr val="bg1"/>
                </a:solidFill>
                <a:latin typeface="Times New Roman" panose="02020603050405020304" pitchFamily="18" charset="0"/>
                <a:cs typeface="Times New Roman" panose="02020603050405020304" pitchFamily="18" charset="0"/>
              </a:rPr>
              <a:t>senzomotoriky</a:t>
            </a:r>
            <a:r>
              <a:rPr lang="cs-CZ" sz="2800" b="1" dirty="0">
                <a:solidFill>
                  <a:schemeClr val="bg1"/>
                </a:solidFill>
                <a:latin typeface="Times New Roman" panose="02020603050405020304" pitchFamily="18" charset="0"/>
                <a:cs typeface="Times New Roman" panose="02020603050405020304" pitchFamily="18" charset="0"/>
              </a:rPr>
              <a:t>, laterality, zkušeností		</a:t>
            </a:r>
            <a:endParaRPr lang="cs-CZ" sz="2800" dirty="0">
              <a:solidFill>
                <a:schemeClr val="bg1"/>
              </a:solidFill>
              <a:latin typeface="Times New Roman" panose="02020603050405020304" pitchFamily="18" charset="0"/>
              <a:cs typeface="Times New Roman" panose="02020603050405020304" pitchFamily="18" charset="0"/>
            </a:endParaRPr>
          </a:p>
          <a:p>
            <a:pPr lvl="0"/>
            <a:r>
              <a:rPr lang="cs-CZ" sz="2800" dirty="0">
                <a:solidFill>
                  <a:schemeClr val="bg1"/>
                </a:solidFill>
                <a:latin typeface="Times New Roman" panose="02020603050405020304" pitchFamily="18" charset="0"/>
                <a:cs typeface="Times New Roman" panose="02020603050405020304" pitchFamily="18" charset="0"/>
              </a:rPr>
              <a:t>aktivity: </a:t>
            </a:r>
            <a:r>
              <a:rPr lang="cs-CZ" sz="2800" b="1" dirty="0">
                <a:solidFill>
                  <a:schemeClr val="bg1"/>
                </a:solidFill>
                <a:latin typeface="Times New Roman" panose="02020603050405020304" pitchFamily="18" charset="0"/>
                <a:cs typeface="Times New Roman" panose="02020603050405020304" pitchFamily="18" charset="0"/>
              </a:rPr>
              <a:t>malířské</a:t>
            </a:r>
            <a:r>
              <a:rPr lang="cs-CZ" sz="2800" dirty="0">
                <a:solidFill>
                  <a:schemeClr val="bg1"/>
                </a:solidFill>
                <a:latin typeface="Times New Roman" panose="02020603050405020304" pitchFamily="18" charset="0"/>
                <a:cs typeface="Times New Roman" panose="02020603050405020304" pitchFamily="18" charset="0"/>
              </a:rPr>
              <a:t> (kresebné, grafické), </a:t>
            </a:r>
            <a:r>
              <a:rPr lang="cs-CZ" sz="2800" b="1" dirty="0">
                <a:solidFill>
                  <a:schemeClr val="bg1"/>
                </a:solidFill>
                <a:latin typeface="Times New Roman" panose="02020603050405020304" pitchFamily="18" charset="0"/>
                <a:cs typeface="Times New Roman" panose="02020603050405020304" pitchFamily="18" charset="0"/>
              </a:rPr>
              <a:t>sochařské </a:t>
            </a:r>
            <a:r>
              <a:rPr lang="cs-CZ" sz="2800" dirty="0">
                <a:solidFill>
                  <a:schemeClr val="bg1"/>
                </a:solidFill>
                <a:latin typeface="Times New Roman" panose="02020603050405020304" pitchFamily="18" charset="0"/>
                <a:cs typeface="Times New Roman" panose="02020603050405020304" pitchFamily="18" charset="0"/>
              </a:rPr>
              <a:t>(modelování) a </a:t>
            </a:r>
            <a:r>
              <a:rPr lang="cs-CZ" sz="2800" b="1" dirty="0">
                <a:solidFill>
                  <a:schemeClr val="bg1"/>
                </a:solidFill>
                <a:latin typeface="Times New Roman" panose="02020603050405020304" pitchFamily="18" charset="0"/>
                <a:cs typeface="Times New Roman" panose="02020603050405020304" pitchFamily="18" charset="0"/>
              </a:rPr>
              <a:t>užité</a:t>
            </a:r>
            <a:r>
              <a:rPr lang="cs-CZ" sz="2800" dirty="0">
                <a:solidFill>
                  <a:schemeClr val="bg1"/>
                </a:solidFill>
                <a:latin typeface="Times New Roman" panose="02020603050405020304" pitchFamily="18" charset="0"/>
                <a:cs typeface="Times New Roman" panose="02020603050405020304" pitchFamily="18" charset="0"/>
              </a:rPr>
              <a:t> (keramika, fotografie, ruční práce…)</a:t>
            </a:r>
          </a:p>
          <a:p>
            <a:endParaRPr lang="fr-CA" sz="25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8635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cs-CZ" dirty="0"/>
              <a:t> </a:t>
            </a:r>
            <a:br>
              <a:rPr lang="cs-CZ" dirty="0"/>
            </a:br>
            <a:r>
              <a:rPr lang="cs-CZ" sz="3600" b="1" u="sng" dirty="0">
                <a:solidFill>
                  <a:schemeClr val="bg1"/>
                </a:solidFill>
                <a:latin typeface="Times New Roman" panose="02020603050405020304" pitchFamily="18" charset="0"/>
                <a:cs typeface="Times New Roman" panose="02020603050405020304" pitchFamily="18" charset="0"/>
              </a:rPr>
              <a:t>METODY A TECHNIKY ARTETERAPIE</a:t>
            </a:r>
            <a:br>
              <a:rPr lang="cs-CZ" dirty="0"/>
            </a:br>
            <a:endParaRPr lang="fr-CA" dirty="0">
              <a:solidFill>
                <a:schemeClr val="bg1"/>
              </a:solidFill>
            </a:endParaRPr>
          </a:p>
        </p:txBody>
      </p:sp>
      <p:sp>
        <p:nvSpPr>
          <p:cNvPr id="5123" name="Espace réservé du contenu 2"/>
          <p:cNvSpPr>
            <a:spLocks noGrp="1"/>
          </p:cNvSpPr>
          <p:nvPr>
            <p:ph idx="1"/>
          </p:nvPr>
        </p:nvSpPr>
        <p:spPr>
          <a:xfrm>
            <a:off x="457200" y="1772816"/>
            <a:ext cx="8229600" cy="4680519"/>
          </a:xfrm>
        </p:spPr>
        <p:txBody>
          <a:bodyPr/>
          <a:lstStyle/>
          <a:p>
            <a:pPr lvl="0">
              <a:buNone/>
            </a:pPr>
            <a:r>
              <a:rPr lang="cs-CZ" sz="2400" b="1" u="sng" dirty="0">
                <a:solidFill>
                  <a:schemeClr val="bg1"/>
                </a:solidFill>
                <a:latin typeface="Times New Roman" panose="02020603050405020304" pitchFamily="18" charset="0"/>
                <a:cs typeface="Times New Roman" panose="02020603050405020304" pitchFamily="18" charset="0"/>
              </a:rPr>
              <a:t>Volný výtvarný projev</a:t>
            </a:r>
            <a:r>
              <a:rPr lang="cs-CZ" sz="2400" u="sng" dirty="0">
                <a:solidFill>
                  <a:schemeClr val="bg1"/>
                </a:solidFill>
                <a:latin typeface="Times New Roman" panose="02020603050405020304" pitchFamily="18" charset="0"/>
                <a:cs typeface="Times New Roman" panose="02020603050405020304" pitchFamily="18" charset="0"/>
              </a:rPr>
              <a:t>   </a:t>
            </a:r>
          </a:p>
          <a:p>
            <a:pPr lvl="0"/>
            <a:r>
              <a:rPr lang="cs-CZ" sz="2400" dirty="0">
                <a:solidFill>
                  <a:schemeClr val="bg1"/>
                </a:solidFill>
                <a:latin typeface="Times New Roman" panose="02020603050405020304" pitchFamily="18" charset="0"/>
                <a:cs typeface="Times New Roman" panose="02020603050405020304" pitchFamily="18" charset="0"/>
              </a:rPr>
              <a:t>volné čmárání</a:t>
            </a:r>
          </a:p>
          <a:p>
            <a:pPr lvl="0"/>
            <a:r>
              <a:rPr lang="cs-CZ" sz="2400" dirty="0">
                <a:solidFill>
                  <a:schemeClr val="bg1"/>
                </a:solidFill>
                <a:latin typeface="Times New Roman" panose="02020603050405020304" pitchFamily="18" charset="0"/>
                <a:cs typeface="Times New Roman" panose="02020603050405020304" pitchFamily="18" charset="0"/>
              </a:rPr>
              <a:t>volná kresba</a:t>
            </a:r>
          </a:p>
          <a:p>
            <a:pPr lvl="0"/>
            <a:r>
              <a:rPr lang="cs-CZ" sz="2400" dirty="0">
                <a:solidFill>
                  <a:schemeClr val="bg1"/>
                </a:solidFill>
                <a:latin typeface="Times New Roman" panose="02020603050405020304" pitchFamily="18" charset="0"/>
                <a:cs typeface="Times New Roman" panose="02020603050405020304" pitchFamily="18" charset="0"/>
              </a:rPr>
              <a:t>volná malba</a:t>
            </a:r>
          </a:p>
          <a:p>
            <a:pPr lvl="0">
              <a:buNone/>
            </a:pPr>
            <a:r>
              <a:rPr lang="cs-CZ" sz="2400" b="1" dirty="0" err="1">
                <a:solidFill>
                  <a:schemeClr val="bg1"/>
                </a:solidFill>
                <a:latin typeface="Times New Roman" panose="02020603050405020304" pitchFamily="18" charset="0"/>
                <a:cs typeface="Times New Roman" panose="02020603050405020304" pitchFamily="18" charset="0"/>
              </a:rPr>
              <a:t>Tématický</a:t>
            </a:r>
            <a:r>
              <a:rPr lang="cs-CZ" sz="2400" b="1" dirty="0">
                <a:solidFill>
                  <a:schemeClr val="bg1"/>
                </a:solidFill>
                <a:latin typeface="Times New Roman" panose="02020603050405020304" pitchFamily="18" charset="0"/>
                <a:cs typeface="Times New Roman" panose="02020603050405020304" pitchFamily="18" charset="0"/>
              </a:rPr>
              <a:t> výtvarný projev</a:t>
            </a:r>
            <a:r>
              <a:rPr lang="cs-CZ" sz="2400" dirty="0">
                <a:solidFill>
                  <a:schemeClr val="bg1"/>
                </a:solidFill>
                <a:latin typeface="Times New Roman" panose="02020603050405020304" pitchFamily="18" charset="0"/>
                <a:cs typeface="Times New Roman" panose="02020603050405020304" pitchFamily="18" charset="0"/>
              </a:rPr>
              <a:t> – dítě tvoří na nějaké zadané téma (začarovaná rodina, autoportrét…)</a:t>
            </a:r>
          </a:p>
          <a:p>
            <a:pPr lvl="0">
              <a:buNone/>
            </a:pPr>
            <a:r>
              <a:rPr lang="cs-CZ" sz="2400" b="1" dirty="0">
                <a:solidFill>
                  <a:schemeClr val="bg1"/>
                </a:solidFill>
                <a:latin typeface="Times New Roman" panose="02020603050405020304" pitchFamily="18" charset="0"/>
                <a:cs typeface="Times New Roman" panose="02020603050405020304" pitchFamily="18" charset="0"/>
              </a:rPr>
              <a:t>Výtvarný projev při hudbě</a:t>
            </a:r>
            <a:r>
              <a:rPr lang="cs-CZ" sz="2400" dirty="0">
                <a:solidFill>
                  <a:schemeClr val="bg1"/>
                </a:solidFill>
                <a:latin typeface="Times New Roman" panose="02020603050405020304" pitchFamily="18" charset="0"/>
                <a:cs typeface="Times New Roman" panose="02020603050405020304" pitchFamily="18" charset="0"/>
              </a:rPr>
              <a:t> –volná tvorba nebo přepis zvukových rytmů</a:t>
            </a:r>
          </a:p>
          <a:p>
            <a:pPr lvl="0">
              <a:buNone/>
            </a:pPr>
            <a:r>
              <a:rPr lang="cs-CZ" sz="2400" b="1" dirty="0">
                <a:solidFill>
                  <a:schemeClr val="bg1"/>
                </a:solidFill>
                <a:latin typeface="Times New Roman" panose="02020603050405020304" pitchFamily="18" charset="0"/>
                <a:cs typeface="Times New Roman" panose="02020603050405020304" pitchFamily="18" charset="0"/>
              </a:rPr>
              <a:t>Skupinové výtvarné činnosti </a:t>
            </a:r>
            <a:endParaRPr lang="cs-CZ" sz="2400" dirty="0">
              <a:solidFill>
                <a:schemeClr val="bg1"/>
              </a:solidFill>
              <a:latin typeface="Times New Roman" panose="02020603050405020304" pitchFamily="18" charset="0"/>
              <a:cs typeface="Times New Roman" panose="02020603050405020304" pitchFamily="18" charset="0"/>
            </a:endParaRPr>
          </a:p>
          <a:p>
            <a:pPr lvl="0">
              <a:buNone/>
            </a:pPr>
            <a:r>
              <a:rPr lang="cs-CZ" sz="2400" b="1" dirty="0">
                <a:solidFill>
                  <a:schemeClr val="bg1"/>
                </a:solidFill>
                <a:latin typeface="Times New Roman" panose="02020603050405020304" pitchFamily="18" charset="0"/>
                <a:cs typeface="Times New Roman" panose="02020603050405020304" pitchFamily="18" charset="0"/>
              </a:rPr>
              <a:t>„Štafetová“ kresba a malba</a:t>
            </a:r>
            <a:endParaRPr lang="cs-CZ" sz="2400" dirty="0">
              <a:solidFill>
                <a:schemeClr val="bg1"/>
              </a:solidFill>
              <a:latin typeface="Times New Roman" panose="02020603050405020304" pitchFamily="18" charset="0"/>
              <a:cs typeface="Times New Roman" panose="02020603050405020304" pitchFamily="18" charset="0"/>
            </a:endParaRPr>
          </a:p>
          <a:p>
            <a:pPr lvl="0">
              <a:buNone/>
            </a:pPr>
            <a:r>
              <a:rPr lang="cs-CZ" sz="2400" b="1" dirty="0">
                <a:solidFill>
                  <a:schemeClr val="bg1"/>
                </a:solidFill>
                <a:latin typeface="Times New Roman" panose="02020603050405020304" pitchFamily="18" charset="0"/>
                <a:cs typeface="Times New Roman" panose="02020603050405020304" pitchFamily="18" charset="0"/>
              </a:rPr>
              <a:t>Společné tvoření terapeuta s klientem</a:t>
            </a:r>
            <a:endParaRPr lang="cs-CZ" sz="2400" dirty="0">
              <a:solidFill>
                <a:schemeClr val="bg1"/>
              </a:solidFill>
              <a:latin typeface="Times New Roman" panose="02020603050405020304" pitchFamily="18" charset="0"/>
              <a:cs typeface="Times New Roman" panose="02020603050405020304" pitchFamily="18" charset="0"/>
            </a:endParaRPr>
          </a:p>
          <a:p>
            <a:endParaRPr lang="fr-CA"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3538736" cy="1143000"/>
          </a:xfrm>
        </p:spPr>
        <p:txBody>
          <a:bodyPr/>
          <a:lstStyle/>
          <a:p>
            <a:endParaRPr lang="fr-CA" dirty="0">
              <a:solidFill>
                <a:schemeClr val="bg1"/>
              </a:solidFill>
            </a:endParaRPr>
          </a:p>
        </p:txBody>
      </p:sp>
      <p:pic>
        <p:nvPicPr>
          <p:cNvPr id="4" name="Zástupný symbol pro obsah 3" descr="cinnosti_arteterapie_web_small.jpg"/>
          <p:cNvPicPr>
            <a:picLocks noGrp="1" noChangeAspect="1"/>
          </p:cNvPicPr>
          <p:nvPr>
            <p:ph idx="1"/>
          </p:nvPr>
        </p:nvPicPr>
        <p:blipFill>
          <a:blip r:embed="rId3" cstate="print"/>
          <a:stretch>
            <a:fillRect/>
          </a:stretch>
        </p:blipFill>
        <p:spPr>
          <a:xfrm>
            <a:off x="179512" y="188641"/>
            <a:ext cx="4032448" cy="2016224"/>
          </a:xfrm>
        </p:spPr>
      </p:pic>
      <p:pic>
        <p:nvPicPr>
          <p:cNvPr id="5" name="Obrázek 4" descr="0008.jpg"/>
          <p:cNvPicPr>
            <a:picLocks noChangeAspect="1"/>
          </p:cNvPicPr>
          <p:nvPr/>
        </p:nvPicPr>
        <p:blipFill>
          <a:blip r:embed="rId4" cstate="print"/>
          <a:stretch>
            <a:fillRect/>
          </a:stretch>
        </p:blipFill>
        <p:spPr>
          <a:xfrm>
            <a:off x="4788024" y="188640"/>
            <a:ext cx="4139952" cy="2831192"/>
          </a:xfrm>
          <a:prstGeom prst="rect">
            <a:avLst/>
          </a:prstGeom>
        </p:spPr>
      </p:pic>
      <p:pic>
        <p:nvPicPr>
          <p:cNvPr id="6" name="Obrázek 5" descr="akryl 100x120.jpg"/>
          <p:cNvPicPr>
            <a:picLocks noChangeAspect="1"/>
          </p:cNvPicPr>
          <p:nvPr/>
        </p:nvPicPr>
        <p:blipFill>
          <a:blip r:embed="rId5" cstate="print"/>
          <a:stretch>
            <a:fillRect/>
          </a:stretch>
        </p:blipFill>
        <p:spPr>
          <a:xfrm>
            <a:off x="4716016" y="3573016"/>
            <a:ext cx="4064000" cy="2717800"/>
          </a:xfrm>
          <a:prstGeom prst="rect">
            <a:avLst/>
          </a:prstGeom>
        </p:spPr>
      </p:pic>
      <p:pic>
        <p:nvPicPr>
          <p:cNvPr id="7" name="Obrázek 6" descr="arteterapie.jpg"/>
          <p:cNvPicPr>
            <a:picLocks noChangeAspect="1"/>
          </p:cNvPicPr>
          <p:nvPr/>
        </p:nvPicPr>
        <p:blipFill>
          <a:blip r:embed="rId6" cstate="print"/>
          <a:stretch>
            <a:fillRect/>
          </a:stretch>
        </p:blipFill>
        <p:spPr>
          <a:xfrm>
            <a:off x="323528" y="2420888"/>
            <a:ext cx="3672408" cy="39604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cs-CZ" b="1" u="sng" dirty="0">
                <a:solidFill>
                  <a:schemeClr val="bg1"/>
                </a:solidFill>
                <a:latin typeface="Times New Roman" panose="02020603050405020304" pitchFamily="18" charset="0"/>
                <a:cs typeface="Times New Roman" panose="02020603050405020304" pitchFamily="18" charset="0"/>
              </a:rPr>
              <a:t>MUZIKOTERAPIE</a:t>
            </a:r>
            <a:br>
              <a:rPr lang="cs-CZ" dirty="0"/>
            </a:br>
            <a:endParaRPr lang="fr-CA" dirty="0">
              <a:solidFill>
                <a:schemeClr val="bg1"/>
              </a:solidFill>
            </a:endParaRPr>
          </a:p>
        </p:txBody>
      </p:sp>
      <p:sp>
        <p:nvSpPr>
          <p:cNvPr id="5123" name="Espace réservé du contenu 2"/>
          <p:cNvSpPr>
            <a:spLocks noGrp="1"/>
          </p:cNvSpPr>
          <p:nvPr>
            <p:ph idx="1"/>
          </p:nvPr>
        </p:nvSpPr>
        <p:spPr>
          <a:xfrm>
            <a:off x="457200" y="1196752"/>
            <a:ext cx="8229600" cy="5400599"/>
          </a:xfrm>
        </p:spPr>
        <p:txBody>
          <a:bodyPr/>
          <a:lstStyle/>
          <a:p>
            <a:r>
              <a:rPr lang="cs-CZ" dirty="0">
                <a:solidFill>
                  <a:schemeClr val="bg1"/>
                </a:solidFill>
                <a:latin typeface="Times New Roman" panose="02020603050405020304" pitchFamily="18" charset="0"/>
                <a:cs typeface="Times New Roman" panose="02020603050405020304" pitchFamily="18" charset="0"/>
              </a:rPr>
              <a:t>= </a:t>
            </a:r>
            <a:r>
              <a:rPr lang="cs-CZ" b="1" dirty="0">
                <a:solidFill>
                  <a:schemeClr val="bg1"/>
                </a:solidFill>
                <a:latin typeface="Times New Roman" panose="02020603050405020304" pitchFamily="18" charset="0"/>
                <a:cs typeface="Times New Roman" panose="02020603050405020304" pitchFamily="18" charset="0"/>
              </a:rPr>
              <a:t>terapie pomocí hudby</a:t>
            </a:r>
            <a:endParaRPr lang="cs-CZ" dirty="0">
              <a:solidFill>
                <a:schemeClr val="bg1"/>
              </a:solidFill>
              <a:latin typeface="Times New Roman" panose="02020603050405020304" pitchFamily="18" charset="0"/>
              <a:cs typeface="Times New Roman" panose="02020603050405020304" pitchFamily="18" charset="0"/>
            </a:endParaRPr>
          </a:p>
          <a:p>
            <a:r>
              <a:rPr lang="cs-CZ" dirty="0">
                <a:solidFill>
                  <a:schemeClr val="bg1"/>
                </a:solidFill>
                <a:latin typeface="Times New Roman" panose="02020603050405020304" pitchFamily="18" charset="0"/>
                <a:cs typeface="Times New Roman" panose="02020603050405020304" pitchFamily="18" charset="0"/>
              </a:rPr>
              <a:t>prvky se mohu používat i ve VV a </a:t>
            </a:r>
            <a:r>
              <a:rPr lang="cs-CZ" dirty="0" err="1">
                <a:solidFill>
                  <a:schemeClr val="bg1"/>
                </a:solidFill>
                <a:latin typeface="Times New Roman" panose="02020603050405020304" pitchFamily="18" charset="0"/>
                <a:cs typeface="Times New Roman" panose="02020603050405020304" pitchFamily="18" charset="0"/>
              </a:rPr>
              <a:t>arteterapii</a:t>
            </a:r>
            <a:endParaRPr lang="cs-CZ" dirty="0">
              <a:solidFill>
                <a:schemeClr val="bg1"/>
              </a:solidFill>
              <a:latin typeface="Times New Roman" panose="02020603050405020304" pitchFamily="18" charset="0"/>
              <a:cs typeface="Times New Roman" panose="02020603050405020304" pitchFamily="18" charset="0"/>
            </a:endParaRPr>
          </a:p>
          <a:p>
            <a:r>
              <a:rPr lang="cs-CZ" dirty="0">
                <a:solidFill>
                  <a:schemeClr val="bg1"/>
                </a:solidFill>
                <a:latin typeface="Times New Roman" panose="02020603050405020304" pitchFamily="18" charset="0"/>
                <a:cs typeface="Times New Roman" panose="02020603050405020304" pitchFamily="18" charset="0"/>
              </a:rPr>
              <a:t>specifická forma psychoterapie </a:t>
            </a:r>
          </a:p>
          <a:p>
            <a:endParaRPr lang="cs-CZ" dirty="0">
              <a:solidFill>
                <a:schemeClr val="bg1"/>
              </a:solidFill>
              <a:latin typeface="Times New Roman" panose="02020603050405020304" pitchFamily="18" charset="0"/>
              <a:cs typeface="Times New Roman" panose="02020603050405020304" pitchFamily="18" charset="0"/>
            </a:endParaRPr>
          </a:p>
          <a:p>
            <a:pPr>
              <a:buNone/>
            </a:pPr>
            <a:r>
              <a:rPr lang="cs-CZ" b="1" u="sng" dirty="0">
                <a:solidFill>
                  <a:schemeClr val="bg1"/>
                </a:solidFill>
                <a:latin typeface="Times New Roman" panose="02020603050405020304" pitchFamily="18" charset="0"/>
                <a:cs typeface="Times New Roman" panose="02020603050405020304" pitchFamily="18" charset="0"/>
              </a:rPr>
              <a:t>Základní dělení:</a:t>
            </a:r>
            <a:endParaRPr lang="cs-CZ" dirty="0">
              <a:solidFill>
                <a:schemeClr val="bg1"/>
              </a:solidFill>
              <a:latin typeface="Times New Roman" panose="02020603050405020304" pitchFamily="18" charset="0"/>
              <a:cs typeface="Times New Roman" panose="02020603050405020304" pitchFamily="18" charset="0"/>
            </a:endParaRPr>
          </a:p>
          <a:p>
            <a:pPr lvl="0"/>
            <a:r>
              <a:rPr lang="cs-CZ" b="1" dirty="0">
                <a:solidFill>
                  <a:schemeClr val="bg1"/>
                </a:solidFill>
                <a:latin typeface="Times New Roman" panose="02020603050405020304" pitchFamily="18" charset="0"/>
                <a:cs typeface="Times New Roman" panose="02020603050405020304" pitchFamily="18" charset="0"/>
              </a:rPr>
              <a:t>Receptivní </a:t>
            </a:r>
            <a:r>
              <a:rPr lang="cs-CZ" dirty="0">
                <a:solidFill>
                  <a:schemeClr val="bg1"/>
                </a:solidFill>
                <a:latin typeface="Times New Roman" panose="02020603050405020304" pitchFamily="18" charset="0"/>
                <a:cs typeface="Times New Roman" panose="02020603050405020304" pitchFamily="18" charset="0"/>
              </a:rPr>
              <a:t>– poslouchání hudby, pasivně přijímá</a:t>
            </a:r>
          </a:p>
          <a:p>
            <a:pPr lvl="0"/>
            <a:r>
              <a:rPr lang="cs-CZ" b="1" dirty="0">
                <a:solidFill>
                  <a:schemeClr val="bg1"/>
                </a:solidFill>
                <a:latin typeface="Times New Roman" panose="02020603050405020304" pitchFamily="18" charset="0"/>
                <a:cs typeface="Times New Roman" panose="02020603050405020304" pitchFamily="18" charset="0"/>
              </a:rPr>
              <a:t>Aktivní </a:t>
            </a:r>
            <a:r>
              <a:rPr lang="cs-CZ" dirty="0">
                <a:solidFill>
                  <a:schemeClr val="bg1"/>
                </a:solidFill>
                <a:latin typeface="Times New Roman" panose="02020603050405020304" pitchFamily="18" charset="0"/>
                <a:cs typeface="Times New Roman" panose="02020603050405020304" pitchFamily="18" charset="0"/>
              </a:rPr>
              <a:t>– vlastní tvorba hudby (dítě hraje, zpívá, vyťukává rytmus, podle vlastní fantazie a citu, podle předlohy, paměti…)</a:t>
            </a:r>
          </a:p>
          <a:p>
            <a:endParaRPr lang="cs-CZ" dirty="0"/>
          </a:p>
          <a:p>
            <a:endParaRPr lang="cs-CZ" dirty="0"/>
          </a:p>
          <a:p>
            <a:endParaRPr lang="fr-CA"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1412776"/>
            <a:ext cx="8229600" cy="1944216"/>
          </a:xfrm>
        </p:spPr>
        <p:txBody>
          <a:bodyPr/>
          <a:lstStyle/>
          <a:p>
            <a:pPr algn="l">
              <a:buFont typeface="Arial" pitchFamily="34" charset="0"/>
              <a:buChar char="•"/>
            </a:pPr>
            <a:br>
              <a:rPr lang="cs-CZ" sz="2400" b="1" dirty="0">
                <a:solidFill>
                  <a:schemeClr val="bg1"/>
                </a:solidFill>
                <a:latin typeface="Times New Roman" panose="02020603050405020304" pitchFamily="18" charset="0"/>
                <a:cs typeface="Times New Roman" panose="02020603050405020304" pitchFamily="18" charset="0"/>
              </a:rPr>
            </a:br>
            <a:br>
              <a:rPr lang="cs-CZ" sz="2800" b="1" dirty="0">
                <a:solidFill>
                  <a:schemeClr val="bg1"/>
                </a:solidFill>
                <a:latin typeface="Times New Roman" panose="02020603050405020304" pitchFamily="18" charset="0"/>
                <a:cs typeface="Times New Roman" panose="02020603050405020304" pitchFamily="18" charset="0"/>
              </a:rPr>
            </a:br>
            <a:r>
              <a:rPr lang="cs-CZ" sz="2800" b="1" u="sng" dirty="0">
                <a:solidFill>
                  <a:schemeClr val="bg1"/>
                </a:solidFill>
                <a:latin typeface="Times New Roman" panose="02020603050405020304" pitchFamily="18" charset="0"/>
                <a:cs typeface="Times New Roman" panose="02020603050405020304" pitchFamily="18" charset="0"/>
              </a:rPr>
              <a:t>PROSTŘEDKY AKTIVNÍ MUZIKOTERAPIE :</a:t>
            </a:r>
            <a:br>
              <a:rPr lang="cs-CZ" sz="2400" b="1" u="sng" dirty="0">
                <a:solidFill>
                  <a:schemeClr val="bg1"/>
                </a:solidFill>
                <a:latin typeface="Times New Roman" panose="02020603050405020304" pitchFamily="18" charset="0"/>
                <a:cs typeface="Times New Roman" panose="02020603050405020304" pitchFamily="18" charset="0"/>
              </a:rPr>
            </a:br>
            <a:br>
              <a:rPr lang="cs-CZ" sz="2400" dirty="0">
                <a:solidFill>
                  <a:schemeClr val="bg1"/>
                </a:solidFill>
                <a:latin typeface="Times New Roman" panose="02020603050405020304" pitchFamily="18" charset="0"/>
                <a:cs typeface="Times New Roman" panose="02020603050405020304" pitchFamily="18" charset="0"/>
              </a:rPr>
            </a:br>
            <a:r>
              <a:rPr lang="cs-CZ" sz="2400" b="1" u="sng" dirty="0">
                <a:solidFill>
                  <a:schemeClr val="bg1"/>
                </a:solidFill>
                <a:latin typeface="Times New Roman" panose="02020603050405020304" pitchFamily="18" charset="0"/>
                <a:cs typeface="Times New Roman" panose="02020603050405020304" pitchFamily="18" charset="0"/>
              </a:rPr>
              <a:t>lidské tělo </a:t>
            </a:r>
            <a:r>
              <a:rPr lang="cs-CZ" sz="2400" dirty="0">
                <a:solidFill>
                  <a:schemeClr val="bg1"/>
                </a:solidFill>
                <a:latin typeface="Times New Roman" panose="02020603050405020304" pitchFamily="18" charset="0"/>
                <a:cs typeface="Times New Roman" panose="02020603050405020304" pitchFamily="18" charset="0"/>
              </a:rPr>
              <a:t>– dechové techniky, hra na tělo</a:t>
            </a:r>
            <a:br>
              <a:rPr lang="cs-CZ" sz="2400" dirty="0">
                <a:solidFill>
                  <a:schemeClr val="bg1"/>
                </a:solidFill>
                <a:latin typeface="Times New Roman" panose="02020603050405020304" pitchFamily="18" charset="0"/>
                <a:cs typeface="Times New Roman" panose="02020603050405020304" pitchFamily="18" charset="0"/>
              </a:rPr>
            </a:br>
            <a:br>
              <a:rPr lang="cs-CZ" sz="2400" dirty="0">
                <a:solidFill>
                  <a:schemeClr val="bg1"/>
                </a:solidFill>
                <a:latin typeface="Times New Roman" panose="02020603050405020304" pitchFamily="18" charset="0"/>
                <a:cs typeface="Times New Roman" panose="02020603050405020304" pitchFamily="18" charset="0"/>
              </a:rPr>
            </a:br>
            <a:r>
              <a:rPr lang="cs-CZ" sz="2400" b="1" u="sng" dirty="0">
                <a:solidFill>
                  <a:schemeClr val="bg1"/>
                </a:solidFill>
                <a:latin typeface="Times New Roman" panose="02020603050405020304" pitchFamily="18" charset="0"/>
                <a:cs typeface="Times New Roman" panose="02020603050405020304" pitchFamily="18" charset="0"/>
              </a:rPr>
              <a:t>hlas</a:t>
            </a:r>
            <a:r>
              <a:rPr lang="cs-CZ" sz="2400" dirty="0">
                <a:solidFill>
                  <a:schemeClr val="bg1"/>
                </a:solidFill>
                <a:latin typeface="Times New Roman" panose="02020603050405020304" pitchFamily="18" charset="0"/>
                <a:cs typeface="Times New Roman" panose="02020603050405020304" pitchFamily="18" charset="0"/>
              </a:rPr>
              <a:t> - hlasová improvizace, melodizace říkadel, zpěv písní a melodií</a:t>
            </a:r>
            <a:br>
              <a:rPr lang="cs-CZ" sz="2400" dirty="0">
                <a:solidFill>
                  <a:schemeClr val="bg1"/>
                </a:solidFill>
                <a:latin typeface="Times New Roman" panose="02020603050405020304" pitchFamily="18" charset="0"/>
                <a:cs typeface="Times New Roman" panose="02020603050405020304" pitchFamily="18" charset="0"/>
              </a:rPr>
            </a:br>
            <a:br>
              <a:rPr lang="cs-CZ" sz="2400" dirty="0">
                <a:solidFill>
                  <a:schemeClr val="bg1"/>
                </a:solidFill>
                <a:latin typeface="Times New Roman" panose="02020603050405020304" pitchFamily="18" charset="0"/>
                <a:cs typeface="Times New Roman" panose="02020603050405020304" pitchFamily="18" charset="0"/>
              </a:rPr>
            </a:br>
            <a:r>
              <a:rPr lang="cs-CZ" sz="2400" b="1" u="sng" dirty="0">
                <a:solidFill>
                  <a:schemeClr val="bg1"/>
                </a:solidFill>
                <a:latin typeface="Times New Roman" panose="02020603050405020304" pitchFamily="18" charset="0"/>
                <a:cs typeface="Times New Roman" panose="02020603050405020304" pitchFamily="18" charset="0"/>
              </a:rPr>
              <a:t>hudební nástroje </a:t>
            </a:r>
            <a:r>
              <a:rPr lang="cs-CZ" sz="2400" dirty="0">
                <a:solidFill>
                  <a:schemeClr val="bg1"/>
                </a:solidFill>
                <a:latin typeface="Times New Roman" panose="02020603050405020304" pitchFamily="18" charset="0"/>
                <a:cs typeface="Times New Roman" panose="02020603050405020304" pitchFamily="18" charset="0"/>
              </a:rPr>
              <a:t>– klavír, kytara, </a:t>
            </a:r>
            <a:r>
              <a:rPr lang="cs-CZ" sz="2400" dirty="0" err="1">
                <a:solidFill>
                  <a:schemeClr val="bg1"/>
                </a:solidFill>
                <a:latin typeface="Times New Roman" panose="02020603050405020304" pitchFamily="18" charset="0"/>
                <a:cs typeface="Times New Roman" panose="02020603050405020304" pitchFamily="18" charset="0"/>
              </a:rPr>
              <a:t>Orffův</a:t>
            </a:r>
            <a:r>
              <a:rPr lang="cs-CZ" sz="2400" dirty="0">
                <a:solidFill>
                  <a:schemeClr val="bg1"/>
                </a:solidFill>
                <a:latin typeface="Times New Roman" panose="02020603050405020304" pitchFamily="18" charset="0"/>
                <a:cs typeface="Times New Roman" panose="02020603050405020304" pitchFamily="18" charset="0"/>
              </a:rPr>
              <a:t> instrumentář, vyrobené </a:t>
            </a:r>
            <a:r>
              <a:rPr lang="cs-CZ" sz="2400" dirty="0" err="1">
                <a:solidFill>
                  <a:schemeClr val="bg1"/>
                </a:solidFill>
                <a:latin typeface="Times New Roman" panose="02020603050405020304" pitchFamily="18" charset="0"/>
                <a:cs typeface="Times New Roman" panose="02020603050405020304" pitchFamily="18" charset="0"/>
              </a:rPr>
              <a:t>hud</a:t>
            </a:r>
            <a:r>
              <a:rPr lang="cs-CZ" sz="2400" dirty="0">
                <a:solidFill>
                  <a:schemeClr val="bg1"/>
                </a:solidFill>
                <a:latin typeface="Times New Roman" panose="02020603050405020304" pitchFamily="18" charset="0"/>
                <a:cs typeface="Times New Roman" panose="02020603050405020304" pitchFamily="18" charset="0"/>
              </a:rPr>
              <a:t>. nástroje, etnické</a:t>
            </a:r>
            <a:br>
              <a:rPr lang="cs-CZ" sz="2400" dirty="0">
                <a:latin typeface="Times New Roman" panose="02020603050405020304" pitchFamily="18" charset="0"/>
                <a:cs typeface="Times New Roman" panose="02020603050405020304" pitchFamily="18" charset="0"/>
              </a:rPr>
            </a:br>
            <a:endParaRPr lang="fr-CA" sz="2400" dirty="0">
              <a:solidFill>
                <a:schemeClr val="bg1"/>
              </a:solidFill>
              <a:latin typeface="Times New Roman" panose="02020603050405020304" pitchFamily="18" charset="0"/>
              <a:cs typeface="Times New Roman" panose="02020603050405020304" pitchFamily="18" charset="0"/>
            </a:endParaRPr>
          </a:p>
        </p:txBody>
      </p:sp>
      <p:sp>
        <p:nvSpPr>
          <p:cNvPr id="5123" name="Espace réservé du contenu 2"/>
          <p:cNvSpPr>
            <a:spLocks noGrp="1"/>
          </p:cNvSpPr>
          <p:nvPr>
            <p:ph idx="1"/>
          </p:nvPr>
        </p:nvSpPr>
        <p:spPr>
          <a:xfrm>
            <a:off x="395536" y="4797152"/>
            <a:ext cx="8291264" cy="1800200"/>
          </a:xfrm>
        </p:spPr>
        <p:txBody>
          <a:bodyPr/>
          <a:lstStyle/>
          <a:p>
            <a:pPr lvl="0"/>
            <a:r>
              <a:rPr lang="cs-CZ" sz="2400" dirty="0">
                <a:solidFill>
                  <a:schemeClr val="bg1"/>
                </a:solidFill>
                <a:latin typeface="Times New Roman" panose="02020603050405020304" pitchFamily="18" charset="0"/>
                <a:cs typeface="Times New Roman" panose="02020603050405020304" pitchFamily="18" charset="0"/>
              </a:rPr>
              <a:t>rozvíjí: smyslové vnímání, estetické cítění, pohybovou činnost, pozornost, paměť a fantazii, sebevyjádření, seberealizaci, komunikaci, vztahy</a:t>
            </a:r>
          </a:p>
          <a:p>
            <a:endParaRPr lang="fr-CA"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2818656" cy="1143000"/>
          </a:xfrm>
        </p:spPr>
        <p:txBody>
          <a:bodyPr/>
          <a:lstStyle/>
          <a:p>
            <a:endParaRPr lang="fr-CA" dirty="0">
              <a:solidFill>
                <a:schemeClr val="bg1"/>
              </a:solidFill>
            </a:endParaRPr>
          </a:p>
        </p:txBody>
      </p:sp>
      <p:pic>
        <p:nvPicPr>
          <p:cNvPr id="4" name="Zástupný symbol pro obsah 3" descr="muzikoterapie7.JPG"/>
          <p:cNvPicPr>
            <a:picLocks noGrp="1" noChangeAspect="1"/>
          </p:cNvPicPr>
          <p:nvPr>
            <p:ph idx="1"/>
          </p:nvPr>
        </p:nvPicPr>
        <p:blipFill>
          <a:blip r:embed="rId3" cstate="print"/>
          <a:stretch>
            <a:fillRect/>
          </a:stretch>
        </p:blipFill>
        <p:spPr>
          <a:xfrm>
            <a:off x="179512" y="0"/>
            <a:ext cx="3600400" cy="2790055"/>
          </a:xfrm>
        </p:spPr>
      </p:pic>
      <p:pic>
        <p:nvPicPr>
          <p:cNvPr id="5" name="Obrázek 4" descr="muzikoterapie.jpg"/>
          <p:cNvPicPr>
            <a:picLocks noChangeAspect="1"/>
          </p:cNvPicPr>
          <p:nvPr/>
        </p:nvPicPr>
        <p:blipFill>
          <a:blip r:embed="rId4" cstate="print"/>
          <a:stretch>
            <a:fillRect/>
          </a:stretch>
        </p:blipFill>
        <p:spPr>
          <a:xfrm>
            <a:off x="323528" y="2924944"/>
            <a:ext cx="4752528" cy="3717032"/>
          </a:xfrm>
          <a:prstGeom prst="rect">
            <a:avLst/>
          </a:prstGeom>
        </p:spPr>
      </p:pic>
      <p:pic>
        <p:nvPicPr>
          <p:cNvPr id="6" name="Obrázek 5" descr="clip_image002.jpg"/>
          <p:cNvPicPr>
            <a:picLocks noChangeAspect="1"/>
          </p:cNvPicPr>
          <p:nvPr/>
        </p:nvPicPr>
        <p:blipFill>
          <a:blip r:embed="rId5" cstate="print"/>
          <a:stretch>
            <a:fillRect/>
          </a:stretch>
        </p:blipFill>
        <p:spPr>
          <a:xfrm>
            <a:off x="4716016" y="260648"/>
            <a:ext cx="4032473" cy="2376264"/>
          </a:xfrm>
          <a:prstGeom prst="rect">
            <a:avLst/>
          </a:prstGeom>
        </p:spPr>
      </p:pic>
      <p:pic>
        <p:nvPicPr>
          <p:cNvPr id="7" name="Obrázek 6" descr="07.jpg"/>
          <p:cNvPicPr>
            <a:picLocks noChangeAspect="1"/>
          </p:cNvPicPr>
          <p:nvPr/>
        </p:nvPicPr>
        <p:blipFill>
          <a:blip r:embed="rId6" cstate="print"/>
          <a:stretch>
            <a:fillRect/>
          </a:stretch>
        </p:blipFill>
        <p:spPr>
          <a:xfrm>
            <a:off x="5364088" y="3789040"/>
            <a:ext cx="3491880" cy="256490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cs-CZ" sz="4000" b="1" u="sng" dirty="0">
                <a:solidFill>
                  <a:schemeClr val="bg1"/>
                </a:solidFill>
              </a:rPr>
              <a:t>ERGOTERAPIE</a:t>
            </a:r>
            <a:br>
              <a:rPr lang="cs-CZ" dirty="0"/>
            </a:br>
            <a:endParaRPr lang="fr-CA" dirty="0">
              <a:solidFill>
                <a:schemeClr val="bg1"/>
              </a:solidFill>
            </a:endParaRPr>
          </a:p>
        </p:txBody>
      </p:sp>
      <p:sp>
        <p:nvSpPr>
          <p:cNvPr id="5123" name="Espace réservé du contenu 2"/>
          <p:cNvSpPr>
            <a:spLocks noGrp="1"/>
          </p:cNvSpPr>
          <p:nvPr>
            <p:ph idx="1"/>
          </p:nvPr>
        </p:nvSpPr>
        <p:spPr>
          <a:xfrm>
            <a:off x="457200" y="980728"/>
            <a:ext cx="8229600" cy="5544615"/>
          </a:xfrm>
        </p:spPr>
        <p:txBody>
          <a:bodyPr/>
          <a:lstStyle/>
          <a:p>
            <a:pPr>
              <a:buNone/>
            </a:pPr>
            <a:r>
              <a:rPr lang="cs-CZ" sz="2000" dirty="0">
                <a:solidFill>
                  <a:schemeClr val="bg1"/>
                </a:solidFill>
                <a:latin typeface="Arial" pitchFamily="34" charset="0"/>
                <a:cs typeface="Arial" pitchFamily="34" charset="0"/>
              </a:rPr>
              <a:t>= </a:t>
            </a:r>
            <a:r>
              <a:rPr lang="cs-CZ" sz="2000" b="1" dirty="0">
                <a:solidFill>
                  <a:schemeClr val="bg1"/>
                </a:solidFill>
                <a:latin typeface="Arial" pitchFamily="34" charset="0"/>
                <a:cs typeface="Arial" pitchFamily="34" charset="0"/>
              </a:rPr>
              <a:t>terapie prací</a:t>
            </a:r>
            <a:endParaRPr lang="cs-CZ" sz="2000" dirty="0">
              <a:solidFill>
                <a:schemeClr val="bg1"/>
              </a:solidFill>
              <a:latin typeface="Arial" pitchFamily="34" charset="0"/>
              <a:cs typeface="Arial" pitchFamily="34" charset="0"/>
            </a:endParaRPr>
          </a:p>
          <a:p>
            <a:pPr lvl="0"/>
            <a:r>
              <a:rPr lang="cs-CZ" sz="2000" dirty="0">
                <a:solidFill>
                  <a:schemeClr val="bg1"/>
                </a:solidFill>
                <a:latin typeface="Arial" pitchFamily="34" charset="0"/>
                <a:cs typeface="Arial" pitchFamily="34" charset="0"/>
              </a:rPr>
              <a:t>spolupracuje s fyzioterapií </a:t>
            </a:r>
          </a:p>
          <a:p>
            <a:pPr lvl="0"/>
            <a:r>
              <a:rPr lang="cs-CZ" sz="2000" dirty="0">
                <a:solidFill>
                  <a:schemeClr val="bg1"/>
                </a:solidFill>
                <a:latin typeface="Arial" pitchFamily="34" charset="0"/>
                <a:cs typeface="Arial" pitchFamily="34" charset="0"/>
              </a:rPr>
              <a:t>individuálně - ve skupinách</a:t>
            </a:r>
          </a:p>
          <a:p>
            <a:pPr lvl="0"/>
            <a:r>
              <a:rPr lang="cs-CZ" sz="2000" dirty="0">
                <a:solidFill>
                  <a:schemeClr val="bg1"/>
                </a:solidFill>
                <a:latin typeface="Arial" pitchFamily="34" charset="0"/>
                <a:cs typeface="Arial" pitchFamily="34" charset="0"/>
              </a:rPr>
              <a:t>cílené činnosti a postupy, které zvyšují svalovou funkci, koordinaci a rozsah pohybu, nácvik denních činností, </a:t>
            </a:r>
            <a:r>
              <a:rPr lang="cs-CZ" sz="2000" dirty="0" err="1">
                <a:solidFill>
                  <a:schemeClr val="bg1"/>
                </a:solidFill>
                <a:latin typeface="Arial" pitchFamily="34" charset="0"/>
                <a:cs typeface="Arial" pitchFamily="34" charset="0"/>
              </a:rPr>
              <a:t>sebeobsluhy</a:t>
            </a:r>
            <a:r>
              <a:rPr lang="cs-CZ" sz="2000" dirty="0">
                <a:solidFill>
                  <a:schemeClr val="bg1"/>
                </a:solidFill>
                <a:latin typeface="Arial" pitchFamily="34" charset="0"/>
                <a:cs typeface="Arial" pitchFamily="34" charset="0"/>
              </a:rPr>
              <a:t>, radosti z fyzické aktivity, relaxace</a:t>
            </a:r>
          </a:p>
          <a:p>
            <a:pPr lvl="0"/>
            <a:r>
              <a:rPr lang="cs-CZ" sz="2000" b="1" dirty="0">
                <a:solidFill>
                  <a:schemeClr val="bg1"/>
                </a:solidFill>
                <a:latin typeface="Arial" pitchFamily="34" charset="0"/>
                <a:cs typeface="Arial" pitchFamily="34" charset="0"/>
              </a:rPr>
              <a:t>Ergoterapeut </a:t>
            </a:r>
            <a:r>
              <a:rPr lang="cs-CZ" sz="2000" dirty="0">
                <a:solidFill>
                  <a:schemeClr val="bg1"/>
                </a:solidFill>
                <a:latin typeface="Arial" pitchFamily="34" charset="0"/>
                <a:cs typeface="Arial" pitchFamily="34" charset="0"/>
              </a:rPr>
              <a:t>- odborně vzdělaný pracovník, který pracuje na základě lékařské indikace, stanovuje plán ergoterapie v návaznosti na komplexní rehabilitaci, poskytuje poradenské služby, dokumentuje průběh, spolupracuje při navrhování kompenzačních pomůcek </a:t>
            </a:r>
          </a:p>
          <a:p>
            <a:pPr>
              <a:buNone/>
            </a:pPr>
            <a:endParaRPr lang="cs-CZ" sz="2000" b="1" dirty="0">
              <a:solidFill>
                <a:schemeClr val="bg1"/>
              </a:solidFill>
              <a:latin typeface="Arial" pitchFamily="34" charset="0"/>
              <a:cs typeface="Arial" pitchFamily="34" charset="0"/>
            </a:endParaRPr>
          </a:p>
          <a:p>
            <a:pPr>
              <a:buNone/>
            </a:pPr>
            <a:r>
              <a:rPr lang="cs-CZ" sz="2000" b="1" dirty="0">
                <a:solidFill>
                  <a:schemeClr val="bg1"/>
                </a:solidFill>
                <a:latin typeface="Arial" pitchFamily="34" charset="0"/>
                <a:cs typeface="Arial" pitchFamily="34" charset="0"/>
              </a:rPr>
              <a:t>3 pravidla </a:t>
            </a:r>
            <a:endParaRPr lang="cs-CZ" sz="2000" dirty="0">
              <a:solidFill>
                <a:schemeClr val="bg1"/>
              </a:solidFill>
              <a:latin typeface="Arial" pitchFamily="34" charset="0"/>
              <a:cs typeface="Arial" pitchFamily="34" charset="0"/>
            </a:endParaRPr>
          </a:p>
          <a:p>
            <a:pPr lvl="0"/>
            <a:r>
              <a:rPr lang="cs-CZ" sz="2000" dirty="0">
                <a:solidFill>
                  <a:schemeClr val="bg1"/>
                </a:solidFill>
                <a:latin typeface="Arial" pitchFamily="34" charset="0"/>
                <a:cs typeface="Arial" pitchFamily="34" charset="0"/>
              </a:rPr>
              <a:t>Každá zadaná práce musí mít smysl.</a:t>
            </a:r>
          </a:p>
          <a:p>
            <a:pPr lvl="0"/>
            <a:r>
              <a:rPr lang="cs-CZ" sz="2000" dirty="0">
                <a:solidFill>
                  <a:schemeClr val="bg1"/>
                </a:solidFill>
                <a:latin typeface="Arial" pitchFamily="34" charset="0"/>
                <a:cs typeface="Arial" pitchFamily="34" charset="0"/>
              </a:rPr>
              <a:t>Práce musí být rozvržena tak, aby ji klient mohl dokončit.</a:t>
            </a:r>
          </a:p>
          <a:p>
            <a:pPr lvl="0"/>
            <a:r>
              <a:rPr lang="cs-CZ" sz="2000" dirty="0">
                <a:solidFill>
                  <a:schemeClr val="bg1"/>
                </a:solidFill>
                <a:latin typeface="Arial" pitchFamily="34" charset="0"/>
                <a:cs typeface="Arial" pitchFamily="34" charset="0"/>
              </a:rPr>
              <a:t>Práce musí klienta bavit.</a:t>
            </a:r>
          </a:p>
          <a:p>
            <a:endParaRPr lang="fr-CA"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251520" y="260648"/>
            <a:ext cx="8229600" cy="1719064"/>
          </a:xfrm>
        </p:spPr>
        <p:txBody>
          <a:bodyPr/>
          <a:lstStyle/>
          <a:p>
            <a:pPr algn="l">
              <a:buFont typeface="Arial" pitchFamily="34" charset="0"/>
              <a:buChar char="•"/>
            </a:pP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br>
              <a:rPr lang="cs-CZ" sz="2800" b="1" u="sng" dirty="0">
                <a:solidFill>
                  <a:schemeClr val="bg1"/>
                </a:solidFill>
                <a:latin typeface="Arial" pitchFamily="34" charset="0"/>
                <a:cs typeface="Arial" pitchFamily="34" charset="0"/>
              </a:rPr>
            </a:br>
            <a:r>
              <a:rPr lang="cs-CZ" sz="3200" b="1" u="sng" dirty="0">
                <a:solidFill>
                  <a:schemeClr val="bg1"/>
                </a:solidFill>
                <a:latin typeface="Arial" pitchFamily="34" charset="0"/>
                <a:cs typeface="Arial" pitchFamily="34" charset="0"/>
              </a:rPr>
              <a:t>Prostředky ergoterapie:</a:t>
            </a:r>
            <a:br>
              <a:rPr lang="cs-CZ" sz="2400" dirty="0">
                <a:solidFill>
                  <a:schemeClr val="bg1"/>
                </a:solidFill>
                <a:latin typeface="Arial" pitchFamily="34" charset="0"/>
                <a:cs typeface="Arial" pitchFamily="34" charset="0"/>
              </a:rPr>
            </a:br>
            <a:r>
              <a:rPr lang="cs-CZ" sz="2400" dirty="0">
                <a:solidFill>
                  <a:schemeClr val="bg1"/>
                </a:solidFill>
                <a:latin typeface="Arial" pitchFamily="34" charset="0"/>
                <a:cs typeface="Arial" pitchFamily="34" charset="0"/>
              </a:rPr>
              <a:t>	- </a:t>
            </a:r>
            <a:r>
              <a:rPr lang="cs-CZ" sz="2400" b="1" dirty="0">
                <a:solidFill>
                  <a:schemeClr val="bg1"/>
                </a:solidFill>
                <a:latin typeface="Arial" pitchFamily="34" charset="0"/>
                <a:cs typeface="Arial" pitchFamily="34" charset="0"/>
              </a:rPr>
              <a:t>Diagnostické</a:t>
            </a:r>
            <a:r>
              <a:rPr lang="cs-CZ" sz="2400" dirty="0">
                <a:solidFill>
                  <a:schemeClr val="bg1"/>
                </a:solidFill>
                <a:latin typeface="Arial" pitchFamily="34" charset="0"/>
                <a:cs typeface="Arial" pitchFamily="34" charset="0"/>
              </a:rPr>
              <a:t> </a:t>
            </a:r>
            <a:br>
              <a:rPr lang="cs-CZ" sz="2400" dirty="0">
                <a:solidFill>
                  <a:schemeClr val="bg1"/>
                </a:solidFill>
                <a:latin typeface="Arial" pitchFamily="34" charset="0"/>
                <a:cs typeface="Arial" pitchFamily="34" charset="0"/>
              </a:rPr>
            </a:br>
            <a:r>
              <a:rPr lang="cs-CZ" sz="2400" dirty="0">
                <a:solidFill>
                  <a:schemeClr val="bg1"/>
                </a:solidFill>
                <a:latin typeface="Arial" pitchFamily="34" charset="0"/>
                <a:cs typeface="Arial" pitchFamily="34" charset="0"/>
              </a:rPr>
              <a:t>	- </a:t>
            </a:r>
            <a:r>
              <a:rPr lang="cs-CZ" sz="2400" b="1" dirty="0">
                <a:solidFill>
                  <a:schemeClr val="bg1"/>
                </a:solidFill>
                <a:latin typeface="Arial" pitchFamily="34" charset="0"/>
                <a:cs typeface="Arial" pitchFamily="34" charset="0"/>
              </a:rPr>
              <a:t>Terapeutické</a:t>
            </a:r>
            <a:r>
              <a:rPr lang="cs-CZ" sz="2400" dirty="0">
                <a:solidFill>
                  <a:schemeClr val="bg1"/>
                </a:solidFill>
                <a:latin typeface="Arial" pitchFamily="34" charset="0"/>
                <a:cs typeface="Arial" pitchFamily="34" charset="0"/>
              </a:rPr>
              <a:t> </a:t>
            </a:r>
            <a:br>
              <a:rPr lang="cs-CZ" sz="2400" dirty="0">
                <a:solidFill>
                  <a:schemeClr val="bg1"/>
                </a:solidFill>
                <a:latin typeface="Arial" pitchFamily="34" charset="0"/>
                <a:cs typeface="Arial" pitchFamily="34" charset="0"/>
              </a:rPr>
            </a:br>
            <a:r>
              <a:rPr lang="cs-CZ" sz="2400" dirty="0">
                <a:solidFill>
                  <a:schemeClr val="bg1"/>
                </a:solidFill>
                <a:latin typeface="Arial" pitchFamily="34" charset="0"/>
                <a:cs typeface="Arial" pitchFamily="34" charset="0"/>
              </a:rPr>
              <a:t>	- </a:t>
            </a:r>
            <a:r>
              <a:rPr lang="cs-CZ" sz="2400" b="1" dirty="0">
                <a:solidFill>
                  <a:schemeClr val="bg1"/>
                </a:solidFill>
                <a:latin typeface="Arial" pitchFamily="34" charset="0"/>
                <a:cs typeface="Arial" pitchFamily="34" charset="0"/>
              </a:rPr>
              <a:t>Preventivní </a:t>
            </a:r>
            <a:br>
              <a:rPr lang="cs-CZ" dirty="0"/>
            </a:br>
            <a:r>
              <a:rPr lang="cs-CZ" dirty="0"/>
              <a:t> </a:t>
            </a:r>
            <a:br>
              <a:rPr lang="cs-CZ" dirty="0"/>
            </a:br>
            <a:r>
              <a:rPr lang="cs-CZ" b="1" dirty="0"/>
              <a:t> </a:t>
            </a:r>
            <a:br>
              <a:rPr lang="cs-CZ" dirty="0"/>
            </a:br>
            <a:r>
              <a:rPr lang="cs-CZ" b="1" dirty="0"/>
              <a:t> </a:t>
            </a:r>
            <a:br>
              <a:rPr lang="cs-CZ" dirty="0"/>
            </a:br>
            <a:r>
              <a:rPr lang="cs-CZ" b="1" dirty="0"/>
              <a:t> </a:t>
            </a:r>
            <a:br>
              <a:rPr lang="cs-CZ" dirty="0"/>
            </a:br>
            <a:br>
              <a:rPr lang="cs-CZ" dirty="0"/>
            </a:br>
            <a:r>
              <a:rPr lang="cs-CZ" dirty="0"/>
              <a:t>	</a:t>
            </a:r>
            <a:br>
              <a:rPr lang="cs-CZ" dirty="0"/>
            </a:br>
            <a:r>
              <a:rPr lang="cs-CZ" b="1" dirty="0"/>
              <a:t> </a:t>
            </a:r>
            <a:br>
              <a:rPr lang="cs-CZ" dirty="0"/>
            </a:br>
            <a:endParaRPr lang="fr-CA" dirty="0">
              <a:solidFill>
                <a:schemeClr val="bg1"/>
              </a:solidFill>
            </a:endParaRPr>
          </a:p>
        </p:txBody>
      </p:sp>
      <p:sp>
        <p:nvSpPr>
          <p:cNvPr id="5123" name="Espace réservé du contenu 2"/>
          <p:cNvSpPr>
            <a:spLocks noGrp="1"/>
          </p:cNvSpPr>
          <p:nvPr>
            <p:ph idx="1"/>
          </p:nvPr>
        </p:nvSpPr>
        <p:spPr>
          <a:xfrm>
            <a:off x="251520" y="1844825"/>
            <a:ext cx="8435280" cy="4441676"/>
          </a:xfrm>
        </p:spPr>
        <p:txBody>
          <a:bodyPr/>
          <a:lstStyle/>
          <a:p>
            <a:endParaRPr lang="cs-CZ" b="1" u="sng" dirty="0"/>
          </a:p>
          <a:p>
            <a:pPr>
              <a:buNone/>
            </a:pPr>
            <a:r>
              <a:rPr lang="cs-CZ" b="1" u="sng" dirty="0">
                <a:solidFill>
                  <a:schemeClr val="bg1"/>
                </a:solidFill>
                <a:latin typeface="Arial" pitchFamily="34" charset="0"/>
                <a:cs typeface="Arial" pitchFamily="34" charset="0"/>
              </a:rPr>
              <a:t>Hlavní oblasti ergoterapie :</a:t>
            </a:r>
            <a:br>
              <a:rPr lang="cs-CZ" sz="2400" dirty="0">
                <a:solidFill>
                  <a:schemeClr val="bg1"/>
                </a:solidFill>
                <a:latin typeface="Arial" pitchFamily="34" charset="0"/>
                <a:cs typeface="Arial" pitchFamily="34" charset="0"/>
              </a:rPr>
            </a:br>
            <a:r>
              <a:rPr lang="cs-CZ" sz="2400" b="1" dirty="0">
                <a:solidFill>
                  <a:schemeClr val="bg1"/>
                </a:solidFill>
                <a:latin typeface="Arial" pitchFamily="34" charset="0"/>
                <a:cs typeface="Arial" pitchFamily="34" charset="0"/>
              </a:rPr>
              <a:t> </a:t>
            </a:r>
            <a:br>
              <a:rPr lang="cs-CZ" sz="2400" dirty="0">
                <a:solidFill>
                  <a:schemeClr val="bg1"/>
                </a:solidFill>
                <a:latin typeface="Arial" pitchFamily="34" charset="0"/>
                <a:cs typeface="Arial" pitchFamily="34" charset="0"/>
              </a:rPr>
            </a:br>
            <a:r>
              <a:rPr lang="cs-CZ" sz="2400" b="1" dirty="0">
                <a:solidFill>
                  <a:schemeClr val="bg1"/>
                </a:solidFill>
                <a:latin typeface="Arial" pitchFamily="34" charset="0"/>
                <a:cs typeface="Arial" pitchFamily="34" charset="0"/>
              </a:rPr>
              <a:t>Kondiční ergoterapie</a:t>
            </a:r>
            <a:r>
              <a:rPr lang="cs-CZ" sz="2400" dirty="0">
                <a:solidFill>
                  <a:schemeClr val="bg1"/>
                </a:solidFill>
                <a:latin typeface="Arial" pitchFamily="34" charset="0"/>
                <a:cs typeface="Arial" pitchFamily="34" charset="0"/>
              </a:rPr>
              <a:t> (k naplnění volného času a zlepšení celkové kondice)</a:t>
            </a:r>
            <a:br>
              <a:rPr lang="cs-CZ" sz="2400" dirty="0">
                <a:solidFill>
                  <a:schemeClr val="bg1"/>
                </a:solidFill>
                <a:latin typeface="Arial" pitchFamily="34" charset="0"/>
                <a:cs typeface="Arial" pitchFamily="34" charset="0"/>
              </a:rPr>
            </a:br>
            <a:r>
              <a:rPr lang="cs-CZ" sz="2400" dirty="0">
                <a:solidFill>
                  <a:schemeClr val="bg1"/>
                </a:solidFill>
                <a:latin typeface="Arial" pitchFamily="34" charset="0"/>
                <a:cs typeface="Arial" pitchFamily="34" charset="0"/>
              </a:rPr>
              <a:t>	</a:t>
            </a:r>
            <a:br>
              <a:rPr lang="cs-CZ" sz="2400" dirty="0">
                <a:solidFill>
                  <a:schemeClr val="bg1"/>
                </a:solidFill>
                <a:latin typeface="Arial" pitchFamily="34" charset="0"/>
                <a:cs typeface="Arial" pitchFamily="34" charset="0"/>
              </a:rPr>
            </a:br>
            <a:r>
              <a:rPr lang="cs-CZ" sz="2400" b="1" dirty="0">
                <a:solidFill>
                  <a:schemeClr val="bg1"/>
                </a:solidFill>
                <a:latin typeface="Arial" pitchFamily="34" charset="0"/>
                <a:cs typeface="Arial" pitchFamily="34" charset="0"/>
              </a:rPr>
              <a:t>Ergoterapie cílená na postiženou oblast</a:t>
            </a:r>
            <a:r>
              <a:rPr lang="cs-CZ" sz="2400" dirty="0">
                <a:solidFill>
                  <a:schemeClr val="bg1"/>
                </a:solidFill>
                <a:latin typeface="Arial" pitchFamily="34" charset="0"/>
                <a:cs typeface="Arial" pitchFamily="34" charset="0"/>
              </a:rPr>
              <a:t> </a:t>
            </a:r>
            <a:br>
              <a:rPr lang="cs-CZ" sz="2400" dirty="0">
                <a:solidFill>
                  <a:schemeClr val="bg1"/>
                </a:solidFill>
                <a:latin typeface="Arial" pitchFamily="34" charset="0"/>
                <a:cs typeface="Arial" pitchFamily="34" charset="0"/>
              </a:rPr>
            </a:br>
            <a:r>
              <a:rPr lang="cs-CZ" sz="2400" b="1" dirty="0">
                <a:solidFill>
                  <a:schemeClr val="bg1"/>
                </a:solidFill>
                <a:latin typeface="Arial" pitchFamily="34" charset="0"/>
                <a:cs typeface="Arial" pitchFamily="34" charset="0"/>
              </a:rPr>
              <a:t> </a:t>
            </a:r>
            <a:br>
              <a:rPr lang="cs-CZ" sz="2400" dirty="0">
                <a:solidFill>
                  <a:schemeClr val="bg1"/>
                </a:solidFill>
                <a:latin typeface="Arial" pitchFamily="34" charset="0"/>
                <a:cs typeface="Arial" pitchFamily="34" charset="0"/>
              </a:rPr>
            </a:br>
            <a:r>
              <a:rPr lang="cs-CZ" sz="2400" b="1" dirty="0">
                <a:solidFill>
                  <a:schemeClr val="bg1"/>
                </a:solidFill>
                <a:latin typeface="Arial" pitchFamily="34" charset="0"/>
                <a:cs typeface="Arial" pitchFamily="34" charset="0"/>
              </a:rPr>
              <a:t>Ergoterapie zaměřená na pracovní začlenění </a:t>
            </a:r>
            <a:r>
              <a:rPr lang="cs-CZ" sz="2400" dirty="0">
                <a:solidFill>
                  <a:schemeClr val="bg1"/>
                </a:solidFill>
                <a:latin typeface="Arial" pitchFamily="34" charset="0"/>
                <a:cs typeface="Arial" pitchFamily="34" charset="0"/>
              </a:rPr>
              <a:t>(</a:t>
            </a:r>
            <a:r>
              <a:rPr lang="cs-CZ" sz="2400" dirty="0" err="1">
                <a:solidFill>
                  <a:schemeClr val="bg1"/>
                </a:solidFill>
                <a:latin typeface="Arial" pitchFamily="34" charset="0"/>
                <a:cs typeface="Arial" pitchFamily="34" charset="0"/>
              </a:rPr>
              <a:t>předpracovní</a:t>
            </a:r>
            <a:r>
              <a:rPr lang="cs-CZ" sz="2400" dirty="0">
                <a:solidFill>
                  <a:schemeClr val="bg1"/>
                </a:solidFill>
                <a:latin typeface="Arial" pitchFamily="34" charset="0"/>
                <a:cs typeface="Arial" pitchFamily="34" charset="0"/>
              </a:rPr>
              <a:t> rehabilitace)</a:t>
            </a:r>
            <a:br>
              <a:rPr lang="cs-CZ" sz="2400" dirty="0">
                <a:solidFill>
                  <a:schemeClr val="bg1"/>
                </a:solidFill>
                <a:latin typeface="Arial" pitchFamily="34" charset="0"/>
                <a:cs typeface="Arial" pitchFamily="34" charset="0"/>
              </a:rPr>
            </a:br>
            <a:r>
              <a:rPr lang="cs-CZ" sz="2400" dirty="0">
                <a:solidFill>
                  <a:schemeClr val="bg1"/>
                </a:solidFill>
                <a:latin typeface="Arial" pitchFamily="34" charset="0"/>
                <a:cs typeface="Arial" pitchFamily="34" charset="0"/>
              </a:rPr>
              <a:t> </a:t>
            </a:r>
            <a:br>
              <a:rPr lang="cs-CZ" sz="2400" dirty="0">
                <a:solidFill>
                  <a:schemeClr val="bg1"/>
                </a:solidFill>
                <a:latin typeface="Arial" pitchFamily="34" charset="0"/>
                <a:cs typeface="Arial" pitchFamily="34" charset="0"/>
              </a:rPr>
            </a:br>
            <a:r>
              <a:rPr lang="cs-CZ" sz="2400" b="1" dirty="0">
                <a:solidFill>
                  <a:schemeClr val="bg1"/>
                </a:solidFill>
                <a:latin typeface="Arial" pitchFamily="34" charset="0"/>
                <a:cs typeface="Arial" pitchFamily="34" charset="0"/>
              </a:rPr>
              <a:t>Ergoterapie zaměřená na výchovu k soběstačnosti</a:t>
            </a:r>
            <a:endParaRPr lang="fr-CA" sz="2400" dirty="0">
              <a:solidFill>
                <a:schemeClr val="bg1"/>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4186808" cy="1143000"/>
          </a:xfrm>
        </p:spPr>
        <p:txBody>
          <a:bodyPr/>
          <a:lstStyle/>
          <a:p>
            <a:endParaRPr lang="fr-CA" dirty="0">
              <a:solidFill>
                <a:schemeClr val="bg1"/>
              </a:solidFill>
            </a:endParaRPr>
          </a:p>
        </p:txBody>
      </p:sp>
      <p:pic>
        <p:nvPicPr>
          <p:cNvPr id="5" name="Obrázek 4" descr="home_ergoterapie_4.jpg"/>
          <p:cNvPicPr>
            <a:picLocks noChangeAspect="1"/>
          </p:cNvPicPr>
          <p:nvPr/>
        </p:nvPicPr>
        <p:blipFill>
          <a:blip r:embed="rId3" cstate="print"/>
          <a:stretch>
            <a:fillRect/>
          </a:stretch>
        </p:blipFill>
        <p:spPr>
          <a:xfrm>
            <a:off x="251520" y="260648"/>
            <a:ext cx="4746104" cy="3392984"/>
          </a:xfrm>
          <a:prstGeom prst="rect">
            <a:avLst/>
          </a:prstGeom>
        </p:spPr>
      </p:pic>
      <p:pic>
        <p:nvPicPr>
          <p:cNvPr id="6" name="Obrázek 5" descr="ergo2.jpg"/>
          <p:cNvPicPr>
            <a:picLocks noChangeAspect="1"/>
          </p:cNvPicPr>
          <p:nvPr/>
        </p:nvPicPr>
        <p:blipFill>
          <a:blip r:embed="rId4" cstate="print"/>
          <a:stretch>
            <a:fillRect/>
          </a:stretch>
        </p:blipFill>
        <p:spPr>
          <a:xfrm>
            <a:off x="5436096" y="3284984"/>
            <a:ext cx="2743969" cy="3573016"/>
          </a:xfrm>
          <a:prstGeom prst="rect">
            <a:avLst/>
          </a:prstGeom>
        </p:spPr>
      </p:pic>
      <p:pic>
        <p:nvPicPr>
          <p:cNvPr id="7" name="Obrázek 6" descr="000744_05_003683.jpg"/>
          <p:cNvPicPr>
            <a:picLocks noChangeAspect="1"/>
          </p:cNvPicPr>
          <p:nvPr/>
        </p:nvPicPr>
        <p:blipFill>
          <a:blip r:embed="rId5" cstate="print"/>
          <a:stretch>
            <a:fillRect/>
          </a:stretch>
        </p:blipFill>
        <p:spPr>
          <a:xfrm>
            <a:off x="5292080" y="188640"/>
            <a:ext cx="3620120" cy="2736304"/>
          </a:xfrm>
          <a:prstGeom prst="rect">
            <a:avLst/>
          </a:prstGeom>
        </p:spPr>
      </p:pic>
      <p:pic>
        <p:nvPicPr>
          <p:cNvPr id="11" name="Zástupný symbol pro obsah 10" descr="1251956179-big.jpg"/>
          <p:cNvPicPr>
            <a:picLocks noGrp="1" noChangeAspect="1"/>
          </p:cNvPicPr>
          <p:nvPr>
            <p:ph idx="1"/>
          </p:nvPr>
        </p:nvPicPr>
        <p:blipFill>
          <a:blip r:embed="rId6" cstate="print"/>
          <a:stretch>
            <a:fillRect/>
          </a:stretch>
        </p:blipFill>
        <p:spPr>
          <a:xfrm>
            <a:off x="827584" y="3861048"/>
            <a:ext cx="3312368" cy="269716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cs-CZ" sz="4000" b="1" u="sng" dirty="0">
                <a:solidFill>
                  <a:schemeClr val="bg1"/>
                </a:solidFill>
                <a:latin typeface="Arial" pitchFamily="34" charset="0"/>
                <a:cs typeface="Arial" pitchFamily="34" charset="0"/>
              </a:rPr>
              <a:t>DRAMATERAPIE</a:t>
            </a:r>
            <a:br>
              <a:rPr lang="cs-CZ" dirty="0"/>
            </a:br>
            <a:endParaRPr lang="fr-CA" dirty="0">
              <a:solidFill>
                <a:schemeClr val="bg1"/>
              </a:solidFill>
            </a:endParaRPr>
          </a:p>
        </p:txBody>
      </p:sp>
      <p:sp>
        <p:nvSpPr>
          <p:cNvPr id="5123" name="Espace réservé du contenu 2"/>
          <p:cNvSpPr>
            <a:spLocks noGrp="1"/>
          </p:cNvSpPr>
          <p:nvPr>
            <p:ph idx="1"/>
          </p:nvPr>
        </p:nvSpPr>
        <p:spPr>
          <a:xfrm>
            <a:off x="457200" y="980728"/>
            <a:ext cx="8229600" cy="5544615"/>
          </a:xfrm>
        </p:spPr>
        <p:txBody>
          <a:bodyPr/>
          <a:lstStyle/>
          <a:p>
            <a:pPr lvl="0"/>
            <a:r>
              <a:rPr lang="cs-CZ" sz="2400" b="1" dirty="0">
                <a:solidFill>
                  <a:schemeClr val="bg1"/>
                </a:solidFill>
                <a:latin typeface="Arial" pitchFamily="34" charset="0"/>
                <a:cs typeface="Arial" pitchFamily="34" charset="0"/>
              </a:rPr>
              <a:t>spojení s dramatickou výchovou</a:t>
            </a:r>
            <a:endParaRPr lang="cs-CZ" sz="2400" dirty="0">
              <a:solidFill>
                <a:schemeClr val="bg1"/>
              </a:solidFill>
              <a:latin typeface="Arial" pitchFamily="34" charset="0"/>
              <a:cs typeface="Arial" pitchFamily="34" charset="0"/>
            </a:endParaRPr>
          </a:p>
          <a:p>
            <a:pPr lvl="0"/>
            <a:r>
              <a:rPr lang="cs-CZ" sz="2400" dirty="0">
                <a:solidFill>
                  <a:schemeClr val="bg1"/>
                </a:solidFill>
                <a:latin typeface="Arial" pitchFamily="34" charset="0"/>
                <a:cs typeface="Arial" pitchFamily="34" charset="0"/>
              </a:rPr>
              <a:t>pomocí dramatu se snažím klienta někam dovést  (cvičení rolí, rozvoj paměti, seberealizace a vyjadřování se, komunikace, uvolnění, improvizace, emocí, prožívání, vnímání, myšlení, tvořivosti)...</a:t>
            </a:r>
          </a:p>
          <a:p>
            <a:endParaRPr lang="cs-CZ" sz="2400" dirty="0">
              <a:solidFill>
                <a:schemeClr val="bg1"/>
              </a:solidFill>
              <a:latin typeface="Arial" pitchFamily="34" charset="0"/>
              <a:cs typeface="Arial" pitchFamily="34" charset="0"/>
            </a:endParaRPr>
          </a:p>
          <a:p>
            <a:pPr>
              <a:buNone/>
            </a:pPr>
            <a:r>
              <a:rPr lang="cs-CZ" sz="2400" b="1" u="sng" dirty="0">
                <a:solidFill>
                  <a:schemeClr val="bg1"/>
                </a:solidFill>
                <a:latin typeface="Arial" pitchFamily="34" charset="0"/>
                <a:cs typeface="Arial" pitchFamily="34" charset="0"/>
              </a:rPr>
              <a:t>Druhy </a:t>
            </a:r>
            <a:r>
              <a:rPr lang="cs-CZ" sz="2400" b="1" u="sng" dirty="0" err="1">
                <a:solidFill>
                  <a:schemeClr val="bg1"/>
                </a:solidFill>
                <a:latin typeface="Arial" pitchFamily="34" charset="0"/>
                <a:cs typeface="Arial" pitchFamily="34" charset="0"/>
              </a:rPr>
              <a:t>dramaterapie</a:t>
            </a:r>
            <a:r>
              <a:rPr lang="cs-CZ" sz="2400" b="1" u="sng" dirty="0">
                <a:solidFill>
                  <a:schemeClr val="bg1"/>
                </a:solidFill>
                <a:latin typeface="Arial" pitchFamily="34" charset="0"/>
                <a:cs typeface="Arial" pitchFamily="34" charset="0"/>
              </a:rPr>
              <a:t> </a:t>
            </a:r>
          </a:p>
          <a:p>
            <a:pPr>
              <a:buNone/>
            </a:pPr>
            <a:r>
              <a:rPr lang="cs-CZ" sz="2400" dirty="0">
                <a:solidFill>
                  <a:schemeClr val="bg1"/>
                </a:solidFill>
                <a:latin typeface="Arial" pitchFamily="34" charset="0"/>
                <a:cs typeface="Arial" pitchFamily="34" charset="0"/>
              </a:rPr>
              <a:t>	</a:t>
            </a:r>
          </a:p>
          <a:p>
            <a:r>
              <a:rPr lang="cs-CZ" sz="2400" b="1" dirty="0">
                <a:solidFill>
                  <a:schemeClr val="bg1"/>
                </a:solidFill>
                <a:latin typeface="Arial" pitchFamily="34" charset="0"/>
                <a:cs typeface="Arial" pitchFamily="34" charset="0"/>
              </a:rPr>
              <a:t>plánovaná </a:t>
            </a:r>
            <a:r>
              <a:rPr lang="cs-CZ" sz="2400" dirty="0">
                <a:solidFill>
                  <a:schemeClr val="bg1"/>
                </a:solidFill>
                <a:latin typeface="Arial" pitchFamily="34" charset="0"/>
                <a:cs typeface="Arial" pitchFamily="34" charset="0"/>
              </a:rPr>
              <a:t> - předem ví jakou roli, v jaké situaci…</a:t>
            </a:r>
          </a:p>
          <a:p>
            <a:r>
              <a:rPr lang="cs-CZ" sz="2400" b="1" dirty="0">
                <a:solidFill>
                  <a:schemeClr val="bg1"/>
                </a:solidFill>
                <a:latin typeface="Arial" pitchFamily="34" charset="0"/>
                <a:cs typeface="Arial" pitchFamily="34" charset="0"/>
              </a:rPr>
              <a:t>neplánovaná</a:t>
            </a:r>
            <a:r>
              <a:rPr lang="cs-CZ" sz="2400" dirty="0">
                <a:solidFill>
                  <a:schemeClr val="bg1"/>
                </a:solidFill>
                <a:latin typeface="Arial" pitchFamily="34" charset="0"/>
                <a:cs typeface="Arial" pitchFamily="34" charset="0"/>
              </a:rPr>
              <a:t> – zná příběh, rozhoduje se, zda do role vstoupí či ne a jak</a:t>
            </a:r>
          </a:p>
          <a:p>
            <a:r>
              <a:rPr lang="cs-CZ" sz="2400" b="1" dirty="0">
                <a:solidFill>
                  <a:schemeClr val="bg1"/>
                </a:solidFill>
                <a:latin typeface="Arial" pitchFamily="34" charset="0"/>
                <a:cs typeface="Arial" pitchFamily="34" charset="0"/>
              </a:rPr>
              <a:t>nepřipravená </a:t>
            </a:r>
            <a:r>
              <a:rPr lang="cs-CZ" sz="2400" dirty="0">
                <a:solidFill>
                  <a:schemeClr val="bg1"/>
                </a:solidFill>
                <a:latin typeface="Arial" pitchFamily="34" charset="0"/>
                <a:cs typeface="Arial" pitchFamily="34" charset="0"/>
              </a:rPr>
              <a:t>– je vtáhnut nečekaně do příběhu, nemusí zpočátku vědět že jde o terapii</a:t>
            </a:r>
          </a:p>
          <a:p>
            <a:pPr>
              <a:buNone/>
            </a:pPr>
            <a:r>
              <a:rPr lang="cs-CZ" dirty="0"/>
              <a:t> </a:t>
            </a:r>
          </a:p>
          <a:p>
            <a:endParaRPr lang="fr-CA"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79512" y="274638"/>
            <a:ext cx="8507288" cy="1858218"/>
          </a:xfrm>
        </p:spPr>
        <p:txBody>
          <a:bodyPr/>
          <a:lstStyle/>
          <a:p>
            <a:pPr lvl="0" algn="l"/>
            <a:br>
              <a:rPr lang="cs-CZ" dirty="0"/>
            </a:br>
            <a:endParaRPr lang="fr-CA" dirty="0">
              <a:solidFill>
                <a:schemeClr val="bg1"/>
              </a:solidFill>
            </a:endParaRPr>
          </a:p>
        </p:txBody>
      </p:sp>
      <p:sp>
        <p:nvSpPr>
          <p:cNvPr id="5123" name="Espace réservé du contenu 2"/>
          <p:cNvSpPr>
            <a:spLocks noGrp="1"/>
          </p:cNvSpPr>
          <p:nvPr>
            <p:ph idx="1"/>
          </p:nvPr>
        </p:nvSpPr>
        <p:spPr>
          <a:xfrm>
            <a:off x="251520" y="332656"/>
            <a:ext cx="8640960" cy="6336703"/>
          </a:xfrm>
        </p:spPr>
        <p:txBody>
          <a:bodyPr/>
          <a:lstStyle/>
          <a:p>
            <a:r>
              <a:rPr lang="cs-CZ" b="1" u="sng" dirty="0">
                <a:solidFill>
                  <a:schemeClr val="bg1"/>
                </a:solidFill>
                <a:latin typeface="Times New Roman" panose="02020603050405020304" pitchFamily="18" charset="0"/>
                <a:cs typeface="Times New Roman" panose="02020603050405020304" pitchFamily="18" charset="0"/>
              </a:rPr>
              <a:t>Terapie: </a:t>
            </a:r>
            <a:r>
              <a:rPr lang="cs-CZ" dirty="0">
                <a:solidFill>
                  <a:schemeClr val="bg1"/>
                </a:solidFill>
                <a:latin typeface="Times New Roman" panose="02020603050405020304" pitchFamily="18" charset="0"/>
                <a:cs typeface="Times New Roman" panose="02020603050405020304" pitchFamily="18" charset="0"/>
              </a:rPr>
              <a:t>Individuální nebo skupinová</a:t>
            </a:r>
          </a:p>
          <a:p>
            <a:r>
              <a:rPr lang="cs-CZ" dirty="0">
                <a:solidFill>
                  <a:schemeClr val="bg1"/>
                </a:solidFill>
                <a:latin typeface="Times New Roman" panose="02020603050405020304" pitchFamily="18" charset="0"/>
                <a:cs typeface="Times New Roman" panose="02020603050405020304" pitchFamily="18" charset="0"/>
              </a:rPr>
              <a:t>Vedená odborníkem, který zná základní principy terapie</a:t>
            </a:r>
          </a:p>
          <a:p>
            <a:r>
              <a:rPr lang="cs-CZ" dirty="0">
                <a:solidFill>
                  <a:schemeClr val="bg1"/>
                </a:solidFill>
                <a:latin typeface="Times New Roman" panose="02020603050405020304" pitchFamily="18" charset="0"/>
                <a:cs typeface="Times New Roman" panose="02020603050405020304" pitchFamily="18" charset="0"/>
              </a:rPr>
              <a:t>Realizovány: v rámci škol, SPC, NO, DOSZP, …</a:t>
            </a:r>
            <a:endParaRPr lang="fr-C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747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4402832" cy="1143000"/>
          </a:xfrm>
        </p:spPr>
        <p:txBody>
          <a:bodyPr/>
          <a:lstStyle/>
          <a:p>
            <a:endParaRPr lang="fr-CA" dirty="0">
              <a:solidFill>
                <a:schemeClr val="bg1"/>
              </a:solidFill>
            </a:endParaRPr>
          </a:p>
        </p:txBody>
      </p:sp>
      <p:pic>
        <p:nvPicPr>
          <p:cNvPr id="4" name="Zástupný symbol pro obsah 3" descr="15_dramaterapie.jpg"/>
          <p:cNvPicPr>
            <a:picLocks noGrp="1" noChangeAspect="1"/>
          </p:cNvPicPr>
          <p:nvPr>
            <p:ph idx="1"/>
          </p:nvPr>
        </p:nvPicPr>
        <p:blipFill>
          <a:blip r:embed="rId3" cstate="print"/>
          <a:stretch>
            <a:fillRect/>
          </a:stretch>
        </p:blipFill>
        <p:spPr>
          <a:xfrm>
            <a:off x="179513" y="188641"/>
            <a:ext cx="5184575" cy="3456384"/>
          </a:xfrm>
        </p:spPr>
      </p:pic>
      <p:pic>
        <p:nvPicPr>
          <p:cNvPr id="5" name="Obrázek 4" descr="dramaterapie-486x422.jpg"/>
          <p:cNvPicPr>
            <a:picLocks noChangeAspect="1"/>
          </p:cNvPicPr>
          <p:nvPr/>
        </p:nvPicPr>
        <p:blipFill>
          <a:blip r:embed="rId4" cstate="print"/>
          <a:stretch>
            <a:fillRect/>
          </a:stretch>
        </p:blipFill>
        <p:spPr>
          <a:xfrm>
            <a:off x="4788024" y="3573016"/>
            <a:ext cx="4211960" cy="3068960"/>
          </a:xfrm>
          <a:prstGeom prst="rect">
            <a:avLst/>
          </a:prstGeom>
        </p:spPr>
      </p:pic>
      <p:pic>
        <p:nvPicPr>
          <p:cNvPr id="6" name="Obrázek 5" descr="pic 2a.jpg"/>
          <p:cNvPicPr>
            <a:picLocks noChangeAspect="1"/>
          </p:cNvPicPr>
          <p:nvPr/>
        </p:nvPicPr>
        <p:blipFill>
          <a:blip r:embed="rId5" cstate="print"/>
          <a:stretch>
            <a:fillRect/>
          </a:stretch>
        </p:blipFill>
        <p:spPr>
          <a:xfrm>
            <a:off x="323528" y="3888896"/>
            <a:ext cx="3960440" cy="2969104"/>
          </a:xfrm>
          <a:prstGeom prst="rect">
            <a:avLst/>
          </a:prstGeom>
        </p:spPr>
      </p:pic>
      <p:pic>
        <p:nvPicPr>
          <p:cNvPr id="7" name="Obrázek 6" descr="default.jpeg"/>
          <p:cNvPicPr>
            <a:picLocks noChangeAspect="1"/>
          </p:cNvPicPr>
          <p:nvPr/>
        </p:nvPicPr>
        <p:blipFill>
          <a:blip r:embed="rId6" cstate="print"/>
          <a:stretch>
            <a:fillRect/>
          </a:stretch>
        </p:blipFill>
        <p:spPr>
          <a:xfrm>
            <a:off x="5796136" y="764704"/>
            <a:ext cx="2762250" cy="16478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8229600" cy="2362274"/>
          </a:xfrm>
        </p:spPr>
        <p:txBody>
          <a:bodyPr/>
          <a:lstStyle/>
          <a:p>
            <a:r>
              <a:rPr lang="cs-CZ" sz="4000" b="1" u="sng" dirty="0">
                <a:solidFill>
                  <a:schemeClr val="bg1"/>
                </a:solidFill>
                <a:latin typeface="Arial" pitchFamily="34" charset="0"/>
                <a:cs typeface="Arial" pitchFamily="34" charset="0"/>
              </a:rPr>
              <a:t>PSYCHOMOTORIKA</a:t>
            </a:r>
            <a:br>
              <a:rPr lang="cs-CZ" sz="4000" dirty="0">
                <a:solidFill>
                  <a:schemeClr val="bg1"/>
                </a:solidFill>
                <a:latin typeface="Arial" pitchFamily="34" charset="0"/>
                <a:cs typeface="Arial" pitchFamily="34" charset="0"/>
              </a:rPr>
            </a:br>
            <a:r>
              <a:rPr lang="cs-CZ" sz="4000" b="1" dirty="0">
                <a:solidFill>
                  <a:schemeClr val="bg1"/>
                </a:solidFill>
                <a:latin typeface="Arial" pitchFamily="34" charset="0"/>
                <a:cs typeface="Arial" pitchFamily="34" charset="0"/>
              </a:rPr>
              <a:t>(psychomotorická terapie)</a:t>
            </a:r>
            <a:br>
              <a:rPr lang="cs-CZ" dirty="0"/>
            </a:br>
            <a:r>
              <a:rPr lang="cs-CZ" b="1" dirty="0"/>
              <a:t> </a:t>
            </a:r>
            <a:br>
              <a:rPr lang="cs-CZ" dirty="0"/>
            </a:br>
            <a:endParaRPr lang="fr-CA" dirty="0">
              <a:solidFill>
                <a:schemeClr val="bg1"/>
              </a:solidFill>
            </a:endParaRPr>
          </a:p>
        </p:txBody>
      </p:sp>
      <p:sp>
        <p:nvSpPr>
          <p:cNvPr id="5123" name="Espace réservé du contenu 2"/>
          <p:cNvSpPr>
            <a:spLocks noGrp="1"/>
          </p:cNvSpPr>
          <p:nvPr>
            <p:ph idx="1"/>
          </p:nvPr>
        </p:nvSpPr>
        <p:spPr>
          <a:xfrm>
            <a:off x="457200" y="1628800"/>
            <a:ext cx="8686800" cy="4968551"/>
          </a:xfrm>
        </p:spPr>
        <p:txBody>
          <a:bodyPr/>
          <a:lstStyle/>
          <a:p>
            <a:pPr>
              <a:buNone/>
            </a:pPr>
            <a:r>
              <a:rPr lang="cs-CZ" sz="2200" b="1" dirty="0">
                <a:solidFill>
                  <a:schemeClr val="bg1"/>
                </a:solidFill>
                <a:latin typeface="Arial" pitchFamily="34" charset="0"/>
                <a:cs typeface="Arial" pitchFamily="34" charset="0"/>
              </a:rPr>
              <a:t>= působení na psychiku pomocí motorických cvičení, výchova pohybem, prožitek z pohybu</a:t>
            </a:r>
            <a:endParaRPr lang="cs-CZ" sz="2200" dirty="0">
              <a:solidFill>
                <a:schemeClr val="bg1"/>
              </a:solidFill>
              <a:latin typeface="Arial" pitchFamily="34" charset="0"/>
              <a:cs typeface="Arial" pitchFamily="34" charset="0"/>
            </a:endParaRPr>
          </a:p>
          <a:p>
            <a:pPr lvl="0"/>
            <a:r>
              <a:rPr lang="cs-CZ" sz="2200" b="1" dirty="0">
                <a:solidFill>
                  <a:schemeClr val="bg1"/>
                </a:solidFill>
                <a:latin typeface="Arial" pitchFamily="34" charset="0"/>
                <a:cs typeface="Arial" pitchFamily="34" charset="0"/>
              </a:rPr>
              <a:t>nenáročná motorická cvičení: </a:t>
            </a:r>
            <a:r>
              <a:rPr lang="cs-CZ" sz="2200" dirty="0">
                <a:solidFill>
                  <a:schemeClr val="bg1"/>
                </a:solidFill>
                <a:latin typeface="Arial" pitchFamily="34" charset="0"/>
                <a:cs typeface="Arial" pitchFamily="34" charset="0"/>
              </a:rPr>
              <a:t>př. přetlačování, jeden udělá most a jiný se musí přes něj převalit, padání do náruče partnera…</a:t>
            </a:r>
          </a:p>
          <a:p>
            <a:pPr>
              <a:buNone/>
            </a:pPr>
            <a:endParaRPr lang="cs-CZ" sz="2200" dirty="0">
              <a:solidFill>
                <a:schemeClr val="bg1"/>
              </a:solidFill>
              <a:latin typeface="Arial" pitchFamily="34" charset="0"/>
              <a:cs typeface="Arial" pitchFamily="34" charset="0"/>
            </a:endParaRPr>
          </a:p>
          <a:p>
            <a:pPr>
              <a:buNone/>
            </a:pPr>
            <a:r>
              <a:rPr lang="cs-CZ" sz="2200" b="1" u="sng" dirty="0">
                <a:solidFill>
                  <a:schemeClr val="bg1"/>
                </a:solidFill>
                <a:latin typeface="Arial" pitchFamily="34" charset="0"/>
                <a:cs typeface="Arial" pitchFamily="34" charset="0"/>
              </a:rPr>
              <a:t>Cíle psychomotoriky</a:t>
            </a:r>
          </a:p>
          <a:p>
            <a:pPr lvl="0"/>
            <a:r>
              <a:rPr lang="cs-CZ" sz="2200" dirty="0">
                <a:solidFill>
                  <a:schemeClr val="bg1"/>
                </a:solidFill>
                <a:latin typeface="Arial" pitchFamily="34" charset="0"/>
                <a:cs typeface="Arial" pitchFamily="34" charset="0"/>
              </a:rPr>
              <a:t>snaha naučit děti vnímat své vlastní tělo,rozumět mu a přijmout ho</a:t>
            </a:r>
            <a:endParaRPr lang="cs-CZ" sz="2200" b="1" dirty="0">
              <a:solidFill>
                <a:schemeClr val="bg1"/>
              </a:solidFill>
              <a:latin typeface="Arial" pitchFamily="34" charset="0"/>
              <a:cs typeface="Arial" pitchFamily="34" charset="0"/>
            </a:endParaRPr>
          </a:p>
          <a:p>
            <a:pPr lvl="0"/>
            <a:r>
              <a:rPr lang="cs-CZ" sz="2200" dirty="0">
                <a:solidFill>
                  <a:schemeClr val="bg1"/>
                </a:solidFill>
                <a:latin typeface="Arial" pitchFamily="34" charset="0"/>
                <a:cs typeface="Arial" pitchFamily="34" charset="0"/>
              </a:rPr>
              <a:t>bezděčné prožívání radosti z pohybu, ze hry, z tělesných cvičení </a:t>
            </a:r>
            <a:endParaRPr lang="cs-CZ" sz="2200" b="1" dirty="0">
              <a:solidFill>
                <a:schemeClr val="bg1"/>
              </a:solidFill>
              <a:latin typeface="Arial" pitchFamily="34" charset="0"/>
              <a:cs typeface="Arial" pitchFamily="34" charset="0"/>
            </a:endParaRPr>
          </a:p>
          <a:p>
            <a:pPr lvl="0"/>
            <a:r>
              <a:rPr lang="cs-CZ" sz="2200" dirty="0">
                <a:solidFill>
                  <a:schemeClr val="bg1"/>
                </a:solidFill>
                <a:latin typeface="Arial" pitchFamily="34" charset="0"/>
                <a:cs typeface="Arial" pitchFamily="34" charset="0"/>
              </a:rPr>
              <a:t>vyrovnání biologických a duševních potřeb člověka</a:t>
            </a:r>
            <a:endParaRPr lang="cs-CZ" sz="2200" b="1" dirty="0">
              <a:solidFill>
                <a:schemeClr val="bg1"/>
              </a:solidFill>
              <a:latin typeface="Arial" pitchFamily="34" charset="0"/>
              <a:cs typeface="Arial" pitchFamily="34" charset="0"/>
            </a:endParaRPr>
          </a:p>
          <a:p>
            <a:pPr lvl="0"/>
            <a:r>
              <a:rPr lang="cs-CZ" sz="2200" dirty="0">
                <a:solidFill>
                  <a:schemeClr val="bg1"/>
                </a:solidFill>
                <a:latin typeface="Arial" pitchFamily="34" charset="0"/>
                <a:cs typeface="Arial" pitchFamily="34" charset="0"/>
              </a:rPr>
              <a:t>dokázat spolupracovat s druhými</a:t>
            </a:r>
            <a:endParaRPr lang="cs-CZ" sz="2200" b="1" dirty="0">
              <a:solidFill>
                <a:schemeClr val="bg1"/>
              </a:solidFill>
              <a:latin typeface="Arial" pitchFamily="34" charset="0"/>
              <a:cs typeface="Arial" pitchFamily="34" charset="0"/>
            </a:endParaRPr>
          </a:p>
          <a:p>
            <a:endParaRPr lang="fr-CA"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3826768" cy="1143000"/>
          </a:xfrm>
        </p:spPr>
        <p:txBody>
          <a:bodyPr/>
          <a:lstStyle/>
          <a:p>
            <a:endParaRPr lang="fr-CA" dirty="0">
              <a:solidFill>
                <a:schemeClr val="bg1"/>
              </a:solidFill>
            </a:endParaRPr>
          </a:p>
        </p:txBody>
      </p:sp>
      <p:pic>
        <p:nvPicPr>
          <p:cNvPr id="4" name="Zástupný symbol pro obsah 3" descr="obmena_pendlu.JPG"/>
          <p:cNvPicPr>
            <a:picLocks noGrp="1" noChangeAspect="1"/>
          </p:cNvPicPr>
          <p:nvPr>
            <p:ph idx="1"/>
          </p:nvPr>
        </p:nvPicPr>
        <p:blipFill>
          <a:blip r:embed="rId3" cstate="print"/>
          <a:stretch>
            <a:fillRect/>
          </a:stretch>
        </p:blipFill>
        <p:spPr>
          <a:xfrm>
            <a:off x="395536" y="260649"/>
            <a:ext cx="4536504" cy="3312368"/>
          </a:xfrm>
        </p:spPr>
      </p:pic>
      <p:pic>
        <p:nvPicPr>
          <p:cNvPr id="5" name="Obrázek 4" descr="2-30-0.jpg"/>
          <p:cNvPicPr>
            <a:picLocks noChangeAspect="1"/>
          </p:cNvPicPr>
          <p:nvPr/>
        </p:nvPicPr>
        <p:blipFill>
          <a:blip r:embed="rId4" cstate="print"/>
          <a:stretch>
            <a:fillRect/>
          </a:stretch>
        </p:blipFill>
        <p:spPr>
          <a:xfrm>
            <a:off x="4644008" y="3717032"/>
            <a:ext cx="4056112" cy="286206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57200" y="1052736"/>
            <a:ext cx="8229600" cy="5472607"/>
          </a:xfrm>
        </p:spPr>
        <p:txBody>
          <a:bodyPr/>
          <a:lstStyle/>
          <a:p>
            <a:pPr>
              <a:buNone/>
            </a:pPr>
            <a:r>
              <a:rPr lang="cs-CZ" b="1" dirty="0"/>
              <a:t> </a:t>
            </a:r>
            <a:r>
              <a:rPr lang="cs-CZ" sz="2800" b="1" dirty="0">
                <a:solidFill>
                  <a:schemeClr val="bg1"/>
                </a:solidFill>
                <a:latin typeface="Arial" pitchFamily="34" charset="0"/>
                <a:cs typeface="Arial" pitchFamily="34" charset="0"/>
              </a:rPr>
              <a:t>= terapie tancem a pohybem</a:t>
            </a:r>
            <a:endParaRPr lang="cs-CZ" sz="2800" dirty="0">
              <a:solidFill>
                <a:schemeClr val="bg1"/>
              </a:solidFill>
              <a:latin typeface="Arial" pitchFamily="34" charset="0"/>
              <a:cs typeface="Arial" pitchFamily="34" charset="0"/>
            </a:endParaRPr>
          </a:p>
          <a:p>
            <a:pPr lvl="0"/>
            <a:r>
              <a:rPr lang="cs-CZ" sz="2800" dirty="0">
                <a:solidFill>
                  <a:schemeClr val="bg1"/>
                </a:solidFill>
                <a:latin typeface="Arial" pitchFamily="34" charset="0"/>
                <a:cs typeface="Arial" pitchFamily="34" charset="0"/>
              </a:rPr>
              <a:t>taneční terapie je </a:t>
            </a:r>
            <a:r>
              <a:rPr lang="cs-CZ" sz="2800" b="1" dirty="0">
                <a:solidFill>
                  <a:schemeClr val="bg1"/>
                </a:solidFill>
                <a:latin typeface="Arial" pitchFamily="34" charset="0"/>
                <a:cs typeface="Arial" pitchFamily="34" charset="0"/>
              </a:rPr>
              <a:t>formou psychoterapie</a:t>
            </a:r>
            <a:r>
              <a:rPr lang="cs-CZ" sz="2800" dirty="0">
                <a:solidFill>
                  <a:schemeClr val="bg1"/>
                </a:solidFill>
                <a:latin typeface="Arial" pitchFamily="34" charset="0"/>
                <a:cs typeface="Arial" pitchFamily="34" charset="0"/>
              </a:rPr>
              <a:t>.</a:t>
            </a:r>
          </a:p>
          <a:p>
            <a:pPr lvl="0"/>
            <a:r>
              <a:rPr lang="cs-CZ" sz="2800" dirty="0">
                <a:solidFill>
                  <a:schemeClr val="bg1"/>
                </a:solidFill>
                <a:latin typeface="Arial" pitchFamily="34" charset="0"/>
                <a:cs typeface="Arial" pitchFamily="34" charset="0"/>
              </a:rPr>
              <a:t>lidé vyjadřují smutek, radost, hněv a jiné silné emoce pohyby těla za podpory hudby, rytmu</a:t>
            </a:r>
          </a:p>
          <a:p>
            <a:pPr lvl="0"/>
            <a:r>
              <a:rPr lang="cs-CZ" sz="2800" dirty="0">
                <a:solidFill>
                  <a:schemeClr val="bg1"/>
                </a:solidFill>
                <a:latin typeface="Arial" pitchFamily="34" charset="0"/>
                <a:cs typeface="Arial" pitchFamily="34" charset="0"/>
              </a:rPr>
              <a:t>především </a:t>
            </a:r>
            <a:r>
              <a:rPr lang="cs-CZ" sz="2800" b="1" dirty="0">
                <a:solidFill>
                  <a:schemeClr val="bg1"/>
                </a:solidFill>
                <a:latin typeface="Arial" pitchFamily="34" charset="0"/>
                <a:cs typeface="Arial" pitchFamily="34" charset="0"/>
              </a:rPr>
              <a:t>pro jedince s lehkou a středně těžkou mentální retardací</a:t>
            </a:r>
            <a:endParaRPr lang="cs-CZ" sz="2800" dirty="0">
              <a:solidFill>
                <a:schemeClr val="bg1"/>
              </a:solidFill>
              <a:latin typeface="Arial" pitchFamily="34" charset="0"/>
              <a:cs typeface="Arial" pitchFamily="34" charset="0"/>
            </a:endParaRPr>
          </a:p>
          <a:p>
            <a:pPr lvl="0"/>
            <a:r>
              <a:rPr lang="cs-CZ" sz="2800" dirty="0">
                <a:solidFill>
                  <a:schemeClr val="bg1"/>
                </a:solidFill>
                <a:latin typeface="Arial" pitchFamily="34" charset="0"/>
                <a:cs typeface="Arial" pitchFamily="34" charset="0"/>
              </a:rPr>
              <a:t>propojení s </a:t>
            </a:r>
            <a:r>
              <a:rPr lang="cs-CZ" sz="2800" dirty="0" err="1">
                <a:solidFill>
                  <a:schemeClr val="bg1"/>
                </a:solidFill>
                <a:latin typeface="Arial" pitchFamily="34" charset="0"/>
                <a:cs typeface="Arial" pitchFamily="34" charset="0"/>
              </a:rPr>
              <a:t>dramaterapií</a:t>
            </a:r>
            <a:endParaRPr lang="cs-CZ" sz="2800" dirty="0">
              <a:solidFill>
                <a:schemeClr val="bg1"/>
              </a:solidFill>
              <a:latin typeface="Arial" pitchFamily="34" charset="0"/>
              <a:cs typeface="Arial" pitchFamily="34" charset="0"/>
            </a:endParaRPr>
          </a:p>
          <a:p>
            <a:pPr lvl="0"/>
            <a:r>
              <a:rPr lang="cs-CZ" sz="2800" b="1" dirty="0">
                <a:solidFill>
                  <a:schemeClr val="bg1"/>
                </a:solidFill>
                <a:latin typeface="Arial" pitchFamily="34" charset="0"/>
                <a:cs typeface="Arial" pitchFamily="34" charset="0"/>
              </a:rPr>
              <a:t>gesto na základě vlastního prožitku</a:t>
            </a:r>
            <a:r>
              <a:rPr lang="cs-CZ" sz="2800" dirty="0">
                <a:solidFill>
                  <a:schemeClr val="bg1"/>
                </a:solidFill>
                <a:latin typeface="Arial" pitchFamily="34" charset="0"/>
                <a:cs typeface="Arial" pitchFamily="34" charset="0"/>
              </a:rPr>
              <a:t> nebo volné zrcadlení projevu protějšku</a:t>
            </a:r>
          </a:p>
          <a:p>
            <a:pPr lvl="0"/>
            <a:r>
              <a:rPr lang="cs-CZ" sz="2800" dirty="0">
                <a:solidFill>
                  <a:schemeClr val="bg1"/>
                </a:solidFill>
                <a:latin typeface="Arial" pitchFamily="34" charset="0"/>
                <a:cs typeface="Arial" pitchFamily="34" charset="0"/>
              </a:rPr>
              <a:t>na prvním místě - kvalita prožitku, ne estetičnost tance</a:t>
            </a:r>
          </a:p>
          <a:p>
            <a:pPr>
              <a:buNone/>
            </a:pPr>
            <a:r>
              <a:rPr lang="cs-CZ" b="1" dirty="0"/>
              <a:t>	</a:t>
            </a:r>
            <a:endParaRPr lang="cs-CZ" dirty="0"/>
          </a:p>
          <a:p>
            <a:endParaRPr lang="fr-CA" dirty="0">
              <a:solidFill>
                <a:schemeClr val="bg1"/>
              </a:solidFill>
            </a:endParaRPr>
          </a:p>
        </p:txBody>
      </p:sp>
      <p:sp>
        <p:nvSpPr>
          <p:cNvPr id="51201" name="Rectangle 1"/>
          <p:cNvSpPr>
            <a:spLocks noGrp="1" noChangeArrowheads="1"/>
          </p:cNvSpPr>
          <p:nvPr>
            <p:ph type="title"/>
          </p:nvPr>
        </p:nvSpPr>
        <p:spPr bwMode="auto">
          <a:xfrm>
            <a:off x="2178363" y="270626"/>
            <a:ext cx="478727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4000" b="1" i="0" u="sng" strike="noStrike" cap="none" normalizeH="0" baseline="0" dirty="0">
                <a:ln>
                  <a:noFill/>
                </a:ln>
                <a:solidFill>
                  <a:schemeClr val="bg1"/>
                </a:solidFill>
                <a:effectLst/>
                <a:latin typeface="Arial" pitchFamily="34" charset="0"/>
                <a:ea typeface="Calibri" pitchFamily="34" charset="0"/>
                <a:cs typeface="Arial" pitchFamily="34" charset="0"/>
              </a:rPr>
              <a:t>TANEČNÍ TERAPIE</a:t>
            </a:r>
            <a:endParaRPr kumimoji="0" lang="cs-CZ" sz="40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3394720" cy="2650306"/>
          </a:xfrm>
        </p:spPr>
        <p:txBody>
          <a:bodyPr/>
          <a:lstStyle/>
          <a:p>
            <a:endParaRPr lang="fr-CA" dirty="0">
              <a:solidFill>
                <a:schemeClr val="bg1"/>
              </a:solidFill>
            </a:endParaRPr>
          </a:p>
        </p:txBody>
      </p:sp>
      <p:pic>
        <p:nvPicPr>
          <p:cNvPr id="4" name="Zástupný symbol pro obsah 3" descr="pt_cviceni101311_denik_clanek_solo.jpg"/>
          <p:cNvPicPr>
            <a:picLocks noGrp="1" noChangeAspect="1"/>
          </p:cNvPicPr>
          <p:nvPr>
            <p:ph idx="1"/>
          </p:nvPr>
        </p:nvPicPr>
        <p:blipFill>
          <a:blip r:embed="rId3" cstate="print"/>
          <a:stretch>
            <a:fillRect/>
          </a:stretch>
        </p:blipFill>
        <p:spPr>
          <a:xfrm>
            <a:off x="3059832" y="3140968"/>
            <a:ext cx="5710014" cy="3513187"/>
          </a:xfrm>
        </p:spPr>
      </p:pic>
      <p:pic>
        <p:nvPicPr>
          <p:cNvPr id="5" name="Obrázek 4" descr="foto.jpg"/>
          <p:cNvPicPr>
            <a:picLocks noChangeAspect="1"/>
          </p:cNvPicPr>
          <p:nvPr/>
        </p:nvPicPr>
        <p:blipFill>
          <a:blip r:embed="rId4" cstate="print"/>
          <a:stretch>
            <a:fillRect/>
          </a:stretch>
        </p:blipFill>
        <p:spPr>
          <a:xfrm>
            <a:off x="323528" y="188640"/>
            <a:ext cx="3960440" cy="309634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cs-CZ" sz="4000" b="1" u="sng" dirty="0">
                <a:solidFill>
                  <a:schemeClr val="bg1"/>
                </a:solidFill>
                <a:latin typeface="Arial" pitchFamily="34" charset="0"/>
                <a:cs typeface="Arial" pitchFamily="34" charset="0"/>
              </a:rPr>
              <a:t>SNOEZELEN</a:t>
            </a:r>
            <a:br>
              <a:rPr lang="cs-CZ" b="1" dirty="0"/>
            </a:br>
            <a:endParaRPr lang="fr-CA" dirty="0">
              <a:solidFill>
                <a:schemeClr val="bg1"/>
              </a:solidFill>
            </a:endParaRPr>
          </a:p>
        </p:txBody>
      </p:sp>
      <p:sp>
        <p:nvSpPr>
          <p:cNvPr id="5123" name="Espace réservé du contenu 2"/>
          <p:cNvSpPr>
            <a:spLocks noGrp="1"/>
          </p:cNvSpPr>
          <p:nvPr>
            <p:ph idx="1"/>
          </p:nvPr>
        </p:nvSpPr>
        <p:spPr>
          <a:xfrm>
            <a:off x="457200" y="1556792"/>
            <a:ext cx="8229600" cy="4968551"/>
          </a:xfrm>
        </p:spPr>
        <p:txBody>
          <a:bodyPr/>
          <a:lstStyle/>
          <a:p>
            <a:r>
              <a:rPr lang="cs-CZ" sz="2800" dirty="0">
                <a:solidFill>
                  <a:schemeClr val="bg1"/>
                </a:solidFill>
                <a:latin typeface="Arial" pitchFamily="34" charset="0"/>
                <a:cs typeface="Arial" pitchFamily="34" charset="0"/>
              </a:rPr>
              <a:t>= </a:t>
            </a:r>
            <a:r>
              <a:rPr lang="cs-CZ" sz="2800" b="1" dirty="0">
                <a:solidFill>
                  <a:schemeClr val="bg1"/>
                </a:solidFill>
                <a:latin typeface="Arial" pitchFamily="34" charset="0"/>
                <a:cs typeface="Arial" pitchFamily="34" charset="0"/>
              </a:rPr>
              <a:t>PSYCHORELAXAČNÍ MÍSTNOST</a:t>
            </a:r>
          </a:p>
          <a:p>
            <a:endParaRPr lang="cs-CZ" sz="2800" dirty="0">
              <a:solidFill>
                <a:schemeClr val="bg1"/>
              </a:solidFill>
              <a:latin typeface="Arial" pitchFamily="34" charset="0"/>
              <a:cs typeface="Arial" pitchFamily="34" charset="0"/>
            </a:endParaRPr>
          </a:p>
          <a:p>
            <a:pPr lvl="0"/>
            <a:r>
              <a:rPr lang="cs-CZ" sz="2800" dirty="0">
                <a:solidFill>
                  <a:schemeClr val="bg1"/>
                </a:solidFill>
                <a:latin typeface="Arial" pitchFamily="34" charset="0"/>
                <a:cs typeface="Arial" pitchFamily="34" charset="0"/>
              </a:rPr>
              <a:t>uklidnění, stimulace, vnímání, sebepojetí </a:t>
            </a:r>
          </a:p>
          <a:p>
            <a:pPr lvl="0"/>
            <a:r>
              <a:rPr lang="cs-CZ" sz="2800" b="1" dirty="0">
                <a:solidFill>
                  <a:schemeClr val="bg1"/>
                </a:solidFill>
                <a:latin typeface="Arial" pitchFamily="34" charset="0"/>
                <a:cs typeface="Arial" pitchFamily="34" charset="0"/>
              </a:rPr>
              <a:t>spojit s bazální stimulací</a:t>
            </a:r>
            <a:r>
              <a:rPr lang="cs-CZ" sz="2800" dirty="0">
                <a:solidFill>
                  <a:schemeClr val="bg1"/>
                </a:solidFill>
                <a:latin typeface="Arial" pitchFamily="34" charset="0"/>
                <a:cs typeface="Arial" pitchFamily="34" charset="0"/>
              </a:rPr>
              <a:t> </a:t>
            </a:r>
          </a:p>
          <a:p>
            <a:pPr lvl="0"/>
            <a:r>
              <a:rPr lang="cs-CZ" sz="2800" b="1" dirty="0">
                <a:solidFill>
                  <a:schemeClr val="bg1"/>
                </a:solidFill>
                <a:latin typeface="Arial" pitchFamily="34" charset="0"/>
                <a:cs typeface="Arial" pitchFamily="34" charset="0"/>
              </a:rPr>
              <a:t>podněty pro všechny smysly</a:t>
            </a:r>
            <a:r>
              <a:rPr lang="cs-CZ" sz="2800" dirty="0">
                <a:solidFill>
                  <a:schemeClr val="bg1"/>
                </a:solidFill>
                <a:latin typeface="Arial" pitchFamily="34" charset="0"/>
                <a:cs typeface="Arial" pitchFamily="34" charset="0"/>
              </a:rPr>
              <a:t> – doteky, barvy, zvuky, vůně, čich	</a:t>
            </a:r>
          </a:p>
          <a:p>
            <a:pPr lvl="0"/>
            <a:r>
              <a:rPr lang="cs-CZ" sz="2800" dirty="0">
                <a:solidFill>
                  <a:schemeClr val="bg1"/>
                </a:solidFill>
                <a:latin typeface="Arial" pitchFamily="34" charset="0"/>
                <a:cs typeface="Arial" pitchFamily="34" charset="0"/>
              </a:rPr>
              <a:t>nutné prostředí, v němž nejsou zaměstnávány smysly společně i samostatně (na rozdíl od běž.života)</a:t>
            </a:r>
          </a:p>
          <a:p>
            <a:pPr>
              <a:buNone/>
            </a:pPr>
            <a:endParaRPr lang="cs-CZ" dirty="0"/>
          </a:p>
          <a:p>
            <a:endParaRPr lang="fr-CA"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692696"/>
            <a:ext cx="3394720" cy="1008112"/>
          </a:xfrm>
        </p:spPr>
        <p:txBody>
          <a:bodyPr/>
          <a:lstStyle/>
          <a:p>
            <a:endParaRPr lang="fr-CA" dirty="0">
              <a:solidFill>
                <a:schemeClr val="bg1"/>
              </a:solidFill>
            </a:endParaRPr>
          </a:p>
        </p:txBody>
      </p:sp>
      <p:pic>
        <p:nvPicPr>
          <p:cNvPr id="4" name="Zástupný symbol pro obsah 3" descr="snoezelen.jpg"/>
          <p:cNvPicPr>
            <a:picLocks noGrp="1" noChangeAspect="1"/>
          </p:cNvPicPr>
          <p:nvPr>
            <p:ph idx="1"/>
          </p:nvPr>
        </p:nvPicPr>
        <p:blipFill>
          <a:blip r:embed="rId3" cstate="print"/>
          <a:stretch>
            <a:fillRect/>
          </a:stretch>
        </p:blipFill>
        <p:spPr>
          <a:xfrm>
            <a:off x="179512" y="188640"/>
            <a:ext cx="3810000" cy="2857500"/>
          </a:xfrm>
        </p:spPr>
      </p:pic>
      <p:pic>
        <p:nvPicPr>
          <p:cNvPr id="6" name="Obrázek 5" descr="orangeGrove4.jpg"/>
          <p:cNvPicPr>
            <a:picLocks noChangeAspect="1"/>
          </p:cNvPicPr>
          <p:nvPr/>
        </p:nvPicPr>
        <p:blipFill>
          <a:blip r:embed="rId4" cstate="print"/>
          <a:stretch>
            <a:fillRect/>
          </a:stretch>
        </p:blipFill>
        <p:spPr>
          <a:xfrm>
            <a:off x="251520" y="3645024"/>
            <a:ext cx="3810000" cy="2857500"/>
          </a:xfrm>
          <a:prstGeom prst="rect">
            <a:avLst/>
          </a:prstGeom>
        </p:spPr>
      </p:pic>
      <p:pic>
        <p:nvPicPr>
          <p:cNvPr id="7" name="Obrázek 6" descr="DSCN1195.JPG"/>
          <p:cNvPicPr>
            <a:picLocks noChangeAspect="1"/>
          </p:cNvPicPr>
          <p:nvPr/>
        </p:nvPicPr>
        <p:blipFill>
          <a:blip r:embed="rId5" cstate="print"/>
          <a:stretch>
            <a:fillRect/>
          </a:stretch>
        </p:blipFill>
        <p:spPr>
          <a:xfrm>
            <a:off x="4211960" y="1628800"/>
            <a:ext cx="4716016" cy="3657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395536" y="260648"/>
            <a:ext cx="8229600" cy="850106"/>
          </a:xfrm>
        </p:spPr>
        <p:txBody>
          <a:bodyPr/>
          <a:lstStyle/>
          <a:p>
            <a:r>
              <a:rPr lang="cs-CZ" sz="4000" b="1" u="sng" dirty="0">
                <a:solidFill>
                  <a:schemeClr val="bg1"/>
                </a:solidFill>
                <a:latin typeface="Arial" pitchFamily="34" charset="0"/>
                <a:cs typeface="Arial" pitchFamily="34" charset="0"/>
              </a:rPr>
              <a:t>BAZÁLNÍ STIMULACE</a:t>
            </a:r>
            <a:br>
              <a:rPr lang="cs-CZ" dirty="0">
                <a:solidFill>
                  <a:schemeClr val="bg1"/>
                </a:solidFill>
                <a:latin typeface="Arial" pitchFamily="34" charset="0"/>
                <a:cs typeface="Arial" pitchFamily="34" charset="0"/>
              </a:rPr>
            </a:br>
            <a:endParaRPr lang="fr-CA" dirty="0">
              <a:solidFill>
                <a:schemeClr val="bg1"/>
              </a:solidFill>
            </a:endParaRPr>
          </a:p>
        </p:txBody>
      </p:sp>
      <p:sp>
        <p:nvSpPr>
          <p:cNvPr id="5123" name="Espace réservé du contenu 2"/>
          <p:cNvSpPr>
            <a:spLocks noGrp="1"/>
          </p:cNvSpPr>
          <p:nvPr>
            <p:ph idx="1"/>
          </p:nvPr>
        </p:nvSpPr>
        <p:spPr>
          <a:xfrm>
            <a:off x="457200" y="980729"/>
            <a:ext cx="8229600" cy="5305772"/>
          </a:xfrm>
        </p:spPr>
        <p:txBody>
          <a:bodyPr/>
          <a:lstStyle/>
          <a:p>
            <a:r>
              <a:rPr lang="cs-CZ" sz="2000" dirty="0">
                <a:solidFill>
                  <a:schemeClr val="bg1"/>
                </a:solidFill>
                <a:latin typeface="Arial" pitchFamily="34" charset="0"/>
                <a:cs typeface="Arial" pitchFamily="34" charset="0"/>
              </a:rPr>
              <a:t>= </a:t>
            </a:r>
            <a:r>
              <a:rPr lang="cs-CZ" sz="2000" b="1" dirty="0">
                <a:solidFill>
                  <a:schemeClr val="bg1"/>
                </a:solidFill>
                <a:latin typeface="Arial" pitchFamily="34" charset="0"/>
                <a:cs typeface="Arial" pitchFamily="34" charset="0"/>
              </a:rPr>
              <a:t>komunikační, interakční a vývoj podporující stimulační technika, která se orientuje na všechny oblasti lidských potřeb</a:t>
            </a:r>
            <a:endParaRPr lang="cs-CZ" sz="2000" dirty="0">
              <a:solidFill>
                <a:schemeClr val="bg1"/>
              </a:solidFill>
              <a:latin typeface="Arial" pitchFamily="34" charset="0"/>
              <a:cs typeface="Arial" pitchFamily="34" charset="0"/>
            </a:endParaRPr>
          </a:p>
          <a:p>
            <a:pPr lvl="0"/>
            <a:r>
              <a:rPr lang="cs-CZ" sz="2000" dirty="0">
                <a:solidFill>
                  <a:schemeClr val="bg1"/>
                </a:solidFill>
                <a:latin typeface="Arial" pitchFamily="34" charset="0"/>
                <a:cs typeface="Arial" pitchFamily="34" charset="0"/>
              </a:rPr>
              <a:t>uvedení jedince do reality zprostředkováním zkušeností a vjemů pomocí těla </a:t>
            </a:r>
          </a:p>
          <a:p>
            <a:pPr lvl="0">
              <a:buNone/>
            </a:pPr>
            <a:endParaRPr lang="cs-CZ" sz="2000" b="1" u="sng" dirty="0">
              <a:solidFill>
                <a:schemeClr val="bg1"/>
              </a:solidFill>
              <a:latin typeface="Arial" pitchFamily="34" charset="0"/>
              <a:cs typeface="Arial" pitchFamily="34" charset="0"/>
            </a:endParaRPr>
          </a:p>
          <a:p>
            <a:pPr lvl="0">
              <a:buNone/>
            </a:pPr>
            <a:r>
              <a:rPr lang="cs-CZ" sz="2000" b="1" u="sng" dirty="0">
                <a:solidFill>
                  <a:schemeClr val="bg1"/>
                </a:solidFill>
                <a:latin typeface="Arial" pitchFamily="34" charset="0"/>
                <a:cs typeface="Arial" pitchFamily="34" charset="0"/>
              </a:rPr>
              <a:t>oblasti podnětů :</a:t>
            </a:r>
            <a:endParaRPr lang="cs-CZ" sz="2000" u="sng" dirty="0">
              <a:solidFill>
                <a:schemeClr val="bg1"/>
              </a:solidFill>
              <a:latin typeface="Arial" pitchFamily="34" charset="0"/>
              <a:cs typeface="Arial" pitchFamily="34" charset="0"/>
            </a:endParaRPr>
          </a:p>
          <a:p>
            <a:pPr lvl="0"/>
            <a:r>
              <a:rPr lang="cs-CZ" sz="2000" b="1" dirty="0">
                <a:solidFill>
                  <a:schemeClr val="bg1"/>
                </a:solidFill>
                <a:latin typeface="Arial" pitchFamily="34" charset="0"/>
                <a:cs typeface="Arial" pitchFamily="34" charset="0"/>
              </a:rPr>
              <a:t>somatické - </a:t>
            </a:r>
            <a:r>
              <a:rPr lang="cs-CZ" sz="2000" dirty="0">
                <a:solidFill>
                  <a:schemeClr val="bg1"/>
                </a:solidFill>
                <a:latin typeface="Arial" pitchFamily="34" charset="0"/>
                <a:cs typeface="Arial" pitchFamily="34" charset="0"/>
              </a:rPr>
              <a:t>tělo, kůže, kontakt se světem, dotyk, </a:t>
            </a:r>
          </a:p>
          <a:p>
            <a:pPr lvl="0"/>
            <a:r>
              <a:rPr lang="cs-CZ" sz="2000" b="1" dirty="0">
                <a:solidFill>
                  <a:schemeClr val="bg1"/>
                </a:solidFill>
                <a:latin typeface="Arial" pitchFamily="34" charset="0"/>
                <a:cs typeface="Arial" pitchFamily="34" charset="0"/>
              </a:rPr>
              <a:t>čichové (aromaterapie)</a:t>
            </a:r>
            <a:endParaRPr lang="cs-CZ" sz="2000" dirty="0">
              <a:solidFill>
                <a:schemeClr val="bg1"/>
              </a:solidFill>
              <a:latin typeface="Arial" pitchFamily="34" charset="0"/>
              <a:cs typeface="Arial" pitchFamily="34" charset="0"/>
            </a:endParaRPr>
          </a:p>
          <a:p>
            <a:pPr lvl="0"/>
            <a:r>
              <a:rPr lang="cs-CZ" sz="2000" b="1" dirty="0">
                <a:solidFill>
                  <a:schemeClr val="bg1"/>
                </a:solidFill>
                <a:latin typeface="Arial" pitchFamily="34" charset="0"/>
                <a:cs typeface="Arial" pitchFamily="34" charset="0"/>
              </a:rPr>
              <a:t>chuťové</a:t>
            </a:r>
            <a:endParaRPr lang="cs-CZ" sz="2000" dirty="0">
              <a:solidFill>
                <a:schemeClr val="bg1"/>
              </a:solidFill>
              <a:latin typeface="Arial" pitchFamily="34" charset="0"/>
              <a:cs typeface="Arial" pitchFamily="34" charset="0"/>
            </a:endParaRPr>
          </a:p>
          <a:p>
            <a:pPr lvl="0"/>
            <a:r>
              <a:rPr lang="cs-CZ" sz="2000" b="1" dirty="0">
                <a:solidFill>
                  <a:schemeClr val="bg1"/>
                </a:solidFill>
                <a:latin typeface="Arial" pitchFamily="34" charset="0"/>
                <a:cs typeface="Arial" pitchFamily="34" charset="0"/>
              </a:rPr>
              <a:t>sluchové</a:t>
            </a:r>
            <a:endParaRPr lang="cs-CZ" sz="2000" dirty="0">
              <a:solidFill>
                <a:schemeClr val="bg1"/>
              </a:solidFill>
              <a:latin typeface="Arial" pitchFamily="34" charset="0"/>
              <a:cs typeface="Arial" pitchFamily="34" charset="0"/>
            </a:endParaRPr>
          </a:p>
          <a:p>
            <a:pPr lvl="0"/>
            <a:r>
              <a:rPr lang="cs-CZ" sz="2000" b="1" dirty="0">
                <a:solidFill>
                  <a:schemeClr val="bg1"/>
                </a:solidFill>
                <a:latin typeface="Arial" pitchFamily="34" charset="0"/>
                <a:cs typeface="Arial" pitchFamily="34" charset="0"/>
              </a:rPr>
              <a:t>zrakové</a:t>
            </a:r>
            <a:endParaRPr lang="cs-CZ" sz="2000" dirty="0">
              <a:solidFill>
                <a:schemeClr val="bg1"/>
              </a:solidFill>
              <a:latin typeface="Arial" pitchFamily="34" charset="0"/>
              <a:cs typeface="Arial" pitchFamily="34" charset="0"/>
            </a:endParaRPr>
          </a:p>
          <a:p>
            <a:pPr lvl="0"/>
            <a:r>
              <a:rPr lang="cs-CZ" sz="2000" b="1" dirty="0">
                <a:solidFill>
                  <a:schemeClr val="bg1"/>
                </a:solidFill>
                <a:latin typeface="Arial" pitchFamily="34" charset="0"/>
                <a:cs typeface="Arial" pitchFamily="34" charset="0"/>
              </a:rPr>
              <a:t>emocionální	</a:t>
            </a:r>
            <a:endParaRPr lang="cs-CZ" sz="2000" dirty="0">
              <a:solidFill>
                <a:schemeClr val="bg1"/>
              </a:solidFill>
              <a:latin typeface="Arial" pitchFamily="34" charset="0"/>
              <a:cs typeface="Arial" pitchFamily="34" charset="0"/>
            </a:endParaRPr>
          </a:p>
          <a:p>
            <a:pPr lvl="0"/>
            <a:r>
              <a:rPr lang="cs-CZ" sz="2000" b="1" dirty="0">
                <a:solidFill>
                  <a:schemeClr val="bg1"/>
                </a:solidFill>
                <a:latin typeface="Arial" pitchFamily="34" charset="0"/>
                <a:cs typeface="Arial" pitchFamily="34" charset="0"/>
              </a:rPr>
              <a:t>vibrační - </a:t>
            </a:r>
            <a:r>
              <a:rPr lang="cs-CZ" sz="2000" dirty="0">
                <a:solidFill>
                  <a:schemeClr val="bg1"/>
                </a:solidFill>
                <a:latin typeface="Arial" pitchFamily="34" charset="0"/>
                <a:cs typeface="Arial" pitchFamily="34" charset="0"/>
              </a:rPr>
              <a:t>pocit v nosných částech (klouby, kosti) jako při běhu, chůzi</a:t>
            </a:r>
          </a:p>
          <a:p>
            <a:pPr lvl="0"/>
            <a:r>
              <a:rPr lang="cs-CZ" sz="2000" b="1" dirty="0">
                <a:solidFill>
                  <a:schemeClr val="bg1"/>
                </a:solidFill>
                <a:latin typeface="Arial" pitchFamily="34" charset="0"/>
                <a:cs typeface="Arial" pitchFamily="34" charset="0"/>
              </a:rPr>
              <a:t>vestibulární - </a:t>
            </a:r>
            <a:r>
              <a:rPr lang="cs-CZ" sz="2000" dirty="0">
                <a:solidFill>
                  <a:schemeClr val="bg1"/>
                </a:solidFill>
                <a:latin typeface="Arial" pitchFamily="34" charset="0"/>
                <a:cs typeface="Arial" pitchFamily="34" charset="0"/>
              </a:rPr>
              <a:t>tělo v prostoru, držení těla, kolébání, na míči, houpání, ..</a:t>
            </a:r>
          </a:p>
          <a:p>
            <a:r>
              <a:rPr lang="cs-CZ" sz="2000" b="1" dirty="0"/>
              <a:t> </a:t>
            </a:r>
            <a:endParaRPr lang="cs-CZ" sz="2000" dirty="0"/>
          </a:p>
          <a:p>
            <a:r>
              <a:rPr lang="cs-CZ" sz="2000" dirty="0"/>
              <a:t> </a:t>
            </a:r>
          </a:p>
          <a:p>
            <a:endParaRPr lang="fr-CA" sz="200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3754760" cy="1143000"/>
          </a:xfrm>
        </p:spPr>
        <p:txBody>
          <a:bodyPr/>
          <a:lstStyle/>
          <a:p>
            <a:endParaRPr lang="fr-CA" dirty="0">
              <a:solidFill>
                <a:schemeClr val="bg1"/>
              </a:solidFill>
            </a:endParaRPr>
          </a:p>
        </p:txBody>
      </p:sp>
      <p:pic>
        <p:nvPicPr>
          <p:cNvPr id="4" name="Zástupný symbol pro obsah 3" descr="snoezel_0_big.jpg"/>
          <p:cNvPicPr>
            <a:picLocks noGrp="1" noChangeAspect="1"/>
          </p:cNvPicPr>
          <p:nvPr>
            <p:ph idx="1"/>
          </p:nvPr>
        </p:nvPicPr>
        <p:blipFill>
          <a:blip r:embed="rId3" cstate="print"/>
          <a:stretch>
            <a:fillRect/>
          </a:stretch>
        </p:blipFill>
        <p:spPr>
          <a:xfrm>
            <a:off x="179512" y="188640"/>
            <a:ext cx="5080000" cy="3810000"/>
          </a:xfrm>
        </p:spPr>
      </p:pic>
      <p:pic>
        <p:nvPicPr>
          <p:cNvPr id="5" name="Obrázek 4" descr="masaze_deti_a_kojencu_normal.jpg"/>
          <p:cNvPicPr>
            <a:picLocks noChangeAspect="1"/>
          </p:cNvPicPr>
          <p:nvPr/>
        </p:nvPicPr>
        <p:blipFill>
          <a:blip r:embed="rId4" cstate="print"/>
          <a:stretch>
            <a:fillRect/>
          </a:stretch>
        </p:blipFill>
        <p:spPr>
          <a:xfrm>
            <a:off x="251520" y="4221088"/>
            <a:ext cx="3456384" cy="2376264"/>
          </a:xfrm>
          <a:prstGeom prst="rect">
            <a:avLst/>
          </a:prstGeom>
        </p:spPr>
      </p:pic>
      <p:pic>
        <p:nvPicPr>
          <p:cNvPr id="6" name="Obrázek 5" descr="747-3.JPG"/>
          <p:cNvPicPr>
            <a:picLocks noChangeAspect="1"/>
          </p:cNvPicPr>
          <p:nvPr/>
        </p:nvPicPr>
        <p:blipFill>
          <a:blip r:embed="rId5" cstate="print"/>
          <a:stretch>
            <a:fillRect/>
          </a:stretch>
        </p:blipFill>
        <p:spPr>
          <a:xfrm>
            <a:off x="5364088" y="476672"/>
            <a:ext cx="3575720" cy="2520280"/>
          </a:xfrm>
          <a:prstGeom prst="rect">
            <a:avLst/>
          </a:prstGeom>
        </p:spPr>
      </p:pic>
      <p:pic>
        <p:nvPicPr>
          <p:cNvPr id="7" name="Obrázek 6" descr="foto_jaro010_0035.jpg"/>
          <p:cNvPicPr>
            <a:picLocks noChangeAspect="1"/>
          </p:cNvPicPr>
          <p:nvPr/>
        </p:nvPicPr>
        <p:blipFill>
          <a:blip r:embed="rId6" cstate="print"/>
          <a:stretch>
            <a:fillRect/>
          </a:stretch>
        </p:blipFill>
        <p:spPr>
          <a:xfrm>
            <a:off x="4672608" y="3805064"/>
            <a:ext cx="4471392" cy="30529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79512" y="274638"/>
            <a:ext cx="8507288" cy="1858218"/>
          </a:xfrm>
        </p:spPr>
        <p:txBody>
          <a:bodyPr/>
          <a:lstStyle/>
          <a:p>
            <a:pPr lvl="0" algn="l"/>
            <a:br>
              <a:rPr lang="cs-CZ" dirty="0"/>
            </a:br>
            <a:endParaRPr lang="fr-CA" dirty="0">
              <a:solidFill>
                <a:schemeClr val="bg1"/>
              </a:solidFill>
            </a:endParaRPr>
          </a:p>
        </p:txBody>
      </p:sp>
      <p:sp>
        <p:nvSpPr>
          <p:cNvPr id="5123" name="Espace réservé du contenu 2"/>
          <p:cNvSpPr>
            <a:spLocks noGrp="1"/>
          </p:cNvSpPr>
          <p:nvPr>
            <p:ph idx="1"/>
          </p:nvPr>
        </p:nvSpPr>
        <p:spPr>
          <a:xfrm>
            <a:off x="251520" y="332656"/>
            <a:ext cx="8640960" cy="6336703"/>
          </a:xfrm>
        </p:spPr>
        <p:txBody>
          <a:bodyPr/>
          <a:lstStyle/>
          <a:p>
            <a:r>
              <a:rPr lang="cs-CZ" dirty="0">
                <a:solidFill>
                  <a:schemeClr val="bg1"/>
                </a:solidFill>
                <a:latin typeface="Times New Roman" panose="02020603050405020304" pitchFamily="18" charset="0"/>
                <a:cs typeface="Times New Roman" panose="02020603050405020304" pitchFamily="18" charset="0"/>
              </a:rPr>
              <a:t>terapie hrou</a:t>
            </a:r>
          </a:p>
          <a:p>
            <a:r>
              <a:rPr lang="cs-CZ" dirty="0">
                <a:solidFill>
                  <a:schemeClr val="bg1"/>
                </a:solidFill>
                <a:latin typeface="Times New Roman" panose="02020603050405020304" pitchFamily="18" charset="0"/>
                <a:cs typeface="Times New Roman" panose="02020603050405020304" pitchFamily="18" charset="0"/>
              </a:rPr>
              <a:t>činnostní a pracovní terapie</a:t>
            </a:r>
          </a:p>
          <a:p>
            <a:r>
              <a:rPr lang="cs-CZ" dirty="0">
                <a:solidFill>
                  <a:schemeClr val="bg1"/>
                </a:solidFill>
                <a:latin typeface="Times New Roman" panose="02020603050405020304" pitchFamily="18" charset="0"/>
                <a:cs typeface="Times New Roman" panose="02020603050405020304" pitchFamily="18" charset="0"/>
              </a:rPr>
              <a:t>psychomotorická terapie</a:t>
            </a:r>
          </a:p>
          <a:p>
            <a:r>
              <a:rPr lang="cs-CZ" dirty="0">
                <a:solidFill>
                  <a:schemeClr val="bg1"/>
                </a:solidFill>
                <a:latin typeface="Times New Roman" panose="02020603050405020304" pitchFamily="18" charset="0"/>
                <a:cs typeface="Times New Roman" panose="02020603050405020304" pitchFamily="18" charset="0"/>
              </a:rPr>
              <a:t>terapie s účastí zvířete (zooterapie, </a:t>
            </a:r>
            <a:r>
              <a:rPr lang="cs-CZ" dirty="0" err="1">
                <a:solidFill>
                  <a:schemeClr val="bg1"/>
                </a:solidFill>
                <a:latin typeface="Times New Roman" panose="02020603050405020304" pitchFamily="18" charset="0"/>
                <a:cs typeface="Times New Roman" panose="02020603050405020304" pitchFamily="18" charset="0"/>
              </a:rPr>
              <a:t>animoterapie</a:t>
            </a:r>
            <a:r>
              <a:rPr lang="cs-CZ" dirty="0">
                <a:solidFill>
                  <a:schemeClr val="bg1"/>
                </a:solidFill>
                <a:latin typeface="Times New Roman" panose="02020603050405020304" pitchFamily="18" charset="0"/>
                <a:cs typeface="Times New Roman" panose="02020603050405020304" pitchFamily="18" charset="0"/>
              </a:rPr>
              <a:t>)</a:t>
            </a:r>
          </a:p>
          <a:p>
            <a:r>
              <a:rPr lang="cs-CZ" dirty="0">
                <a:solidFill>
                  <a:schemeClr val="bg1"/>
                </a:solidFill>
                <a:latin typeface="Times New Roman" panose="02020603050405020304" pitchFamily="18" charset="0"/>
                <a:cs typeface="Times New Roman" panose="02020603050405020304" pitchFamily="18" charset="0"/>
              </a:rPr>
              <a:t>expresivní terapie (arteterapie, muzikoterapie…) </a:t>
            </a:r>
          </a:p>
          <a:p>
            <a:r>
              <a:rPr lang="cs-CZ" dirty="0">
                <a:solidFill>
                  <a:schemeClr val="bg1"/>
                </a:solidFill>
                <a:latin typeface="Times New Roman" panose="02020603050405020304" pitchFamily="18" charset="0"/>
                <a:cs typeface="Times New Roman" panose="02020603050405020304" pitchFamily="18" charset="0"/>
              </a:rPr>
              <a:t>fyzioterapeutické či edukační přístupy –</a:t>
            </a:r>
            <a:r>
              <a:rPr lang="cs-CZ" dirty="0" err="1">
                <a:solidFill>
                  <a:schemeClr val="bg1"/>
                </a:solidFill>
                <a:latin typeface="Times New Roman" panose="02020603050405020304" pitchFamily="18" charset="0"/>
                <a:cs typeface="Times New Roman" panose="02020603050405020304" pitchFamily="18" charset="0"/>
              </a:rPr>
              <a:t>orofaciální</a:t>
            </a:r>
            <a:r>
              <a:rPr lang="cs-CZ" dirty="0">
                <a:solidFill>
                  <a:schemeClr val="bg1"/>
                </a:solidFill>
                <a:latin typeface="Times New Roman" panose="02020603050405020304" pitchFamily="18" charset="0"/>
                <a:cs typeface="Times New Roman" panose="02020603050405020304" pitchFamily="18" charset="0"/>
              </a:rPr>
              <a:t> regulační terapie, bazální stimulace, </a:t>
            </a:r>
            <a:r>
              <a:rPr lang="cs-CZ" dirty="0" err="1">
                <a:solidFill>
                  <a:schemeClr val="bg1"/>
                </a:solidFill>
                <a:latin typeface="Times New Roman" panose="02020603050405020304" pitchFamily="18" charset="0"/>
                <a:cs typeface="Times New Roman" panose="02020603050405020304" pitchFamily="18" charset="0"/>
              </a:rPr>
              <a:t>Feuersteinovy</a:t>
            </a:r>
            <a:r>
              <a:rPr lang="cs-CZ" dirty="0">
                <a:solidFill>
                  <a:schemeClr val="bg1"/>
                </a:solidFill>
                <a:latin typeface="Times New Roman" panose="02020603050405020304" pitchFamily="18" charset="0"/>
                <a:cs typeface="Times New Roman" panose="02020603050405020304" pitchFamily="18" charset="0"/>
              </a:rPr>
              <a:t> metody instrumentálního obohacování</a:t>
            </a:r>
            <a:endParaRPr lang="fr-C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16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179512" y="274638"/>
            <a:ext cx="8507288" cy="1858218"/>
          </a:xfrm>
        </p:spPr>
        <p:txBody>
          <a:bodyPr/>
          <a:lstStyle/>
          <a:p>
            <a:pPr lvl="0" algn="l"/>
            <a:br>
              <a:rPr lang="cs-CZ" dirty="0"/>
            </a:br>
            <a:endParaRPr lang="fr-CA" dirty="0">
              <a:solidFill>
                <a:schemeClr val="bg1"/>
              </a:solidFill>
            </a:endParaRPr>
          </a:p>
        </p:txBody>
      </p:sp>
      <p:sp>
        <p:nvSpPr>
          <p:cNvPr id="5123" name="Espace réservé du contenu 2"/>
          <p:cNvSpPr>
            <a:spLocks noGrp="1"/>
          </p:cNvSpPr>
          <p:nvPr>
            <p:ph idx="1"/>
          </p:nvPr>
        </p:nvSpPr>
        <p:spPr>
          <a:xfrm>
            <a:off x="251520" y="332656"/>
            <a:ext cx="8640960" cy="6336703"/>
          </a:xfrm>
        </p:spPr>
        <p:txBody>
          <a:bodyPr/>
          <a:lstStyle/>
          <a:p>
            <a:pPr marL="0" indent="0" algn="ctr">
              <a:buNone/>
            </a:pPr>
            <a:endParaRPr lang="cs-CZ" sz="48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48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4800" b="1" dirty="0">
                <a:solidFill>
                  <a:schemeClr val="bg1"/>
                </a:solidFill>
                <a:latin typeface="Times New Roman" panose="02020603050405020304" pitchFamily="18" charset="0"/>
                <a:cs typeface="Times New Roman" panose="02020603050405020304" pitchFamily="18" charset="0"/>
              </a:rPr>
              <a:t>FYZIOTERAPEUTICKÉ </a:t>
            </a:r>
          </a:p>
          <a:p>
            <a:pPr marL="0" indent="0" algn="ctr">
              <a:buNone/>
            </a:pPr>
            <a:r>
              <a:rPr lang="cs-CZ" sz="4800" b="1" dirty="0">
                <a:solidFill>
                  <a:schemeClr val="bg1"/>
                </a:solidFill>
                <a:latin typeface="Times New Roman" panose="02020603050405020304" pitchFamily="18" charset="0"/>
                <a:cs typeface="Times New Roman" panose="02020603050405020304" pitchFamily="18" charset="0"/>
              </a:rPr>
              <a:t>A </a:t>
            </a:r>
          </a:p>
          <a:p>
            <a:pPr marL="0" indent="0" algn="ctr">
              <a:buNone/>
            </a:pPr>
            <a:r>
              <a:rPr lang="cs-CZ" sz="4800" b="1" dirty="0">
                <a:solidFill>
                  <a:schemeClr val="bg1"/>
                </a:solidFill>
                <a:latin typeface="Times New Roman" panose="02020603050405020304" pitchFamily="18" charset="0"/>
                <a:cs typeface="Times New Roman" panose="02020603050405020304" pitchFamily="18" charset="0"/>
              </a:rPr>
              <a:t>EDUKAČNÍ PŘÍSTUPY </a:t>
            </a:r>
            <a:endParaRPr lang="fr-CA"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1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1268760"/>
            <a:ext cx="8229600" cy="216024"/>
          </a:xfrm>
        </p:spPr>
        <p:txBody>
          <a:bodyPr/>
          <a:lstStyle/>
          <a:p>
            <a:r>
              <a:rPr lang="cs-CZ" sz="3200" b="1" u="sng" dirty="0">
                <a:solidFill>
                  <a:schemeClr val="bg1"/>
                </a:solidFill>
                <a:latin typeface="Times New Roman" panose="02020603050405020304" pitchFamily="18" charset="0"/>
                <a:cs typeface="Times New Roman" panose="02020603050405020304" pitchFamily="18" charset="0"/>
              </a:rPr>
              <a:t>OROFACIÁLNÍ REGULAČNÍ TERAPIE</a:t>
            </a:r>
            <a:br>
              <a:rPr lang="cs-CZ" sz="3200" b="1" u="sng" dirty="0">
                <a:solidFill>
                  <a:schemeClr val="bg1"/>
                </a:solidFill>
                <a:latin typeface="Times New Roman" panose="02020603050405020304" pitchFamily="18" charset="0"/>
                <a:cs typeface="Times New Roman" panose="02020603050405020304" pitchFamily="18" charset="0"/>
              </a:rPr>
            </a:br>
            <a:r>
              <a:rPr lang="cs-CZ" sz="3200" b="1" u="sng" dirty="0">
                <a:solidFill>
                  <a:schemeClr val="bg1"/>
                </a:solidFill>
                <a:latin typeface="Times New Roman" panose="02020603050405020304" pitchFamily="18" charset="0"/>
                <a:cs typeface="Times New Roman" panose="02020603050405020304" pitchFamily="18" charset="0"/>
              </a:rPr>
              <a:t>-ORT-</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772816"/>
            <a:ext cx="8363272" cy="4824536"/>
          </a:xfrm>
        </p:spPr>
        <p:txBody>
          <a:bodyPr/>
          <a:lstStyle/>
          <a:p>
            <a:r>
              <a:rPr lang="cs-CZ" sz="2400" dirty="0">
                <a:solidFill>
                  <a:schemeClr val="bg1"/>
                </a:solidFill>
                <a:latin typeface="Times New Roman" pitchFamily="18" charset="0"/>
                <a:cs typeface="Times New Roman" pitchFamily="18" charset="0"/>
              </a:rPr>
              <a:t>pro podporu rozvoje verbálních komunikačních dovedností </a:t>
            </a:r>
          </a:p>
          <a:p>
            <a:r>
              <a:rPr lang="cs-CZ" sz="2400" b="1" dirty="0">
                <a:solidFill>
                  <a:schemeClr val="bg1"/>
                </a:solidFill>
                <a:latin typeface="Times New Roman" pitchFamily="18" charset="0"/>
                <a:cs typeface="Times New Roman" pitchFamily="18" charset="0"/>
              </a:rPr>
              <a:t>Zakladatel: </a:t>
            </a:r>
            <a:r>
              <a:rPr lang="cs-CZ" sz="2400" dirty="0">
                <a:solidFill>
                  <a:schemeClr val="bg1"/>
                </a:solidFill>
                <a:latin typeface="Times New Roman" pitchFamily="18" charset="0"/>
                <a:cs typeface="Times New Roman" pitchFamily="18" charset="0"/>
              </a:rPr>
              <a:t>argentinský lékař </a:t>
            </a:r>
            <a:r>
              <a:rPr lang="cs-CZ" sz="2400" b="1" dirty="0" err="1">
                <a:solidFill>
                  <a:schemeClr val="bg1"/>
                </a:solidFill>
                <a:latin typeface="Times New Roman" pitchFamily="18" charset="0"/>
                <a:cs typeface="Times New Roman" pitchFamily="18" charset="0"/>
              </a:rPr>
              <a:t>Rodolfo</a:t>
            </a:r>
            <a:r>
              <a:rPr lang="cs-CZ" sz="2400" b="1" dirty="0">
                <a:solidFill>
                  <a:schemeClr val="bg1"/>
                </a:solidFill>
                <a:latin typeface="Times New Roman" pitchFamily="18" charset="0"/>
                <a:cs typeface="Times New Roman" pitchFamily="18" charset="0"/>
              </a:rPr>
              <a:t> </a:t>
            </a:r>
            <a:r>
              <a:rPr lang="cs-CZ" sz="2400" b="1" dirty="0" err="1">
                <a:solidFill>
                  <a:schemeClr val="bg1"/>
                </a:solidFill>
                <a:latin typeface="Times New Roman" pitchFamily="18" charset="0"/>
                <a:cs typeface="Times New Roman" pitchFamily="18" charset="0"/>
              </a:rPr>
              <a:t>Castillo</a:t>
            </a:r>
            <a:r>
              <a:rPr lang="cs-CZ" sz="2400" b="1" dirty="0">
                <a:solidFill>
                  <a:schemeClr val="bg1"/>
                </a:solidFill>
                <a:latin typeface="Times New Roman" pitchFamily="18" charset="0"/>
                <a:cs typeface="Times New Roman" pitchFamily="18" charset="0"/>
              </a:rPr>
              <a:t> </a:t>
            </a:r>
            <a:r>
              <a:rPr lang="cs-CZ" sz="2400" b="1" dirty="0" err="1">
                <a:solidFill>
                  <a:schemeClr val="bg1"/>
                </a:solidFill>
                <a:latin typeface="Times New Roman" pitchFamily="18" charset="0"/>
                <a:cs typeface="Times New Roman" pitchFamily="18" charset="0"/>
              </a:rPr>
              <a:t>Morales</a:t>
            </a:r>
            <a:endParaRPr lang="cs-CZ" sz="2400" b="1" dirty="0">
              <a:solidFill>
                <a:schemeClr val="bg1"/>
              </a:solidFill>
              <a:latin typeface="Times New Roman" pitchFamily="18" charset="0"/>
              <a:cs typeface="Times New Roman" pitchFamily="18" charset="0"/>
            </a:endParaRPr>
          </a:p>
          <a:p>
            <a:r>
              <a:rPr lang="cs-CZ" sz="2400" b="1" dirty="0" err="1">
                <a:solidFill>
                  <a:schemeClr val="bg1"/>
                </a:solidFill>
                <a:latin typeface="Times New Roman" pitchFamily="18" charset="0"/>
                <a:cs typeface="Times New Roman" pitchFamily="18" charset="0"/>
              </a:rPr>
              <a:t>orofaciální</a:t>
            </a:r>
            <a:r>
              <a:rPr lang="cs-CZ" sz="2400" dirty="0">
                <a:solidFill>
                  <a:schemeClr val="bg1"/>
                </a:solidFill>
                <a:latin typeface="Times New Roman" pitchFamily="18" charset="0"/>
                <a:cs typeface="Times New Roman" pitchFamily="18" charset="0"/>
              </a:rPr>
              <a:t> - týkající se dutiny ústní a tváří (v širším pojetí obličeje)</a:t>
            </a:r>
          </a:p>
          <a:p>
            <a:r>
              <a:rPr lang="cs-CZ" sz="2400" dirty="0">
                <a:solidFill>
                  <a:schemeClr val="bg1"/>
                </a:solidFill>
                <a:latin typeface="Times New Roman" pitchFamily="18" charset="0"/>
                <a:cs typeface="Times New Roman" pitchFamily="18" charset="0"/>
              </a:rPr>
              <a:t>základními funkce zajišťují fonaci, respiraci, artikulaci, mimiku a příjem potravy</a:t>
            </a:r>
          </a:p>
          <a:p>
            <a:r>
              <a:rPr lang="cs-CZ" sz="2400" dirty="0">
                <a:solidFill>
                  <a:schemeClr val="bg1"/>
                </a:solidFill>
                <a:latin typeface="Times New Roman" pitchFamily="18" charset="0"/>
                <a:cs typeface="Times New Roman" pitchFamily="18" charset="0"/>
              </a:rPr>
              <a:t>uvědomit si propojení </a:t>
            </a:r>
            <a:r>
              <a:rPr lang="cs-CZ" sz="2400" dirty="0" err="1">
                <a:solidFill>
                  <a:schemeClr val="bg1"/>
                </a:solidFill>
                <a:latin typeface="Times New Roman" pitchFamily="18" charset="0"/>
                <a:cs typeface="Times New Roman" pitchFamily="18" charset="0"/>
              </a:rPr>
              <a:t>orofaciální</a:t>
            </a:r>
            <a:r>
              <a:rPr lang="cs-CZ" sz="2400" dirty="0">
                <a:solidFill>
                  <a:schemeClr val="bg1"/>
                </a:solidFill>
                <a:latin typeface="Times New Roman" pitchFamily="18" charset="0"/>
                <a:cs typeface="Times New Roman" pitchFamily="18" charset="0"/>
              </a:rPr>
              <a:t> oblasti a motoriky těla</a:t>
            </a:r>
          </a:p>
          <a:p>
            <a:r>
              <a:rPr lang="cs-CZ" sz="2400" dirty="0">
                <a:solidFill>
                  <a:schemeClr val="bg1"/>
                </a:solidFill>
                <a:latin typeface="Times New Roman" pitchFamily="18" charset="0"/>
                <a:cs typeface="Times New Roman" pitchFamily="18" charset="0"/>
              </a:rPr>
              <a:t>Příprava na logopedii, realizují se v rámci LI, </a:t>
            </a:r>
            <a:r>
              <a:rPr lang="cs-CZ" sz="2400" dirty="0" err="1">
                <a:solidFill>
                  <a:schemeClr val="bg1"/>
                </a:solidFill>
                <a:latin typeface="Times New Roman" pitchFamily="18" charset="0"/>
                <a:cs typeface="Times New Roman" pitchFamily="18" charset="0"/>
              </a:rPr>
              <a:t>snoezellenu</a:t>
            </a:r>
            <a:r>
              <a:rPr lang="cs-CZ" sz="2400" dirty="0">
                <a:solidFill>
                  <a:schemeClr val="bg1"/>
                </a:solidFill>
                <a:latin typeface="Times New Roman" pitchFamily="18" charset="0"/>
                <a:cs typeface="Times New Roman" pitchFamily="18" charset="0"/>
              </a:rPr>
              <a:t>, ve školách, nemocnicích, SPC, NO…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548680"/>
            <a:ext cx="8229600" cy="936104"/>
          </a:xfrm>
        </p:spPr>
        <p:txBody>
          <a:bodyPr/>
          <a:lstStyle/>
          <a:p>
            <a:r>
              <a:rPr lang="cs-CZ" sz="3200" b="1" u="sng" dirty="0">
                <a:solidFill>
                  <a:schemeClr val="bg1"/>
                </a:solidFill>
                <a:latin typeface="Times New Roman" panose="02020603050405020304" pitchFamily="18" charset="0"/>
                <a:cs typeface="Times New Roman" panose="02020603050405020304" pitchFamily="18" charset="0"/>
              </a:rPr>
              <a:t>OROFACIÁLNÍ REGULAČNÍ TERAPIE</a:t>
            </a:r>
            <a:br>
              <a:rPr lang="cs-CZ" sz="3200" b="1" u="sng" dirty="0">
                <a:solidFill>
                  <a:schemeClr val="bg1"/>
                </a:solidFill>
                <a:latin typeface="Times New Roman" panose="02020603050405020304" pitchFamily="18" charset="0"/>
                <a:cs typeface="Times New Roman" panose="02020603050405020304" pitchFamily="18" charset="0"/>
              </a:rPr>
            </a:br>
            <a:r>
              <a:rPr lang="cs-CZ" sz="3200" b="1" u="sng" dirty="0">
                <a:solidFill>
                  <a:schemeClr val="bg1"/>
                </a:solidFill>
                <a:latin typeface="Times New Roman" panose="02020603050405020304" pitchFamily="18" charset="0"/>
                <a:cs typeface="Times New Roman" panose="02020603050405020304" pitchFamily="18" charset="0"/>
              </a:rPr>
              <a:t>-ORT-</a:t>
            </a:r>
            <a:br>
              <a:rPr lang="cs-CZ" dirty="0"/>
            </a:br>
            <a:endParaRPr lang="fr-CA" dirty="0">
              <a:solidFill>
                <a:schemeClr val="bg1"/>
              </a:solidFill>
            </a:endParaRPr>
          </a:p>
        </p:txBody>
      </p:sp>
      <p:sp>
        <p:nvSpPr>
          <p:cNvPr id="5123" name="Espace réservé du contenu 2"/>
          <p:cNvSpPr>
            <a:spLocks noGrp="1"/>
          </p:cNvSpPr>
          <p:nvPr>
            <p:ph idx="1"/>
          </p:nvPr>
        </p:nvSpPr>
        <p:spPr>
          <a:xfrm>
            <a:off x="323528" y="1412776"/>
            <a:ext cx="8363272" cy="5184576"/>
          </a:xfrm>
        </p:spPr>
        <p:txBody>
          <a:bodyPr/>
          <a:lstStyle/>
          <a:p>
            <a:r>
              <a:rPr lang="cs-CZ" sz="2400" b="1" dirty="0">
                <a:solidFill>
                  <a:schemeClr val="bg1"/>
                </a:solidFill>
                <a:latin typeface="Times New Roman" pitchFamily="18" charset="0"/>
                <a:cs typeface="Times New Roman" pitchFamily="18" charset="0"/>
              </a:rPr>
              <a:t>Cíl: </a:t>
            </a:r>
            <a:r>
              <a:rPr lang="cs-CZ" sz="2400" dirty="0">
                <a:solidFill>
                  <a:schemeClr val="bg1"/>
                </a:solidFill>
                <a:latin typeface="Times New Roman" pitchFamily="18" charset="0"/>
                <a:cs typeface="Times New Roman" pitchFamily="18" charset="0"/>
              </a:rPr>
              <a:t>snaha navodit co nejpřirozenější a správné pohybové vzorce</a:t>
            </a:r>
          </a:p>
          <a:p>
            <a:r>
              <a:rPr lang="cs-CZ" sz="2400" dirty="0">
                <a:solidFill>
                  <a:schemeClr val="bg1"/>
                </a:solidFill>
                <a:latin typeface="Times New Roman" pitchFamily="18" charset="0"/>
                <a:cs typeface="Times New Roman" pitchFamily="18" charset="0"/>
              </a:rPr>
              <a:t>hl. </a:t>
            </a:r>
            <a:r>
              <a:rPr lang="cs-CZ" sz="2400" b="1" dirty="0">
                <a:solidFill>
                  <a:schemeClr val="bg1"/>
                </a:solidFill>
                <a:latin typeface="Times New Roman" pitchFamily="18" charset="0"/>
                <a:cs typeface="Times New Roman" pitchFamily="18" charset="0"/>
              </a:rPr>
              <a:t>správnou polohu a pohyby čelistního kloubu a správnou polohu hlavy</a:t>
            </a:r>
          </a:p>
          <a:p>
            <a:r>
              <a:rPr lang="cs-CZ" sz="2400" dirty="0">
                <a:solidFill>
                  <a:schemeClr val="bg1"/>
                </a:solidFill>
                <a:latin typeface="Times New Roman" pitchFamily="18" charset="0"/>
                <a:cs typeface="Times New Roman" pitchFamily="18" charset="0"/>
              </a:rPr>
              <a:t>postavena na </a:t>
            </a:r>
            <a:r>
              <a:rPr lang="cs-CZ" sz="2400" b="1" dirty="0">
                <a:solidFill>
                  <a:schemeClr val="bg1"/>
                </a:solidFill>
                <a:latin typeface="Times New Roman" pitchFamily="18" charset="0"/>
                <a:cs typeface="Times New Roman" pitchFamily="18" charset="0"/>
              </a:rPr>
              <a:t>dotycích, vibracích, nebo tlaku na určité body </a:t>
            </a:r>
            <a:r>
              <a:rPr lang="cs-CZ" sz="2400" b="1" dirty="0" err="1">
                <a:solidFill>
                  <a:schemeClr val="bg1"/>
                </a:solidFill>
                <a:latin typeface="Times New Roman" pitchFamily="18" charset="0"/>
                <a:cs typeface="Times New Roman" pitchFamily="18" charset="0"/>
              </a:rPr>
              <a:t>orofaciální</a:t>
            </a:r>
            <a:r>
              <a:rPr lang="cs-CZ" sz="2400" b="1" dirty="0">
                <a:solidFill>
                  <a:schemeClr val="bg1"/>
                </a:solidFill>
                <a:latin typeface="Times New Roman" pitchFamily="18" charset="0"/>
                <a:cs typeface="Times New Roman" pitchFamily="18" charset="0"/>
              </a:rPr>
              <a:t> oblasti </a:t>
            </a:r>
            <a:r>
              <a:rPr lang="cs-CZ" sz="2400" dirty="0">
                <a:solidFill>
                  <a:schemeClr val="bg1"/>
                </a:solidFill>
                <a:latin typeface="Times New Roman" pitchFamily="18" charset="0"/>
                <a:cs typeface="Times New Roman" pitchFamily="18" charset="0"/>
              </a:rPr>
              <a:t>- aktivujeme vnímání a následnou muskulární či vegetativní reakci organizmu</a:t>
            </a:r>
          </a:p>
          <a:p>
            <a:r>
              <a:rPr lang="cs-CZ" sz="2400" dirty="0">
                <a:solidFill>
                  <a:schemeClr val="bg1"/>
                </a:solidFill>
                <a:latin typeface="Times New Roman" pitchFamily="18" charset="0"/>
                <a:cs typeface="Times New Roman" pitchFamily="18" charset="0"/>
              </a:rPr>
              <a:t>doteky stimulují svalstvo </a:t>
            </a:r>
            <a:r>
              <a:rPr lang="cs-CZ" sz="2400" dirty="0" err="1">
                <a:solidFill>
                  <a:schemeClr val="bg1"/>
                </a:solidFill>
                <a:latin typeface="Times New Roman" pitchFamily="18" charset="0"/>
                <a:cs typeface="Times New Roman" pitchFamily="18" charset="0"/>
              </a:rPr>
              <a:t>orofaciální</a:t>
            </a:r>
            <a:r>
              <a:rPr lang="cs-CZ" sz="2400" dirty="0">
                <a:solidFill>
                  <a:schemeClr val="bg1"/>
                </a:solidFill>
                <a:latin typeface="Times New Roman" pitchFamily="18" charset="0"/>
                <a:cs typeface="Times New Roman" pitchFamily="18" charset="0"/>
              </a:rPr>
              <a:t> oblasti, podporují rozvoj řeči i senzomotorických schopností</a:t>
            </a:r>
          </a:p>
          <a:p>
            <a:r>
              <a:rPr lang="cs-CZ" sz="2400" dirty="0">
                <a:solidFill>
                  <a:schemeClr val="bg1"/>
                </a:solidFill>
                <a:latin typeface="Times New Roman" pitchFamily="18" charset="0"/>
                <a:cs typeface="Times New Roman" pitchFamily="18" charset="0"/>
              </a:rPr>
              <a:t>napomáhá </a:t>
            </a:r>
            <a:r>
              <a:rPr lang="cs-CZ" sz="2400" b="1" dirty="0">
                <a:solidFill>
                  <a:schemeClr val="bg1"/>
                </a:solidFill>
                <a:latin typeface="Times New Roman" pitchFamily="18" charset="0"/>
                <a:cs typeface="Times New Roman" pitchFamily="18" charset="0"/>
              </a:rPr>
              <a:t>redukci hypotonie </a:t>
            </a:r>
            <a:r>
              <a:rPr lang="cs-CZ" sz="2400" dirty="0">
                <a:solidFill>
                  <a:schemeClr val="bg1"/>
                </a:solidFill>
                <a:latin typeface="Times New Roman" pitchFamily="18" charset="0"/>
                <a:cs typeface="Times New Roman" pitchFamily="18" charset="0"/>
              </a:rPr>
              <a:t>a podporuje </a:t>
            </a:r>
            <a:r>
              <a:rPr lang="cs-CZ" sz="2400" b="1" dirty="0">
                <a:solidFill>
                  <a:schemeClr val="bg1"/>
                </a:solidFill>
                <a:latin typeface="Times New Roman" pitchFamily="18" charset="0"/>
                <a:cs typeface="Times New Roman" pitchFamily="18" charset="0"/>
              </a:rPr>
              <a:t>sání, žvýkání, polykání, správnou salivaci, mimiku i artikulaci</a:t>
            </a:r>
          </a:p>
          <a:p>
            <a:r>
              <a:rPr lang="cs-CZ" sz="2400" dirty="0">
                <a:solidFill>
                  <a:schemeClr val="bg1"/>
                </a:solidFill>
                <a:latin typeface="Times New Roman" pitchFamily="18" charset="0"/>
                <a:cs typeface="Times New Roman" pitchFamily="18" charset="0"/>
              </a:rPr>
              <a:t>výborná </a:t>
            </a:r>
            <a:r>
              <a:rPr lang="cs-CZ" sz="2400" b="1" dirty="0">
                <a:solidFill>
                  <a:schemeClr val="bg1"/>
                </a:solidFill>
                <a:latin typeface="Times New Roman" pitchFamily="18" charset="0"/>
                <a:cs typeface="Times New Roman" pitchFamily="18" charset="0"/>
              </a:rPr>
              <a:t>příprava pro navazující logopedickou péči </a:t>
            </a:r>
            <a:r>
              <a:rPr lang="cs-CZ" sz="2400" dirty="0">
                <a:solidFill>
                  <a:schemeClr val="bg1"/>
                </a:solidFill>
                <a:latin typeface="Times New Roman" pitchFamily="18" charset="0"/>
                <a:cs typeface="Times New Roman" pitchFamily="18" charset="0"/>
              </a:rPr>
              <a:t>(příznivý terén pro další péči, maximalizace vlivu)</a:t>
            </a:r>
            <a:endParaRPr lang="fr-CA" sz="2400" b="1" dirty="0">
              <a:solidFill>
                <a:schemeClr val="bg1"/>
              </a:solidFill>
              <a:latin typeface="Times New Roman" pitchFamily="18" charset="0"/>
              <a:cs typeface="Times New Roman" pitchFamily="18" charset="0"/>
            </a:endParaRPr>
          </a:p>
          <a:p>
            <a:endParaRPr lang="cs-CZ"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4347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1268760"/>
            <a:ext cx="8229600" cy="216024"/>
          </a:xfrm>
        </p:spPr>
        <p:txBody>
          <a:bodyPr/>
          <a:lstStyle/>
          <a:p>
            <a:r>
              <a:rPr lang="cs-CZ" sz="3200" b="1" u="sng" dirty="0">
                <a:solidFill>
                  <a:schemeClr val="bg1"/>
                </a:solidFill>
                <a:latin typeface="Times New Roman" panose="02020603050405020304" pitchFamily="18" charset="0"/>
                <a:cs typeface="Times New Roman" panose="02020603050405020304" pitchFamily="18" charset="0"/>
              </a:rPr>
              <a:t>OROFACIÁLNÍ REGULAČNÍ TERAPIE</a:t>
            </a:r>
            <a:br>
              <a:rPr lang="cs-CZ" sz="3200" b="1" u="sng" dirty="0">
                <a:solidFill>
                  <a:schemeClr val="bg1"/>
                </a:solidFill>
                <a:latin typeface="Times New Roman" panose="02020603050405020304" pitchFamily="18" charset="0"/>
                <a:cs typeface="Times New Roman" panose="02020603050405020304" pitchFamily="18" charset="0"/>
              </a:rPr>
            </a:br>
            <a:r>
              <a:rPr lang="cs-CZ" sz="3200" b="1" u="sng" dirty="0">
                <a:solidFill>
                  <a:schemeClr val="bg1"/>
                </a:solidFill>
                <a:latin typeface="Times New Roman" panose="02020603050405020304" pitchFamily="18" charset="0"/>
                <a:cs typeface="Times New Roman" panose="02020603050405020304" pitchFamily="18" charset="0"/>
              </a:rPr>
              <a:t>-ORT-</a:t>
            </a:r>
            <a:br>
              <a:rPr lang="cs-CZ" dirty="0"/>
            </a:br>
            <a:endParaRPr lang="fr-CA" dirty="0">
              <a:solidFill>
                <a:schemeClr val="bg1"/>
              </a:solidFill>
            </a:endParaRPr>
          </a:p>
        </p:txBody>
      </p:sp>
      <p:pic>
        <p:nvPicPr>
          <p:cNvPr id="3" name="Zástupný obsah 2" descr="Obsah obrázku osoba, interiér, zeď&#10;&#10;Popis byl vytvořen automaticky">
            <a:extLst>
              <a:ext uri="{FF2B5EF4-FFF2-40B4-BE49-F238E27FC236}">
                <a16:creationId xmlns:a16="http://schemas.microsoft.com/office/drawing/2014/main" id="{B2887C4B-FCA8-46C1-BA2F-92D9CD310C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600200"/>
            <a:ext cx="5256584" cy="3942438"/>
          </a:xfrm>
        </p:spPr>
      </p:pic>
      <p:pic>
        <p:nvPicPr>
          <p:cNvPr id="7" name="Obrázek 6" descr="Obsah obrázku osoba, interiér, zeď, zelená&#10;&#10;Popis byl vytvořen automaticky">
            <a:extLst>
              <a:ext uri="{FF2B5EF4-FFF2-40B4-BE49-F238E27FC236}">
                <a16:creationId xmlns:a16="http://schemas.microsoft.com/office/drawing/2014/main" id="{D3A72928-4088-4478-9839-5ACE7BFA1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986822"/>
            <a:ext cx="3583285" cy="2691445"/>
          </a:xfrm>
          <a:prstGeom prst="rect">
            <a:avLst/>
          </a:prstGeom>
        </p:spPr>
      </p:pic>
    </p:spTree>
    <p:extLst>
      <p:ext uri="{BB962C8B-B14F-4D97-AF65-F5344CB8AC3E}">
        <p14:creationId xmlns:p14="http://schemas.microsoft.com/office/powerpoint/2010/main" val="3072855613"/>
      </p:ext>
    </p:extLst>
  </p:cSld>
  <p:clrMapOvr>
    <a:masterClrMapping/>
  </p:clrMapOvr>
</p:sld>
</file>

<file path=ppt/theme/theme1.xml><?xml version="1.0" encoding="utf-8"?>
<a:theme xmlns:a="http://schemas.openxmlformats.org/drawingml/2006/main" name="13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132</Template>
  <TotalTime>709</TotalTime>
  <Words>2466</Words>
  <Application>Microsoft Office PowerPoint</Application>
  <PresentationFormat>Předvádění na obrazovce (4:3)</PresentationFormat>
  <Paragraphs>220</Paragraphs>
  <Slides>48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48</vt:i4>
      </vt:variant>
    </vt:vector>
  </HeadingPairs>
  <TitlesOfParts>
    <vt:vector size="53" baseType="lpstr">
      <vt:lpstr>Arial</vt:lpstr>
      <vt:lpstr>Book Antiqua</vt:lpstr>
      <vt:lpstr>Calibri</vt:lpstr>
      <vt:lpstr>Times New Roman</vt:lpstr>
      <vt:lpstr>132</vt:lpstr>
      <vt:lpstr>TERAPIE VE SPECIÁLNÍ PEDAGOGICE se zaměřením na žáky s LMP </vt:lpstr>
      <vt:lpstr>FIE ORT Ergoterapie Dramaterapie  Canisterapie Hipoterapie Arteterapie Muzikoterapie Herní terapie Taneční terapie EEG Biofeedback Psychoterapie Psychomotorika Senzorická integrační terapie Portage Videotrénink interakcí </vt:lpstr>
      <vt:lpstr> </vt:lpstr>
      <vt:lpstr> </vt:lpstr>
      <vt:lpstr> </vt:lpstr>
      <vt:lpstr> </vt:lpstr>
      <vt:lpstr>OROFACIÁLNÍ REGULAČNÍ TERAPIE -ORT- </vt:lpstr>
      <vt:lpstr>OROFACIÁLNÍ REGULAČNÍ TERAPIE -ORT- </vt:lpstr>
      <vt:lpstr>OROFACIÁLNÍ REGULAČNÍ TERAPIE -ORT- </vt:lpstr>
      <vt:lpstr>TERAPIE HROU </vt:lpstr>
      <vt:lpstr>TERAPIE HROU </vt:lpstr>
      <vt:lpstr> </vt:lpstr>
      <vt:lpstr>EEG BIOFEEDBACK </vt:lpstr>
      <vt:lpstr>EEG BIOFEEDBACK </vt:lpstr>
      <vt:lpstr>Senzorická integrační terapie </vt:lpstr>
      <vt:lpstr>Senzorická integrační terapie </vt:lpstr>
      <vt:lpstr>Senzorická integrační terapie </vt:lpstr>
      <vt:lpstr>PORTAGE </vt:lpstr>
      <vt:lpstr>VIDEOTRÉNINK INTERAKCÍ </vt:lpstr>
      <vt:lpstr>TERAPIE HROU </vt:lpstr>
      <vt:lpstr> ANIMOTERAPIE</vt:lpstr>
      <vt:lpstr>DĚLENÍ ANIMOTERAPIÍ:  </vt:lpstr>
      <vt:lpstr>CANISTERAPIE </vt:lpstr>
      <vt:lpstr>Podmínky animoterapií (canisterapie, felinoterapie, delfinoterapie, hipoterapie…)   </vt:lpstr>
      <vt:lpstr>Prezentace aplikace PowerPoint</vt:lpstr>
      <vt:lpstr>HIPOTERAPIE</vt:lpstr>
      <vt:lpstr>ZÁKLADNÍ DĚLENÍ: </vt:lpstr>
      <vt:lpstr>Prezentace aplikace PowerPoint</vt:lpstr>
      <vt:lpstr>EXPRESIVNÍ TERAPIE</vt:lpstr>
      <vt:lpstr>ARTETERAPIE </vt:lpstr>
      <vt:lpstr>  METODY A TECHNIKY ARTETERAPIE </vt:lpstr>
      <vt:lpstr>Prezentace aplikace PowerPoint</vt:lpstr>
      <vt:lpstr>MUZIKOTERAPIE </vt:lpstr>
      <vt:lpstr>  PROSTŘEDKY AKTIVNÍ MUZIKOTERAPIE :  lidské tělo – dechové techniky, hra na tělo  hlas - hlasová improvizace, melodizace říkadel, zpěv písní a melodií  hudební nástroje – klavír, kytara, Orffův instrumentář, vyrobené hud. nástroje, etnické </vt:lpstr>
      <vt:lpstr>Prezentace aplikace PowerPoint</vt:lpstr>
      <vt:lpstr>ERGOTERAPIE </vt:lpstr>
      <vt:lpstr>             Prostředky ergoterapie:  - Diagnostické   - Terapeutické   - Preventivní               </vt:lpstr>
      <vt:lpstr>Prezentace aplikace PowerPoint</vt:lpstr>
      <vt:lpstr>DRAMATERAPIE </vt:lpstr>
      <vt:lpstr>Prezentace aplikace PowerPoint</vt:lpstr>
      <vt:lpstr>PSYCHOMOTORIKA (psychomotorická terapie)   </vt:lpstr>
      <vt:lpstr>Prezentace aplikace PowerPoint</vt:lpstr>
      <vt:lpstr>TANEČNÍ TERAPIE</vt:lpstr>
      <vt:lpstr>Prezentace aplikace PowerPoint</vt:lpstr>
      <vt:lpstr>SNOEZELEN </vt:lpstr>
      <vt:lpstr>Prezentace aplikace PowerPoint</vt:lpstr>
      <vt:lpstr>BAZÁLNÍ STIMULACE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TERAPIE VE SPECIÁLNÍ PEDAGOGICE</dc:title>
  <dc:creator>Katka</dc:creator>
  <cp:lastModifiedBy>Kateřina Heislerová</cp:lastModifiedBy>
  <cp:revision>22</cp:revision>
  <dcterms:created xsi:type="dcterms:W3CDTF">2011-12-04T20:52:13Z</dcterms:created>
  <dcterms:modified xsi:type="dcterms:W3CDTF">2021-04-09T20:01:50Z</dcterms:modified>
</cp:coreProperties>
</file>