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8" r:id="rId3"/>
    <p:sldId id="366" r:id="rId4"/>
    <p:sldId id="284" r:id="rId5"/>
    <p:sldId id="336" r:id="rId6"/>
    <p:sldId id="368" r:id="rId7"/>
    <p:sldId id="404" r:id="rId8"/>
    <p:sldId id="405" r:id="rId9"/>
    <p:sldId id="406" r:id="rId10"/>
    <p:sldId id="407" r:id="rId11"/>
    <p:sldId id="408" r:id="rId12"/>
    <p:sldId id="369" r:id="rId13"/>
    <p:sldId id="339" r:id="rId14"/>
    <p:sldId id="365" r:id="rId15"/>
    <p:sldId id="409" r:id="rId16"/>
    <p:sldId id="412" r:id="rId17"/>
    <p:sldId id="410" r:id="rId18"/>
    <p:sldId id="411" r:id="rId19"/>
    <p:sldId id="377" r:id="rId20"/>
    <p:sldId id="403" r:id="rId21"/>
    <p:sldId id="420" r:id="rId22"/>
    <p:sldId id="421" r:id="rId23"/>
    <p:sldId id="370" r:id="rId24"/>
    <p:sldId id="389" r:id="rId25"/>
    <p:sldId id="371" r:id="rId26"/>
    <p:sldId id="372" r:id="rId27"/>
    <p:sldId id="419" r:id="rId28"/>
    <p:sldId id="413" r:id="rId29"/>
    <p:sldId id="373" r:id="rId30"/>
    <p:sldId id="374" r:id="rId31"/>
    <p:sldId id="375" r:id="rId32"/>
    <p:sldId id="418" r:id="rId33"/>
    <p:sldId id="414" r:id="rId34"/>
    <p:sldId id="417" r:id="rId35"/>
    <p:sldId id="415" r:id="rId36"/>
    <p:sldId id="416" r:id="rId37"/>
    <p:sldId id="391" r:id="rId38"/>
    <p:sldId id="393" r:id="rId39"/>
    <p:sldId id="394" r:id="rId40"/>
    <p:sldId id="397" r:id="rId41"/>
    <p:sldId id="396" r:id="rId42"/>
    <p:sldId id="398" r:id="rId43"/>
    <p:sldId id="399" r:id="rId44"/>
    <p:sldId id="401" r:id="rId45"/>
    <p:sldId id="402" r:id="rId46"/>
    <p:sldId id="363" r:id="rId47"/>
    <p:sldId id="337" r:id="rId48"/>
    <p:sldId id="346" r:id="rId49"/>
    <p:sldId id="287" r:id="rId50"/>
    <p:sldId id="291" r:id="rId51"/>
    <p:sldId id="422" r:id="rId52"/>
    <p:sldId id="347" r:id="rId53"/>
    <p:sldId id="342" r:id="rId54"/>
    <p:sldId id="344" r:id="rId55"/>
    <p:sldId id="348" r:id="rId56"/>
    <p:sldId id="294" r:id="rId57"/>
    <p:sldId id="424" r:id="rId58"/>
    <p:sldId id="427" r:id="rId59"/>
    <p:sldId id="423" r:id="rId60"/>
    <p:sldId id="425" r:id="rId61"/>
    <p:sldId id="426" r:id="rId62"/>
    <p:sldId id="295" r:id="rId63"/>
    <p:sldId id="349" r:id="rId64"/>
    <p:sldId id="352" r:id="rId65"/>
    <p:sldId id="353" r:id="rId66"/>
    <p:sldId id="354" r:id="rId67"/>
    <p:sldId id="296" r:id="rId6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7" d="100"/>
          <a:sy n="77" d="100"/>
        </p:scale>
        <p:origin x="12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19.12.2020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19.12.2020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jDhyfxyJCg" TargetMode="External"/><Relationship Id="rId2" Type="http://schemas.openxmlformats.org/officeDocument/2006/relationships/hyperlink" Target="https://www.youtube.com/watch?v=pVp5pGSwZk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TB2P0cToHQ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Vp5pGSwZk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cas.uab.edu/peacefulsocieties/societies/ifaluk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- Emoce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648072"/>
          </a:xfrm>
        </p:spPr>
        <p:txBody>
          <a:bodyPr>
            <a:normAutofit/>
          </a:bodyPr>
          <a:lstStyle/>
          <a:p>
            <a:r>
              <a:rPr lang="cs-CZ" sz="2400" dirty="0"/>
              <a:t>Jan Krása, Katedra psychologie, Pedagogická fakulta, MUNI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E995F-7373-457A-AF07-CDA1333F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Labrets in Africa and Amazonia: medical implications and cultural  determinants - Garve - 2017 - Tropical Medicine &amp;amp; International Health  - Wiley Online Library">
            <a:extLst>
              <a:ext uri="{FF2B5EF4-FFF2-40B4-BE49-F238E27FC236}">
                <a16:creationId xmlns:a16="http://schemas.microsoft.com/office/drawing/2014/main" id="{1140C65F-6F3F-4DB9-9020-1AFFE73FA2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450842"/>
            <a:ext cx="6984776" cy="52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3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FD044-753C-40C7-9579-21BDDE9F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Paleolit, </a:t>
            </a:r>
            <a:r>
              <a:rPr lang="cs-CZ" dirty="0" err="1"/>
              <a:t>Sungir</a:t>
            </a:r>
            <a:r>
              <a:rPr lang="cs-CZ" dirty="0"/>
              <a:t>, před 30 tisíci lety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0E66895-51F3-47D6-886D-1D6617CA4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87780" y="-351477"/>
            <a:ext cx="5040561" cy="88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8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Lidská tvář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Dříve než se začal člověk zdobit, komunikoval pomocí vrozených systémů – např. mimicky.</a:t>
            </a:r>
          </a:p>
          <a:p>
            <a:r>
              <a:rPr lang="cs-CZ" dirty="0"/>
              <a:t>Lidská tvář je jakýmsi displejem, kterým zcela automaticky (často nevědomě a někdy i proti naší vůli) komunikujeme sociálně relevantní signály.</a:t>
            </a:r>
          </a:p>
          <a:p>
            <a:r>
              <a:rPr lang="cs-CZ" dirty="0"/>
              <a:t>Lidská tvář je automaticky (viz níže) napojena jako výstup na náš </a:t>
            </a:r>
            <a:r>
              <a:rPr lang="cs-CZ" b="1" dirty="0"/>
              <a:t>emoční systém</a:t>
            </a:r>
            <a:r>
              <a:rPr lang="cs-CZ" dirty="0"/>
              <a:t>. </a:t>
            </a:r>
          </a:p>
          <a:p>
            <a:r>
              <a:rPr lang="cs-CZ" dirty="0"/>
              <a:t>Mimika je jednak automatická, jednak ji lze </a:t>
            </a:r>
            <a:r>
              <a:rPr lang="cs-CZ" b="1" dirty="0"/>
              <a:t>vědomě ovládat </a:t>
            </a:r>
            <a:r>
              <a:rPr lang="cs-CZ" dirty="0"/>
              <a:t>– máme na to vyvinuty patřičné schopnosti. Schopnost ovládat emoce je typicky lidská schopnost (srov. dále termín </a:t>
            </a:r>
            <a:r>
              <a:rPr lang="cs-CZ" b="1" i="1" dirty="0"/>
              <a:t>display </a:t>
            </a:r>
            <a:r>
              <a:rPr lang="cs-CZ" b="1" i="1" dirty="0" err="1"/>
              <a:t>rules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5296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Sociálnost – Lidská tvář a oči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01745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Místo tváře je v lidské kultuře centrální, protože tvář je nositelem lidské individuality: srov. foto tváře na průkazech totožnosti. </a:t>
            </a:r>
          </a:p>
          <a:p>
            <a:pPr marL="118872" indent="0">
              <a:buNone/>
            </a:pPr>
            <a:r>
              <a:rPr lang="cs-CZ" dirty="0"/>
              <a:t>Místo tváře je centrální i v lidské biologii: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Dítě upřednostňuje lidské tváře spíš než jiné tvary či zamíchané tváře. (tzn. svět má lidskou tvář + lidský hlas)</a:t>
            </a:r>
          </a:p>
        </p:txBody>
      </p:sp>
    </p:spTree>
    <p:extLst>
      <p:ext uri="{BB962C8B-B14F-4D97-AF65-F5344CB8AC3E}">
        <p14:creationId xmlns:p14="http://schemas.microsoft.com/office/powerpoint/2010/main" val="2201666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Vnímání tváře (</a:t>
            </a:r>
            <a:r>
              <a:rPr lang="cs-CZ" dirty="0" err="1"/>
              <a:t>Goren</a:t>
            </a:r>
            <a:r>
              <a:rPr lang="cs-CZ" dirty="0"/>
              <a:t> et al., 1975)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986"/>
            <a:ext cx="9102839" cy="37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69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7B2DE-BF40-4911-AA0A-ED96974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C7A3A1-1BCD-4001-9554-38C71645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Dítě oči fixuje jako první.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Zvláštnost lidských očí</a:t>
            </a:r>
          </a:p>
          <a:p>
            <a:pPr marL="118872" indent="0">
              <a:buNone/>
            </a:pPr>
            <a:r>
              <a:rPr lang="cs-CZ" dirty="0"/>
              <a:t>Důvod tohoto designu (zcela jistě biologického)?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67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29778-E844-437C-9B8F-D67C68D9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2" name="Picture 4" descr="VS298: Animal Eyes - Spring 2012 - Redwood Center for Theoretical  Neuroscience">
            <a:extLst>
              <a:ext uri="{FF2B5EF4-FFF2-40B4-BE49-F238E27FC236}">
                <a16:creationId xmlns:a16="http://schemas.microsoft.com/office/drawing/2014/main" id="{960D1314-3D81-4462-9B3E-7A28B29AB0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3766"/>
            <a:ext cx="8229600" cy="530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0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E4FF3-2C7A-4218-B483-BDA43370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Did evolution make our eyes stand out?">
            <a:extLst>
              <a:ext uri="{FF2B5EF4-FFF2-40B4-BE49-F238E27FC236}">
                <a16:creationId xmlns:a16="http://schemas.microsoft.com/office/drawing/2014/main" id="{6B543FE7-B59D-4FA6-8B4E-729E6569D0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7542"/>
            <a:ext cx="822960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09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31019-7D64-4DDE-8A04-098D9858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DAECB-0B7F-43AE-AA7D-9C141E913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Rozlišujeme pohled člověka, pohled zvířete. Dítě nikoli (vliv teorie mysli).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Pohybem očí a mimikou (vrozenou) začíná první aktivní komunikace dítěte s rodičem.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Oči (popř. </a:t>
            </a:r>
            <a:r>
              <a:rPr lang="cs-CZ" dirty="0" err="1"/>
              <a:t>vizika</a:t>
            </a:r>
            <a:r>
              <a:rPr lang="cs-CZ" dirty="0"/>
              <a:t>) hrají významnou roli: </a:t>
            </a:r>
          </a:p>
          <a:p>
            <a:pPr marL="118872" indent="0">
              <a:buNone/>
            </a:pPr>
            <a:r>
              <a:rPr lang="cs-CZ" dirty="0"/>
              <a:t>+ láska na první pohled + dívání se do očí</a:t>
            </a:r>
          </a:p>
          <a:p>
            <a:pPr marL="118872" indent="0">
              <a:buNone/>
            </a:pPr>
            <a:r>
              <a:rPr lang="cs-CZ" dirty="0"/>
              <a:t>+ ? studu (malé děti)</a:t>
            </a:r>
          </a:p>
          <a:p>
            <a:pPr marL="118872" indent="0">
              <a:buNone/>
            </a:pPr>
            <a:r>
              <a:rPr lang="cs-CZ" dirty="0"/>
              <a:t>+ ? známého pohledu (před rodičem se dítě nestydí) </a:t>
            </a:r>
          </a:p>
          <a:p>
            <a:pPr marL="118872" indent="0">
              <a:buNone/>
            </a:pPr>
            <a:r>
              <a:rPr lang="cs-CZ" dirty="0"/>
              <a:t>+ oční kontakt u osob s PAS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752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Oční kontakt u lidí a primátů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5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/>
              <a:t>Udržovat oční kontakt mezi primáty je výzvou k souboji: buď ten druhý projeví submisi, nebo zaútočí.</a:t>
            </a:r>
          </a:p>
          <a:p>
            <a:pPr marL="118872" indent="0">
              <a:buNone/>
            </a:pPr>
            <a:r>
              <a:rPr lang="cs-CZ" dirty="0"/>
              <a:t>Šimpanzi se na sebe dívají přátelsky, ale stejně se snaží vyhýbat upřenému zírání na druhé.</a:t>
            </a:r>
          </a:p>
          <a:p>
            <a:pPr marL="118872" indent="0">
              <a:buNone/>
            </a:pPr>
            <a:r>
              <a:rPr lang="cs-CZ" dirty="0"/>
              <a:t>Pouze lidé si hledí do očí s láskou. A když si hledíme do očí, vyvolává to  v nás úsměv.</a:t>
            </a:r>
          </a:p>
          <a:p>
            <a:pPr marL="118872" indent="0">
              <a:buNone/>
            </a:pPr>
            <a:r>
              <a:rPr lang="cs-CZ" dirty="0"/>
              <a:t>Lidské děti dokonce mají tzv. novorozenecký úsměv (ve spánku i při bdění). Po 2-3 měsících je nahrazen tzv. </a:t>
            </a:r>
            <a:r>
              <a:rPr lang="cs-CZ" b="1" dirty="0"/>
              <a:t>sociálním úsměvem</a:t>
            </a:r>
            <a:r>
              <a:rPr lang="cs-CZ" dirty="0"/>
              <a:t>.</a:t>
            </a:r>
          </a:p>
          <a:p>
            <a:pPr marL="118872" indent="0">
              <a:buNone/>
            </a:pPr>
            <a:r>
              <a:rPr lang="cs-CZ" dirty="0"/>
              <a:t>Novorozenecký úsměv byl zaznamenán také u šimpanzů (</a:t>
            </a:r>
            <a:r>
              <a:rPr lang="cs-CZ" dirty="0" err="1"/>
              <a:t>Mizuno</a:t>
            </a:r>
            <a:r>
              <a:rPr lang="cs-CZ" dirty="0"/>
              <a:t> et al., 2006) a později i u makaků (</a:t>
            </a:r>
            <a:r>
              <a:rPr lang="it-IT" dirty="0"/>
              <a:t>Ferrari, Paukner, Ruggiero, et al. 2009</a:t>
            </a:r>
            <a:r>
              <a:rPr lang="cs-CZ" dirty="0"/>
              <a:t>) a jiných opic. Avšak po pár dnech zaniká.</a:t>
            </a:r>
          </a:p>
          <a:p>
            <a:pPr marL="118872" indent="0">
              <a:buNone/>
            </a:pPr>
            <a:r>
              <a:rPr lang="cs-CZ" dirty="0"/>
              <a:t>Úsměv tedy bude patrně adaptací velmi starou, rozvinutou však především u člověka. (</a:t>
            </a:r>
            <a:r>
              <a:rPr lang="cs-CZ" dirty="0" err="1"/>
              <a:t>Mitsuzawa</a:t>
            </a:r>
            <a:r>
              <a:rPr lang="cs-CZ" dirty="0"/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26522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minulou přednášku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Co je to kategorizace?</a:t>
            </a:r>
          </a:p>
          <a:p>
            <a:pPr>
              <a:buNone/>
            </a:pPr>
            <a:r>
              <a:rPr lang="cs-CZ" dirty="0"/>
              <a:t>Co je to sociální stereotyp?</a:t>
            </a:r>
          </a:p>
          <a:p>
            <a:pPr>
              <a:buNone/>
            </a:pPr>
            <a:r>
              <a:rPr lang="cs-CZ" dirty="0"/>
              <a:t>Jak vzniká soc. stereotyp?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92500"/>
          </a:bodyPr>
          <a:lstStyle/>
          <a:p>
            <a:r>
              <a:rPr lang="cs-CZ" dirty="0"/>
              <a:t>Shrnutí: Máme tu lidskou tvář jako displej, který komunikuje emoční stavy jedince. Přičemž tyto vnitřní stavy jedince jsou v sociální interakci </a:t>
            </a:r>
            <a:r>
              <a:rPr lang="cs-CZ" b="1" dirty="0"/>
              <a:t>nejdůležitější</a:t>
            </a:r>
            <a:r>
              <a:rPr lang="cs-CZ" dirty="0"/>
              <a:t> znaky. </a:t>
            </a:r>
          </a:p>
          <a:p>
            <a:r>
              <a:rPr lang="cs-CZ" b="1" dirty="0"/>
              <a:t>Pomáhá to kooperaci ve skupině </a:t>
            </a:r>
            <a:r>
              <a:rPr lang="cs-CZ" dirty="0"/>
              <a:t>a </a:t>
            </a:r>
            <a:r>
              <a:rPr lang="cs-CZ" b="1" dirty="0"/>
              <a:t>při tvorbě složitých sociálních systémů</a:t>
            </a:r>
            <a:r>
              <a:rPr lang="cs-CZ" dirty="0"/>
              <a:t>. Pravděpodobně právě proto máme systém </a:t>
            </a:r>
            <a:r>
              <a:rPr lang="cs-CZ" i="1" dirty="0"/>
              <a:t>produkce</a:t>
            </a:r>
            <a:r>
              <a:rPr lang="cs-CZ" dirty="0"/>
              <a:t> i </a:t>
            </a:r>
            <a:r>
              <a:rPr lang="cs-CZ" i="1" dirty="0"/>
              <a:t>čtení</a:t>
            </a:r>
            <a:r>
              <a:rPr lang="cs-CZ" dirty="0"/>
              <a:t> emocí vysoce zautomatizovaný.</a:t>
            </a:r>
          </a:p>
          <a:p>
            <a:r>
              <a:rPr lang="cs-CZ" dirty="0"/>
              <a:t>Jaké konkrétní emoce tedy cítíme a jaké emoce komunikujeme? </a:t>
            </a:r>
          </a:p>
        </p:txBody>
      </p:sp>
    </p:spTree>
    <p:extLst>
      <p:ext uri="{BB962C8B-B14F-4D97-AF65-F5344CB8AC3E}">
        <p14:creationId xmlns:p14="http://schemas.microsoft.com/office/powerpoint/2010/main" val="1035978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0EE15-38FD-46F0-8D44-0CA4CB2D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emocí (dle Poláčková Šolcová &amp; Trnka, 2015)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5A309-CB87-4720-9C23-ED549253D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Emoce jsou relativně krátké epizody vzájemně souvisejících koordinovaných změn v několika komponentách (neurofyziologické aktivaci, behaviorálním projevu, subjektivním prožitku, v tendenci k jednání a kognitivních procesech), jako odpovědi na (převážně) vnější události, které mají pro jedince význam. </a:t>
            </a:r>
          </a:p>
        </p:txBody>
      </p:sp>
    </p:spTree>
    <p:extLst>
      <p:ext uri="{BB962C8B-B14F-4D97-AF65-F5344CB8AC3E}">
        <p14:creationId xmlns:p14="http://schemas.microsoft.com/office/powerpoint/2010/main" val="3807071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407D4-7629-42F6-B6E1-5BEE4387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emocí (dle Poláčková Šolcová &amp; Trnka, 2015)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4990F6-9340-4983-8DA8-41049990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Emoce jsou celistvou odpovědí jedince na osobně relevantní a motivačně významné události (</a:t>
            </a:r>
            <a:r>
              <a:rPr lang="cs-CZ" dirty="0" err="1"/>
              <a:t>Frijda</a:t>
            </a:r>
            <a:r>
              <a:rPr lang="cs-CZ" dirty="0"/>
              <a:t>, 1986; </a:t>
            </a:r>
            <a:r>
              <a:rPr lang="cs-CZ" dirty="0" err="1"/>
              <a:t>Levenson</a:t>
            </a:r>
            <a:r>
              <a:rPr lang="cs-CZ" dirty="0"/>
              <a:t>, 1999), jsou přechodnou (rozuměj netrvalou a časově relativně ohraničenou) bio-psycho-sociální reakcí na události, které mají vliv na naši celkovou pohodu a které potenciálně vyžadují okamžité jednání. Emoce jsou metaforou pro rychlé, bezprostřední, organizované, ekologické a ekonomické zpracovávání informací, které nám pomáhá okamžitě se rozhodovat a jednat bez dlouhého racionálního zvažování (</a:t>
            </a:r>
            <a:r>
              <a:rPr lang="cs-CZ" dirty="0" err="1"/>
              <a:t>Tooby</a:t>
            </a:r>
            <a:r>
              <a:rPr lang="cs-CZ" dirty="0"/>
              <a:t>, </a:t>
            </a:r>
            <a:r>
              <a:rPr lang="cs-CZ" dirty="0" err="1"/>
              <a:t>Cosmides</a:t>
            </a:r>
            <a:r>
              <a:rPr lang="cs-CZ" dirty="0"/>
              <a:t>, 2008). Emoce se vynořují jako odpověď na okamžité a souběžně probíhající zhodnocení aktuálních situací s ohledem na pozitivní nebo negativní implikace z hlediska zájmů či cílů člověka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Ortony</a:t>
            </a:r>
            <a:r>
              <a:rPr lang="cs-CZ" dirty="0"/>
              <a:t>, </a:t>
            </a:r>
            <a:r>
              <a:rPr lang="cs-CZ" dirty="0" err="1"/>
              <a:t>Clore</a:t>
            </a:r>
            <a:r>
              <a:rPr lang="cs-CZ" dirty="0"/>
              <a:t>, Collins, 1988; Smith, </a:t>
            </a:r>
            <a:r>
              <a:rPr lang="cs-CZ" dirty="0" err="1"/>
              <a:t>Ellsworth</a:t>
            </a:r>
            <a:r>
              <a:rPr lang="cs-CZ" dirty="0"/>
              <a:t>, 1985), mají relativně detekovatelný spouštěč, rychlý nástup a omezenou délku trvání. Emoce signalizují stav, na který je třeba odpovědět, nebo který dále nepotřebuje reakci (</a:t>
            </a:r>
            <a:r>
              <a:rPr lang="cs-CZ" dirty="0" err="1"/>
              <a:t>Frijda</a:t>
            </a:r>
            <a:r>
              <a:rPr lang="cs-CZ" dirty="0"/>
              <a:t>, 1988).</a:t>
            </a:r>
          </a:p>
        </p:txBody>
      </p:sp>
    </p:spTree>
    <p:extLst>
      <p:ext uri="{BB962C8B-B14F-4D97-AF65-F5344CB8AC3E}">
        <p14:creationId xmlns:p14="http://schemas.microsoft.com/office/powerpoint/2010/main" val="2486319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S. </a:t>
            </a:r>
            <a:r>
              <a:rPr lang="cs-CZ" dirty="0" err="1"/>
              <a:t>Tomkins</a:t>
            </a:r>
            <a:r>
              <a:rPr lang="cs-CZ" dirty="0"/>
              <a:t> v 60. letech přišel s (nijak novým, srov. Darwina) názorem, že existuje omezený počet základních a </a:t>
            </a:r>
            <a:r>
              <a:rPr lang="cs-CZ" b="1" dirty="0"/>
              <a:t>vrozených</a:t>
            </a:r>
            <a:r>
              <a:rPr lang="cs-CZ" dirty="0"/>
              <a:t> emocí.</a:t>
            </a:r>
          </a:p>
          <a:p>
            <a:pPr>
              <a:buNone/>
            </a:pPr>
            <a:r>
              <a:rPr lang="cs-CZ" b="1" dirty="0"/>
              <a:t>Základní emoce </a:t>
            </a:r>
            <a:r>
              <a:rPr lang="cs-CZ" dirty="0"/>
              <a:t>(</a:t>
            </a:r>
            <a:r>
              <a:rPr lang="cs-CZ" dirty="0" err="1"/>
              <a:t>Scherer</a:t>
            </a:r>
            <a:r>
              <a:rPr lang="cs-CZ" dirty="0"/>
              <a:t>, 2006, p.211-221) = vrozený nervově-motorický program. Tento program by měl určovat výraz tváře, modulovat hlas a vést ke změnám na fyziologické úrovni i v motorické činnosti. Tyto základní E by měly:</a:t>
            </a:r>
          </a:p>
          <a:p>
            <a:r>
              <a:rPr lang="cs-CZ" dirty="0"/>
              <a:t>být rozpoznatelné ve všech kulturách;</a:t>
            </a:r>
          </a:p>
          <a:p>
            <a:r>
              <a:rPr lang="cs-CZ" dirty="0"/>
              <a:t>mít podobné motorické vzorce;</a:t>
            </a:r>
          </a:p>
          <a:p>
            <a:r>
              <a:rPr lang="cs-CZ" dirty="0"/>
              <a:t>mít ve všech jazycích svoje názvy.</a:t>
            </a:r>
          </a:p>
        </p:txBody>
      </p:sp>
    </p:spTree>
    <p:extLst>
      <p:ext uri="{BB962C8B-B14F-4D97-AF65-F5344CB8AC3E}">
        <p14:creationId xmlns:p14="http://schemas.microsoft.com/office/powerpoint/2010/main" val="38299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a jaké emoce lze rozlišit?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výčtu tzv. </a:t>
            </a:r>
            <a:r>
              <a:rPr lang="cs-CZ" b="1" dirty="0"/>
              <a:t>základních emocí </a:t>
            </a:r>
            <a:r>
              <a:rPr lang="cs-CZ" dirty="0"/>
              <a:t>se různí autoři mírně liší (ale nijak zásadně). </a:t>
            </a:r>
          </a:p>
          <a:p>
            <a:r>
              <a:rPr lang="cs-CZ" dirty="0"/>
              <a:t>Záleží na tom, jakou metodiku daný autor zvolil. </a:t>
            </a:r>
          </a:p>
          <a:p>
            <a:endParaRPr lang="cs-CZ" dirty="0"/>
          </a:p>
          <a:p>
            <a:r>
              <a:rPr lang="cs-CZ" dirty="0"/>
              <a:t>V následujícím výkladu uvádím obecně velmi přijímaný (nikoli jediný) výčet základních emocí a cestu k tomuto výčtu.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139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Předpoklad „ být rozpoznatelné ve všech kulturách“ zkoumali na </a:t>
            </a:r>
            <a:r>
              <a:rPr lang="cs-CZ" i="1" dirty="0"/>
              <a:t>výrazech tváře </a:t>
            </a:r>
            <a:r>
              <a:rPr lang="cs-CZ" dirty="0"/>
              <a:t>P. </a:t>
            </a:r>
            <a:r>
              <a:rPr lang="cs-CZ" dirty="0" err="1"/>
              <a:t>Ekman</a:t>
            </a:r>
            <a:r>
              <a:rPr lang="cs-CZ" dirty="0"/>
              <a:t> (1972) a C. </a:t>
            </a:r>
            <a:r>
              <a:rPr lang="cs-CZ" dirty="0" err="1"/>
              <a:t>Izard</a:t>
            </a:r>
            <a:r>
              <a:rPr lang="cs-CZ" dirty="0"/>
              <a:t> (1971) a tento předpoklad potvrdily. (</a:t>
            </a:r>
            <a:r>
              <a:rPr lang="en-GB" dirty="0"/>
              <a:t>60 % </a:t>
            </a:r>
            <a:r>
              <a:rPr lang="cs-CZ" dirty="0"/>
              <a:t>přesnost</a:t>
            </a:r>
            <a:r>
              <a:rPr lang="en-GB" dirty="0"/>
              <a:t>: </a:t>
            </a:r>
            <a:r>
              <a:rPr lang="cs-CZ" dirty="0"/>
              <a:t>všechny emoce a u všech skupin).</a:t>
            </a:r>
            <a:endParaRPr lang="en-GB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err="1"/>
              <a:t>Ekman</a:t>
            </a:r>
            <a:r>
              <a:rPr lang="cs-CZ" dirty="0"/>
              <a:t> – Papua-Nová Guinea (1967)</a:t>
            </a:r>
          </a:p>
        </p:txBody>
      </p:sp>
    </p:spTree>
    <p:extLst>
      <p:ext uri="{BB962C8B-B14F-4D97-AF65-F5344CB8AC3E}">
        <p14:creationId xmlns:p14="http://schemas.microsoft.com/office/powerpoint/2010/main" val="3587117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/>
              <a:t>Izard</a:t>
            </a:r>
            <a:r>
              <a:rPr lang="cs-CZ" dirty="0"/>
              <a:t> (1972)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886804" cy="472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92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93290-0076-489D-9F38-B2B514F2A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A652F0-5179-4102-93CD-3704CC63A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Fotkám chybí kontext. Film by kontext uvedl. Úspěšnost v rozpoznávání by byla větší. Používáním videa by patrně celkový počet základních emocí mírně vzrostl (např. o bolest, lásku ad.).</a:t>
            </a:r>
          </a:p>
        </p:txBody>
      </p:sp>
    </p:spTree>
    <p:extLst>
      <p:ext uri="{BB962C8B-B14F-4D97-AF65-F5344CB8AC3E}">
        <p14:creationId xmlns:p14="http://schemas.microsoft.com/office/powerpoint/2010/main" val="4060745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31B29-3A62-4E8D-90E7-9E4B1323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1E2D61-DD8C-482A-A251-C26DC7FA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73752"/>
          </a:xfrm>
        </p:spPr>
        <p:txBody>
          <a:bodyPr>
            <a:normAutofit/>
          </a:bodyPr>
          <a:lstStyle/>
          <a:p>
            <a:r>
              <a:rPr lang="cs-CZ" dirty="0"/>
              <a:t>Výzkum rozpoznatelnosti a podobnosti  </a:t>
            </a:r>
            <a:r>
              <a:rPr lang="cs-CZ" i="1" dirty="0"/>
              <a:t>zvukových</a:t>
            </a:r>
            <a:r>
              <a:rPr lang="cs-CZ" dirty="0"/>
              <a:t> (tj. </a:t>
            </a:r>
            <a:r>
              <a:rPr lang="cs-CZ" b="1" dirty="0" err="1"/>
              <a:t>paraverbálních</a:t>
            </a:r>
            <a:r>
              <a:rPr lang="cs-CZ" dirty="0"/>
              <a:t>) projevů emocí prováděl Klaus </a:t>
            </a:r>
            <a:r>
              <a:rPr lang="cs-CZ" dirty="0" err="1"/>
              <a:t>Scherer</a:t>
            </a:r>
            <a:r>
              <a:rPr lang="cs-CZ" dirty="0"/>
              <a:t> (</a:t>
            </a:r>
            <a:r>
              <a:rPr lang="en-GB" dirty="0"/>
              <a:t>Scherer et al.</a:t>
            </a:r>
            <a:r>
              <a:rPr lang="cs-CZ" dirty="0"/>
              <a:t>, </a:t>
            </a:r>
            <a:r>
              <a:rPr lang="en-GB" dirty="0"/>
              <a:t>1996</a:t>
            </a:r>
            <a:r>
              <a:rPr lang="cs-CZ" dirty="0"/>
              <a:t>).</a:t>
            </a:r>
          </a:p>
          <a:p>
            <a:endParaRPr lang="cs-CZ" dirty="0"/>
          </a:p>
          <a:p>
            <a:r>
              <a:rPr lang="cs-CZ" dirty="0"/>
              <a:t>Dle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/>
              <a:t>Izarda</a:t>
            </a:r>
            <a:r>
              <a:rPr lang="cs-CZ" dirty="0"/>
              <a:t> existuje </a:t>
            </a:r>
            <a:r>
              <a:rPr lang="cs-CZ" b="1" dirty="0"/>
              <a:t>šest základních emocí</a:t>
            </a:r>
            <a:r>
              <a:rPr lang="cs-CZ" dirty="0"/>
              <a:t>.</a:t>
            </a:r>
          </a:p>
          <a:p>
            <a:r>
              <a:rPr lang="cs-CZ" dirty="0"/>
              <a:t>Mimický projev těchto emocí je vrozený.</a:t>
            </a:r>
          </a:p>
          <a:p>
            <a:r>
              <a:rPr lang="cs-CZ" dirty="0"/>
              <a:t>I nevidomí lidé, děti i dospělí, mají mimiku.</a:t>
            </a:r>
          </a:p>
        </p:txBody>
      </p:sp>
    </p:spTree>
    <p:extLst>
      <p:ext uri="{BB962C8B-B14F-4D97-AF65-F5344CB8AC3E}">
        <p14:creationId xmlns:p14="http://schemas.microsoft.com/office/powerpoint/2010/main" val="4036002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/>
              <a:t>Izard</a:t>
            </a:r>
            <a:r>
              <a:rPr lang="cs-CZ" dirty="0"/>
              <a:t> (1972)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</p:txBody>
      </p:sp>
      <p:pic>
        <p:nvPicPr>
          <p:cNvPr id="3074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1385"/>
            <a:ext cx="6869038" cy="51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4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Jakou roli v komunikaci emocí hraje lidská tvář.</a:t>
            </a:r>
          </a:p>
          <a:p>
            <a:r>
              <a:rPr lang="cs-CZ" dirty="0"/>
              <a:t>Co jsou to </a:t>
            </a:r>
            <a:r>
              <a:rPr lang="cs-CZ" b="1" dirty="0"/>
              <a:t>základní emoce</a:t>
            </a:r>
            <a:r>
              <a:rPr lang="cs-CZ" dirty="0"/>
              <a:t>.</a:t>
            </a:r>
          </a:p>
          <a:p>
            <a:r>
              <a:rPr lang="cs-CZ" dirty="0"/>
              <a:t>Jaká součást CNS je za prožitek emocí zodpovědná. </a:t>
            </a:r>
          </a:p>
          <a:p>
            <a:r>
              <a:rPr lang="cs-CZ" dirty="0"/>
              <a:t>K čemu nám lidem emoce jsou.</a:t>
            </a:r>
          </a:p>
          <a:p>
            <a:r>
              <a:rPr lang="cs-CZ" dirty="0"/>
              <a:t>A jak s projevem emocí dokážeme zacházet.</a:t>
            </a:r>
          </a:p>
          <a:p>
            <a:r>
              <a:rPr lang="cs-CZ" dirty="0"/>
              <a:t>Něco o roli humoru v lidské komunikaci.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218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Paul Ekman: </a:t>
            </a:r>
            <a:r>
              <a:rPr lang="en-GB" dirty="0">
                <a:hlinkClick r:id="rId2"/>
              </a:rPr>
              <a:t>https://www.youtube.com/watch?v=pVp5pGSwZkg</a:t>
            </a:r>
            <a:endParaRPr lang="cs-CZ" dirty="0"/>
          </a:p>
          <a:p>
            <a:endParaRPr lang="cs-CZ" dirty="0"/>
          </a:p>
          <a:p>
            <a:r>
              <a:rPr lang="en-GB" dirty="0"/>
              <a:t>Video: </a:t>
            </a:r>
            <a:r>
              <a:rPr lang="cs-CZ" dirty="0"/>
              <a:t>Máme všichni ty samé základní emoce</a:t>
            </a:r>
            <a:r>
              <a:rPr lang="en-GB" dirty="0"/>
              <a:t>? </a:t>
            </a:r>
            <a:r>
              <a:rPr lang="en-GB" sz="1800" dirty="0">
                <a:hlinkClick r:id="rId3"/>
              </a:rPr>
              <a:t>http://www.youtube.com/watch?v=jjDhyfxyJCg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020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hlavě (2015) – </a:t>
            </a:r>
            <a:r>
              <a:rPr lang="cs-CZ" i="1" dirty="0" err="1"/>
              <a:t>Inside</a:t>
            </a:r>
            <a:r>
              <a:rPr lang="cs-CZ" i="1" dirty="0"/>
              <a:t> </a:t>
            </a:r>
            <a:r>
              <a:rPr lang="cs-CZ" i="1" dirty="0" err="1"/>
              <a:t>out</a:t>
            </a:r>
            <a:r>
              <a:rPr lang="cs-CZ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7652" name="Picture 4" descr="Výsledek obrázku pro inside 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18" y="1988840"/>
            <a:ext cx="9175318" cy="39604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12025" y="64008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https://www.youtube.com/watch?v=1TB2P0cToHQ</a:t>
            </a:r>
            <a:r>
              <a:rPr lang="cs-CZ" dirty="0"/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AFBEF72-D52C-415A-BAE5-96E66EE9897F}"/>
              </a:ext>
            </a:extLst>
          </p:cNvPr>
          <p:cNvSpPr txBox="1"/>
          <p:nvPr/>
        </p:nvSpPr>
        <p:spPr>
          <a:xfrm>
            <a:off x="441541" y="603146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Všimněte si mimických výrazů. Poznáte jednotlivé emoce?</a:t>
            </a:r>
          </a:p>
        </p:txBody>
      </p:sp>
    </p:spTree>
    <p:extLst>
      <p:ext uri="{BB962C8B-B14F-4D97-AF65-F5344CB8AC3E}">
        <p14:creationId xmlns:p14="http://schemas.microsoft.com/office/powerpoint/2010/main" val="761216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8EA6C-08A8-4444-923A-B9D0AA4C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Místo bolesti mezi lidskými emocemi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04D657-C5E0-429F-8068-9BBB7F231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Snad i </a:t>
            </a:r>
            <a:r>
              <a:rPr lang="cs-CZ" b="1" dirty="0"/>
              <a:t>bolest</a:t>
            </a:r>
            <a:r>
              <a:rPr lang="cs-CZ" dirty="0"/>
              <a:t> by mohla být zmíněna mezi základním emocemi: je jistě biologické povahy, její signalizace má jistě důležitou sociální funkci a její signalizace je jistě napojena na výstupy automaticky (srov. situaci, kdy se otřesně bouchneme).</a:t>
            </a:r>
          </a:p>
          <a:p>
            <a:pPr marL="118872" indent="0">
              <a:buNone/>
            </a:pPr>
            <a:r>
              <a:rPr lang="cs-CZ" dirty="0"/>
              <a:t>Ale nelehce ji lze odlišit od ostatních emocí v mimice. Lehčeji ji lze odlišit ve zvukovém projevu (má velmi typický projev).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297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1F25E-DFAC-4F3B-B6EC-7B09DF14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Kulturně podmíněné emoce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8C755B-B4ED-458B-8480-A90C26BC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5229200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Později v ontogenezi se (jako dopad socializace) objevují tyto emoce (jsou to také univerzální emoce: všichni lidé na této planetě je mají). Nemají ovšem tak vyhraněný mimický výraz, jako základní emoce. My je sice cítíme, ale tolik je neinzerujeme (resp. ne tak automaticky).</a:t>
            </a:r>
          </a:p>
          <a:p>
            <a:r>
              <a:rPr lang="cs-CZ" b="1" dirty="0"/>
              <a:t>Láska</a:t>
            </a:r>
            <a:r>
              <a:rPr lang="cs-CZ" dirty="0"/>
              <a:t> (když cítíme vazbu k druhému): objevuje se od šesti až osmi měsíců (srov. </a:t>
            </a:r>
            <a:r>
              <a:rPr lang="cs-CZ" i="1" dirty="0" err="1"/>
              <a:t>attachment</a:t>
            </a:r>
            <a:r>
              <a:rPr lang="cs-CZ" dirty="0"/>
              <a:t>).</a:t>
            </a:r>
          </a:p>
          <a:p>
            <a:r>
              <a:rPr lang="cs-CZ" b="1" dirty="0"/>
              <a:t>Stud</a:t>
            </a:r>
            <a:r>
              <a:rPr lang="cs-CZ" dirty="0"/>
              <a:t> (když cítíme poškození vlastní osoby): objevuje se do prvního roku; charakteristické barevné změny tváře a krku; případ trémy.</a:t>
            </a:r>
          </a:p>
          <a:p>
            <a:r>
              <a:rPr lang="cs-CZ" b="1" dirty="0"/>
              <a:t>Vina</a:t>
            </a:r>
            <a:r>
              <a:rPr lang="cs-CZ" dirty="0"/>
              <a:t> (když jsme se dopustili poškození jiné osoby): objevuje se později; vyžaduje pochopení existence určitých kulturně definovaných hodnot a pravidel.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417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CC35A-B67A-4C75-8B95-80A00F52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Kulturně podmíněné emoce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B4B39E-0B66-4929-B46B-1A7021B6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1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/>
              <a:t>Tyto emoce jsou tradičními a velmi účinnými nástroji socializace. Superego drží ego v kleštích právě díky pocitům studu a viny (Freud, 1971, 1991)! Ne/</a:t>
            </a:r>
            <a:r>
              <a:rPr lang="cs-CZ" dirty="0" err="1"/>
              <a:t>kulpabilita</a:t>
            </a:r>
            <a:r>
              <a:rPr lang="cs-CZ" dirty="0"/>
              <a:t> hříšníků a naše reakce na ni.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Vazba s druhým egem se děje skrze lásku. Láska (resp. život v páru) nás výrazně proměňuje. Srov. socializační roli ženy na muže (srov. Epos o Gilgamešovi: příběh o zkrocení </a:t>
            </a:r>
            <a:r>
              <a:rPr lang="cs-CZ" dirty="0" err="1"/>
              <a:t>Enkidua</a:t>
            </a:r>
            <a:r>
              <a:rPr lang="cs-CZ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493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63989-D698-44BC-83CE-8AE8F9CA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kulturní 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F83958-D4A2-443C-9B02-90FAC1C3C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/>
              <a:t>Zatímco emoce mají jak prožitkový, tak i signální charakter, city již signální charakter nemají (jsou to „jen“ prožitky).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Další kulturní city (již jsou kulturně specifické):</a:t>
            </a:r>
          </a:p>
          <a:p>
            <a:r>
              <a:rPr lang="cs-CZ" dirty="0"/>
              <a:t>Hrdost, pýcha, soustředění?, závist, žárlivost …</a:t>
            </a:r>
          </a:p>
          <a:p>
            <a:r>
              <a:rPr lang="cs-CZ" dirty="0"/>
              <a:t>Přítomnost těchto citů můžeme u druhých rozpoznat, ale z kontextu, protože v sobě zahrnují i mimické vzory základních emocí.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72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93050-27D4-411E-A7D9-C56A520A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Složené emoce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576CDC-B95E-4C11-8ACE-EB1732EA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Můžeme cítit různé emoce zaráz</a:t>
            </a:r>
          </a:p>
        </p:txBody>
      </p:sp>
    </p:spTree>
    <p:extLst>
      <p:ext uri="{BB962C8B-B14F-4D97-AF65-F5344CB8AC3E}">
        <p14:creationId xmlns:p14="http://schemas.microsoft.com/office/powerpoint/2010/main" val="271787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limbický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Shrnutí: nyní víme, jaké emoce jsou základní emoce a které jsou odvozené.</a:t>
            </a:r>
          </a:p>
          <a:p>
            <a:r>
              <a:rPr lang="cs-CZ" dirty="0"/>
              <a:t>Jaká součást nervového systému je za emoce zodpovědná? A co nám to může říci o samotných emocích?</a:t>
            </a:r>
          </a:p>
        </p:txBody>
      </p:sp>
    </p:spTree>
    <p:extLst>
      <p:ext uri="{BB962C8B-B14F-4D97-AF65-F5344CB8AC3E}">
        <p14:creationId xmlns:p14="http://schemas.microsoft.com/office/powerpoint/2010/main" val="3838866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Emoce jsou spojovány s funkcí tzv. limbického systému, kterým kromě savců disponují také ptáci. Vzhledem k jejich fylogenetickému původu v plazí skupině (</a:t>
            </a:r>
            <a:r>
              <a:rPr lang="cs-CZ" i="1" dirty="0" err="1"/>
              <a:t>Dinosauria</a:t>
            </a:r>
            <a:r>
              <a:rPr lang="cs-CZ" dirty="0"/>
              <a:t>), u které je také doložena péče o mladé, lze uvažovat o přítomnosti nějakého emočního systému také u plazů. Srov. chameleóna: chameleón evidentně inzeruje svoje emoce ve změnách barvy svého těla.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751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2088232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b="1" dirty="0"/>
              <a:t>Model trojího mozku </a:t>
            </a:r>
            <a:r>
              <a:rPr lang="cs-CZ" dirty="0"/>
              <a:t>(</a:t>
            </a:r>
            <a:r>
              <a:rPr lang="cs-CZ" dirty="0" err="1"/>
              <a:t>MacLean</a:t>
            </a:r>
            <a:r>
              <a:rPr lang="cs-CZ" dirty="0"/>
              <a:t>, 1960):</a:t>
            </a:r>
          </a:p>
          <a:p>
            <a:r>
              <a:rPr lang="cs-CZ" dirty="0"/>
              <a:t>Plazí mozek (mozkový kmen)</a:t>
            </a:r>
          </a:p>
          <a:p>
            <a:r>
              <a:rPr lang="cs-CZ" dirty="0" err="1"/>
              <a:t>Paleosavčí</a:t>
            </a:r>
            <a:r>
              <a:rPr lang="cs-CZ" dirty="0"/>
              <a:t> </a:t>
            </a:r>
            <a:r>
              <a:rPr lang="cs-CZ" b="1" dirty="0"/>
              <a:t>limbický systém vznikl </a:t>
            </a:r>
            <a:r>
              <a:rPr lang="cs-CZ" dirty="0"/>
              <a:t>v Křídě           (v čase dinosaurů, 145-65 </a:t>
            </a:r>
            <a:r>
              <a:rPr lang="cs-CZ" dirty="0" err="1"/>
              <a:t>Ga</a:t>
            </a:r>
            <a:r>
              <a:rPr lang="cs-CZ" dirty="0"/>
              <a:t>)</a:t>
            </a:r>
          </a:p>
          <a:p>
            <a:r>
              <a:rPr lang="cs-CZ" dirty="0" err="1"/>
              <a:t>Neosavčí</a:t>
            </a:r>
            <a:r>
              <a:rPr lang="cs-CZ" dirty="0"/>
              <a:t> mozek – </a:t>
            </a:r>
            <a:r>
              <a:rPr lang="cs-CZ" dirty="0" err="1"/>
              <a:t>neokortex</a:t>
            </a:r>
            <a:r>
              <a:rPr lang="cs-CZ" dirty="0"/>
              <a:t>. </a:t>
            </a:r>
          </a:p>
          <a:p>
            <a:pPr marL="118872" indent="0">
              <a:buNone/>
            </a:pPr>
            <a:endParaRPr lang="cs-CZ" dirty="0"/>
          </a:p>
        </p:txBody>
      </p:sp>
      <p:pic>
        <p:nvPicPr>
          <p:cNvPr id="1026" name="Picture 2" descr="Výsledek obrázku pro paleomammalian b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6200"/>
            <a:ext cx="3228857" cy="286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vian brain 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47" y="3886200"/>
            <a:ext cx="571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2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Role emocí v sociální komunikaci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Povinný text ve Studijních materiálech: o emocích z </a:t>
            </a:r>
            <a:r>
              <a:rPr lang="cs-CZ" dirty="0" err="1"/>
              <a:t>Hewstone</a:t>
            </a:r>
            <a:r>
              <a:rPr lang="cs-CZ" dirty="0"/>
              <a:t>, </a:t>
            </a:r>
            <a:r>
              <a:rPr lang="cs-CZ" dirty="0" err="1"/>
              <a:t>Stroebe</a:t>
            </a:r>
            <a:r>
              <a:rPr lang="cs-CZ" dirty="0"/>
              <a:t> (2006, 211-221), autorem textu je Klaus </a:t>
            </a:r>
            <a:r>
              <a:rPr lang="cs-CZ" dirty="0" err="1"/>
              <a:t>Scherer</a:t>
            </a:r>
            <a:r>
              <a:rPr lang="cs-CZ" dirty="0"/>
              <a:t>.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E= emoce</a:t>
            </a:r>
          </a:p>
          <a:p>
            <a:pPr algn="ctr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What Is the Limbic System | PARTS OF THE LIMBIC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6" y="0"/>
            <a:ext cx="8028384" cy="68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22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Limbický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LS </a:t>
            </a:r>
            <a:r>
              <a:rPr lang="cs-CZ" dirty="0"/>
              <a:t>paralelně s prožitkem emoce ovlivňuje </a:t>
            </a:r>
            <a:r>
              <a:rPr lang="cs-CZ" b="1" dirty="0"/>
              <a:t>endokrinní systém </a:t>
            </a:r>
            <a:r>
              <a:rPr lang="cs-CZ" dirty="0"/>
              <a:t>a </a:t>
            </a:r>
            <a:r>
              <a:rPr lang="cs-CZ" b="1" dirty="0"/>
              <a:t>vegetativní nervový systém</a:t>
            </a:r>
            <a:r>
              <a:rPr lang="cs-CZ" dirty="0"/>
              <a:t>. </a:t>
            </a:r>
          </a:p>
          <a:p>
            <a:r>
              <a:rPr lang="en-GB" dirty="0"/>
              <a:t>LS </a:t>
            </a:r>
            <a:r>
              <a:rPr lang="cs-CZ" dirty="0"/>
              <a:t>je bohatě spojen s </a:t>
            </a:r>
            <a:r>
              <a:rPr lang="en-GB" b="1" dirty="0" err="1"/>
              <a:t>ncl</a:t>
            </a:r>
            <a:r>
              <a:rPr lang="en-GB" b="1" dirty="0"/>
              <a:t>. </a:t>
            </a:r>
            <a:r>
              <a:rPr lang="en-GB" b="1" dirty="0" err="1"/>
              <a:t>accumbens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cs-CZ" dirty="0"/>
              <a:t>které je zapojeno do systému pozitivní odměny</a:t>
            </a:r>
            <a:r>
              <a:rPr lang="en-GB" dirty="0"/>
              <a:t>).</a:t>
            </a:r>
            <a:r>
              <a:rPr lang="cs-CZ" dirty="0"/>
              <a:t> Srov. známý experiment s voperováním dráždidla do</a:t>
            </a:r>
            <a:r>
              <a:rPr lang="en-GB" dirty="0"/>
              <a:t> </a:t>
            </a:r>
            <a:r>
              <a:rPr lang="cs-CZ" dirty="0" err="1"/>
              <a:t>ncl</a:t>
            </a:r>
            <a:r>
              <a:rPr lang="cs-CZ" dirty="0"/>
              <a:t>. </a:t>
            </a:r>
            <a:r>
              <a:rPr lang="cs-CZ" dirty="0" err="1"/>
              <a:t>accumbens</a:t>
            </a:r>
            <a:r>
              <a:rPr lang="cs-CZ" dirty="0"/>
              <a:t> krysám (</a:t>
            </a:r>
            <a:r>
              <a:rPr lang="en-GB" dirty="0"/>
              <a:t>Olds &amp; Milner</a:t>
            </a:r>
            <a:r>
              <a:rPr lang="cs-CZ" dirty="0"/>
              <a:t>, </a:t>
            </a:r>
            <a:r>
              <a:rPr lang="en-GB" dirty="0"/>
              <a:t>1954)</a:t>
            </a:r>
            <a:r>
              <a:rPr lang="cs-CZ" dirty="0"/>
              <a:t>.</a:t>
            </a:r>
            <a:endParaRPr lang="en-GB" b="1" dirty="0"/>
          </a:p>
          <a:p>
            <a:r>
              <a:rPr lang="en-GB" dirty="0"/>
              <a:t>LS </a:t>
            </a:r>
            <a:r>
              <a:rPr lang="cs-CZ" dirty="0"/>
              <a:t>zahrnuje i </a:t>
            </a:r>
            <a:r>
              <a:rPr lang="cs-CZ" b="1" dirty="0"/>
              <a:t>bazální </a:t>
            </a:r>
            <a:r>
              <a:rPr lang="en-GB" b="1" dirty="0"/>
              <a:t>ganglia</a:t>
            </a:r>
            <a:r>
              <a:rPr lang="en-GB" dirty="0"/>
              <a:t>, </a:t>
            </a:r>
            <a:r>
              <a:rPr lang="cs-CZ" dirty="0"/>
              <a:t>které řídí záměrné pohyby.</a:t>
            </a:r>
            <a:endParaRPr lang="en-GB" dirty="0"/>
          </a:p>
          <a:p>
            <a:r>
              <a:rPr lang="en-GB" dirty="0"/>
              <a:t>LS </a:t>
            </a:r>
            <a:r>
              <a:rPr lang="cs-CZ" dirty="0"/>
              <a:t>značně propojen s </a:t>
            </a:r>
            <a:r>
              <a:rPr lang="en-GB" b="1" dirty="0" err="1"/>
              <a:t>prefront</a:t>
            </a:r>
            <a:r>
              <a:rPr lang="cs-CZ" b="1" dirty="0"/>
              <a:t>á</a:t>
            </a:r>
            <a:r>
              <a:rPr lang="en-GB" b="1" dirty="0"/>
              <a:t>l</a:t>
            </a:r>
            <a:r>
              <a:rPr lang="cs-CZ" b="1" dirty="0"/>
              <a:t>ní kůrou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cs-CZ" dirty="0"/>
              <a:t>srov. </a:t>
            </a:r>
            <a:r>
              <a:rPr lang="en-GB" dirty="0" err="1"/>
              <a:t>prefront</a:t>
            </a:r>
            <a:r>
              <a:rPr lang="cs-CZ" dirty="0"/>
              <a:t>á</a:t>
            </a:r>
            <a:r>
              <a:rPr lang="en-GB" dirty="0"/>
              <a:t>l</a:t>
            </a:r>
            <a:r>
              <a:rPr lang="cs-CZ" dirty="0"/>
              <a:t>ní</a:t>
            </a:r>
            <a:r>
              <a:rPr lang="en-GB" dirty="0"/>
              <a:t> </a:t>
            </a:r>
            <a:r>
              <a:rPr lang="en-GB" dirty="0" err="1"/>
              <a:t>lobotom</a:t>
            </a:r>
            <a:r>
              <a:rPr lang="cs-CZ" dirty="0" err="1"/>
              <a:t>ie</a:t>
            </a:r>
            <a:r>
              <a:rPr lang="en-GB" dirty="0"/>
              <a:t>)</a:t>
            </a:r>
            <a:r>
              <a:rPr lang="cs-CZ" dirty="0"/>
              <a:t>.</a:t>
            </a:r>
            <a:endParaRPr lang="en-GB" dirty="0"/>
          </a:p>
          <a:p>
            <a:r>
              <a:rPr lang="en-GB" dirty="0"/>
              <a:t>LS </a:t>
            </a:r>
            <a:r>
              <a:rPr lang="cs-CZ" dirty="0"/>
              <a:t>je spojen s čichovými kyji (</a:t>
            </a:r>
            <a:r>
              <a:rPr lang="en-GB" b="1" dirty="0"/>
              <a:t>olfactory bulbs</a:t>
            </a:r>
            <a:r>
              <a:rPr lang="cs-CZ" dirty="0"/>
              <a:t>)</a:t>
            </a:r>
            <a:r>
              <a:rPr lang="en-GB" b="1" dirty="0"/>
              <a:t> </a:t>
            </a:r>
            <a:r>
              <a:rPr lang="cs-CZ" dirty="0"/>
              <a:t>– srov. vztah čichu, paměti a emocí.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56905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093267" cy="50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73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Limbický systém kontroluje: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Afekty a emoce</a:t>
            </a:r>
            <a:r>
              <a:rPr lang="cs-CZ" dirty="0"/>
              <a:t>, prostorovou paměť, pracovní paměť, část senzorických procesů, vnímání času, pozornost, instinkty, autonomní vegetativní systém a částečně i motorickou činnost.</a:t>
            </a:r>
          </a:p>
          <a:p>
            <a:endParaRPr lang="cs-CZ" dirty="0"/>
          </a:p>
          <a:p>
            <a:r>
              <a:rPr lang="cs-CZ" dirty="0"/>
              <a:t>Oboustranné odebrání </a:t>
            </a:r>
            <a:r>
              <a:rPr lang="en-GB" dirty="0" err="1"/>
              <a:t>hippocamp</a:t>
            </a:r>
            <a:r>
              <a:rPr lang="cs-CZ" dirty="0"/>
              <a:t>ů</a:t>
            </a:r>
            <a:r>
              <a:rPr lang="en-GB" dirty="0"/>
              <a:t> </a:t>
            </a:r>
            <a:r>
              <a:rPr lang="cs-CZ" dirty="0"/>
              <a:t>(což je součást LS), vedlo k tomu, že informace v sémantické a episodické paměti vyhasínaly a nikdy nedosáhly dlouhodobé paměti: jedinec tak žil v bublině, která měla několik minut. Přesto jeho emocionalita (spolu s motorickou dlouhodobou pamětí) narušena nebyla (srov. Henry </a:t>
            </a:r>
            <a:r>
              <a:rPr lang="cs-CZ" dirty="0" err="1"/>
              <a:t>Molaison</a:t>
            </a:r>
            <a:r>
              <a:rPr lang="cs-CZ" dirty="0"/>
              <a:t> v r. 1953; </a:t>
            </a:r>
            <a:r>
              <a:rPr lang="cs-CZ" dirty="0" err="1"/>
              <a:t>Milnerová</a:t>
            </a:r>
            <a:r>
              <a:rPr lang="cs-CZ" dirty="0"/>
              <a:t>, 1957).</a:t>
            </a:r>
          </a:p>
        </p:txBody>
      </p:sp>
    </p:spTree>
    <p:extLst>
      <p:ext uri="{BB962C8B-B14F-4D97-AF65-F5344CB8AC3E}">
        <p14:creationId xmlns:p14="http://schemas.microsoft.com/office/powerpoint/2010/main" val="1465439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Limbic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and </a:t>
            </a:r>
            <a:r>
              <a:rPr lang="cs-CZ" dirty="0" err="1"/>
              <a:t>emotions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/>
          <a:lstStyle/>
          <a:p>
            <a:r>
              <a:rPr lang="cs-CZ" dirty="0"/>
              <a:t>Díky LS disponujeme s několika emocemi</a:t>
            </a:r>
            <a:r>
              <a:rPr lang="en-GB" dirty="0"/>
              <a:t>.</a:t>
            </a:r>
          </a:p>
          <a:p>
            <a:r>
              <a:rPr lang="cs-CZ" b="1" dirty="0"/>
              <a:t>Emoce nás informují o hodnotách objektů ve světě i v naší mysli</a:t>
            </a:r>
            <a:r>
              <a:rPr lang="en-GB" b="1" dirty="0"/>
              <a:t>.</a:t>
            </a:r>
          </a:p>
          <a:p>
            <a:endParaRPr lang="cs-CZ" dirty="0"/>
          </a:p>
          <a:p>
            <a:r>
              <a:rPr lang="en-GB" dirty="0"/>
              <a:t>Paul Ekman: </a:t>
            </a:r>
            <a:r>
              <a:rPr lang="en-GB" dirty="0">
                <a:hlinkClick r:id="rId2"/>
              </a:rPr>
              <a:t>https://www.youtube.com/watch?v=pVp5pGSwZkg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2073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171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funkce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92736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/>
              <a:t>Shrnutí</a:t>
            </a:r>
            <a:r>
              <a:rPr lang="cs-CZ" dirty="0"/>
              <a:t>: Nyní víme jaké emoce cítíme a jaká část nervového systému je za produkci emocí zodpovědná.</a:t>
            </a:r>
          </a:p>
          <a:p>
            <a:pPr>
              <a:buNone/>
            </a:pPr>
            <a:r>
              <a:rPr lang="cs-CZ" dirty="0"/>
              <a:t>K čemu nám však emoce jsou? </a:t>
            </a:r>
          </a:p>
          <a:p>
            <a:pPr>
              <a:buNone/>
            </a:pPr>
            <a:r>
              <a:rPr lang="cs-CZ" dirty="0"/>
              <a:t>Už Darwin (1872; </a:t>
            </a:r>
            <a:r>
              <a:rPr lang="pl-PL" i="1" dirty="0"/>
              <a:t>Výraz emocí u člověka a u zvířat</a:t>
            </a:r>
            <a:r>
              <a:rPr lang="pl-PL" dirty="0"/>
              <a:t>) spekuluje o původně vnějších v průběhu evoluce zvnitřněných „účelových zvycích” (srov. výraz pro znechucení a jeho evoluce; srov. však smích).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 lidských komunitách mají emoce přinejmenším </a:t>
            </a:r>
            <a:r>
              <a:rPr lang="cs-CZ" b="1" dirty="0"/>
              <a:t>tři funkce</a:t>
            </a:r>
            <a:r>
              <a:rPr lang="cs-CZ" dirty="0"/>
              <a:t>: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1. </a:t>
            </a:r>
            <a:r>
              <a:rPr lang="cs-CZ" b="1" dirty="0"/>
              <a:t>informační</a:t>
            </a:r>
            <a:r>
              <a:rPr lang="cs-CZ" dirty="0"/>
              <a:t> (biologická podstata): city, pocity, prožitky</a:t>
            </a:r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komunikační</a:t>
            </a:r>
            <a:r>
              <a:rPr lang="cs-CZ" dirty="0"/>
              <a:t> (sociální)</a:t>
            </a:r>
          </a:p>
          <a:p>
            <a:pPr marL="118872" indent="0">
              <a:buNone/>
            </a:pPr>
            <a:r>
              <a:rPr lang="cs-CZ" dirty="0"/>
              <a:t>3. </a:t>
            </a:r>
            <a:r>
              <a:rPr lang="cs-CZ" b="1" dirty="0"/>
              <a:t>motivační</a:t>
            </a:r>
            <a:r>
              <a:rPr lang="cs-CZ" dirty="0"/>
              <a:t> (biologická i sociální): hodnoty, cíle.</a:t>
            </a:r>
          </a:p>
        </p:txBody>
      </p:sp>
    </p:spTree>
    <p:extLst>
      <p:ext uri="{BB962C8B-B14F-4D97-AF65-F5344CB8AC3E}">
        <p14:creationId xmlns:p14="http://schemas.microsoft.com/office/powerpoint/2010/main" val="14765852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Informační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b="1" dirty="0"/>
              <a:t>Nejdůležitější funkce emocí pro jedince spočívá v stanovení základních hodnot života (libost – nelibost ad.).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Bez emocí je život velmi nebezpečný</a:t>
            </a:r>
            <a:r>
              <a:rPr lang="cs-CZ" dirty="0"/>
              <a:t>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Tato primární funkce není tolik důležitá pro sociální psychologii.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Nicméně existuje něco jako </a:t>
            </a:r>
            <a:r>
              <a:rPr lang="cs-CZ" b="1" i="1" dirty="0"/>
              <a:t>feeling </a:t>
            </a:r>
            <a:r>
              <a:rPr lang="cs-CZ" b="1" i="1" dirty="0" err="1"/>
              <a:t>rules</a:t>
            </a:r>
            <a:r>
              <a:rPr lang="cs-CZ" b="1" i="1" dirty="0"/>
              <a:t> (pravidla pociťování emocí) </a:t>
            </a:r>
            <a:r>
              <a:rPr lang="cs-CZ" dirty="0"/>
              <a:t>v různých kulturách a různých dobách (evropský středověk a postoje k rozkoši při sexu).</a:t>
            </a:r>
          </a:p>
        </p:txBody>
      </p:sp>
    </p:spTree>
    <p:extLst>
      <p:ext uri="{BB962C8B-B14F-4D97-AF65-F5344CB8AC3E}">
        <p14:creationId xmlns:p14="http://schemas.microsoft.com/office/powerpoint/2010/main" val="2684914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e nieuwe kampleider Tantalus is vol met woede nadat hij honderden jaren in de onderwereld heeft gezet en zint op wraak die hij vervolgens neemt op alle kamplede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" y="-13713"/>
            <a:ext cx="4567303" cy="68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ght, I mean business.... lets do this Provérbios 20:11 Até a criança se dará a conhecer pelas suas ações, se a sua obra é pura e ret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71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876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Emoce slouží </a:t>
            </a:r>
            <a:r>
              <a:rPr lang="cs-CZ" b="1" dirty="0"/>
              <a:t>komunikaci</a:t>
            </a:r>
            <a:r>
              <a:rPr lang="cs-CZ" dirty="0"/>
              <a:t> – je to adaptace na život ve skupině. Projev emocí umožňuje lépe odečítat vnitřní stavy druhého člověka.</a:t>
            </a:r>
          </a:p>
          <a:p>
            <a:pPr>
              <a:buNone/>
            </a:pPr>
            <a:r>
              <a:rPr lang="cs-CZ" dirty="0"/>
              <a:t>Emoce slouží také jako komunikační nástroj - srov.:</a:t>
            </a:r>
          </a:p>
          <a:p>
            <a:r>
              <a:rPr lang="cs-CZ" dirty="0"/>
              <a:t>chování osob na bowlingu (</a:t>
            </a:r>
            <a:r>
              <a:rPr lang="cs-CZ" dirty="0" err="1"/>
              <a:t>Kraut</a:t>
            </a:r>
            <a:r>
              <a:rPr lang="cs-CZ" dirty="0"/>
              <a:t> &amp; </a:t>
            </a:r>
            <a:r>
              <a:rPr lang="cs-CZ" dirty="0" err="1"/>
              <a:t>Johnston</a:t>
            </a:r>
            <a:r>
              <a:rPr lang="cs-CZ" dirty="0"/>
              <a:t>, 1979). </a:t>
            </a:r>
          </a:p>
          <a:p>
            <a:r>
              <a:rPr lang="cs-CZ" dirty="0"/>
              <a:t>úsměv ve společnosti (ALE: při textování).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Základní E slouží jako znaky v soc. komunikaci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Se znakem lze manipulovat (měnit, zesilovat, zeslabovat atd.).</a:t>
            </a:r>
          </a:p>
          <a:p>
            <a:pPr>
              <a:buNone/>
            </a:pPr>
            <a:r>
              <a:rPr lang="cs-CZ" dirty="0"/>
              <a:t>Pokud má cokoli fungovat jako znak v komunikaci, musí to být odlišitelné od jiných znaků (proto by měli základním E rozumět všichni lidé planety; to potvrdily výzkumy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/>
              <a:t>Izarda</a:t>
            </a:r>
            <a:r>
              <a:rPr lang="cs-CZ" dirty="0"/>
              <a:t>, 1971).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Je člověk je nejemotivnějším tvorem planety?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Mravenci a ještěrky nepláčou (srov. šimpanzi).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1485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/>
              <a:t>Využití ve společenském styku (</a:t>
            </a:r>
            <a:r>
              <a:rPr lang="cs-CZ" b="1" i="1" dirty="0"/>
              <a:t>display </a:t>
            </a:r>
            <a:r>
              <a:rPr lang="cs-CZ" b="1" i="1" dirty="0" err="1"/>
              <a:t>rules</a:t>
            </a:r>
            <a:r>
              <a:rPr lang="cs-CZ" b="1" i="1" dirty="0"/>
              <a:t> </a:t>
            </a:r>
            <a:r>
              <a:rPr lang="cs-CZ" dirty="0"/>
              <a:t>= </a:t>
            </a:r>
            <a:r>
              <a:rPr lang="cs-CZ" b="1" i="1" dirty="0"/>
              <a:t>pravidla projevu emocí</a:t>
            </a:r>
            <a:r>
              <a:rPr lang="cs-CZ" i="1" dirty="0"/>
              <a:t> </a:t>
            </a:r>
            <a:r>
              <a:rPr lang="cs-CZ" dirty="0"/>
              <a:t>platná pro danou kulturu).</a:t>
            </a:r>
          </a:p>
          <a:p>
            <a:pPr>
              <a:buNone/>
            </a:pPr>
            <a:r>
              <a:rPr lang="cs-CZ" dirty="0"/>
              <a:t>Pravidla projevu emocí = „podoby potlačování, zmírňování, maskování či nahrazení spontánních projevů jinými.“ (</a:t>
            </a:r>
            <a:r>
              <a:rPr lang="cs-CZ" dirty="0" err="1"/>
              <a:t>Scherer</a:t>
            </a:r>
            <a:r>
              <a:rPr lang="cs-CZ" dirty="0"/>
              <a:t>, 2006, p. 217)</a:t>
            </a:r>
          </a:p>
          <a:p>
            <a:pPr>
              <a:buNone/>
            </a:pPr>
            <a:r>
              <a:rPr lang="cs-CZ" dirty="0"/>
              <a:t>Česká verze: „Metro face“ vs. Američané.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Veškerá sociální komunikace podléhá těmto pravidlům projevu, ač porušování není ničím vzácným (např. chování hlavy státu, učitele, cestujícího vlakem). </a:t>
            </a:r>
          </a:p>
          <a:p>
            <a:pPr>
              <a:buNone/>
            </a:pPr>
            <a:r>
              <a:rPr lang="cs-CZ" dirty="0"/>
              <a:t>Např. u nás „muži nepláčou“ – muži reagují více agresivně, ženy více submisivně v situacích zahanbení.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Neustále krotíme svoje emoce, nejvíc s blízkými (rozbitý talíř, nechutná polévka, šílený vánoční dárek atd.).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5242C-880E-46DB-AC06-BC8A45FD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FE6271-53B3-4A2F-A14E-9CD7E1813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Zcela zásadní je, že celá řada automaticky fungujících kognitivních modulů (rozpoznávání tváří, halo efekt, stereotypizace, </a:t>
            </a:r>
            <a:r>
              <a:rPr lang="cs-CZ" dirty="0" err="1"/>
              <a:t>labeling</a:t>
            </a:r>
            <a:r>
              <a:rPr lang="cs-CZ" dirty="0"/>
              <a:t> atd.) je přímo spojena s emočním systémem.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BD0402-6AEC-42F8-95C2-07EFBA70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26" y="3602869"/>
            <a:ext cx="5420148" cy="323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4992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Motivační funkce</a:t>
            </a:r>
          </a:p>
        </p:txBody>
      </p:sp>
      <p:pic>
        <p:nvPicPr>
          <p:cNvPr id="3076" name="Picture 4" descr="35 Animal Memes to Get You Through the Week -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628800"/>
            <a:ext cx="4824536" cy="49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87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Motivační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Dopaminergní</a:t>
            </a:r>
            <a:r>
              <a:rPr lang="cs-CZ" dirty="0"/>
              <a:t> odměňovací dráha a její ovlivnitelnost různými léky (deprese) a alkaloidy (závislost, </a:t>
            </a:r>
            <a:r>
              <a:rPr lang="cs-CZ" dirty="0" err="1"/>
              <a:t>pohl</a:t>
            </a:r>
            <a:r>
              <a:rPr lang="cs-CZ" dirty="0"/>
              <a:t>. vzrušení).</a:t>
            </a:r>
          </a:p>
          <a:p>
            <a:r>
              <a:rPr lang="cs-CZ" dirty="0" err="1"/>
              <a:t>Milner</a:t>
            </a:r>
            <a:r>
              <a:rPr lang="cs-CZ" dirty="0"/>
              <a:t> (1954): krysy a 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accumbens</a:t>
            </a:r>
            <a:endParaRPr lang="cs-CZ" i="1" dirty="0"/>
          </a:p>
          <a:p>
            <a:r>
              <a:rPr lang="cs-CZ" dirty="0"/>
              <a:t>Emoce a jejich očekávání nás motivuje k různým činnostem, postojům atd.</a:t>
            </a:r>
          </a:p>
          <a:p>
            <a:r>
              <a:rPr lang="cs-CZ" dirty="0"/>
              <a:t>Při aktivitách souvisejících s pozitivním výsledkem se nám aktivuje L frontální kůra (</a:t>
            </a:r>
            <a:r>
              <a:rPr lang="cs-CZ" dirty="0" err="1"/>
              <a:t>Kringenbach</a:t>
            </a:r>
            <a:r>
              <a:rPr lang="cs-CZ" dirty="0"/>
              <a:t> et al., 2003).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939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0BBEC-2BE3-4002-865C-FE35AC0C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E</a:t>
            </a:r>
          </a:p>
        </p:txBody>
      </p:sp>
      <p:pic>
        <p:nvPicPr>
          <p:cNvPr id="4098" name="Picture 2" descr="1860s B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2658"/>
            <a:ext cx="5400600" cy="55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150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Letuška bylo dlouho exotické povolání (ilustrační foto)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0983"/>
            <a:ext cx="9144000" cy="43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294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Využití v praxi, v práci:</a:t>
            </a:r>
          </a:p>
          <a:p>
            <a:r>
              <a:rPr lang="cs-CZ" dirty="0"/>
              <a:t>v „emocionálních profesích“: předstírají, resp. vytvářejí emoční atmosféru, což je vyčerpávající (rizikem je </a:t>
            </a:r>
            <a:r>
              <a:rPr lang="cs-CZ" b="1" dirty="0"/>
              <a:t>syndrom vyhoření</a:t>
            </a:r>
            <a:r>
              <a:rPr lang="cs-CZ" dirty="0"/>
              <a:t>). Profese: letušky a další… ?</a:t>
            </a:r>
          </a:p>
          <a:p>
            <a:r>
              <a:rPr lang="cs-CZ" dirty="0"/>
              <a:t>při vyjednávání – např. v partnerství</a:t>
            </a:r>
          </a:p>
          <a:p>
            <a:r>
              <a:rPr lang="cs-CZ" dirty="0"/>
              <a:t>při lhaní</a:t>
            </a:r>
          </a:p>
          <a:p>
            <a:r>
              <a:rPr lang="cs-CZ" dirty="0"/>
              <a:t>při podvodech (cílené ovlivňování emocí druhých: získání důvěry, lásky, soucitu, </a:t>
            </a:r>
            <a:r>
              <a:rPr lang="cs-CZ" b="1" dirty="0"/>
              <a:t>viny</a:t>
            </a:r>
            <a:r>
              <a:rPr lang="cs-CZ" dirty="0"/>
              <a:t>, strachu…).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83A814-2F58-404C-B376-BF9EF3445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humoru v lidské komunikaci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0355D0-4911-4497-B321-151FEA2C1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1"/>
            <a:ext cx="8496944" cy="5073752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Humor a smích jsou spolu nerozlučně spojeny.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Smích jako emoce je vysoce nakažlivý (podobně jako zívání, ale i ostatní emoce).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Společný smích zvyšuje sociální kohezi – upevňuje sociální vazby.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Smích snižuje pociťovanou bolest.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Více lidí se směje vtipům (i mizerným) nadřízeného. Více se smějí ženy vtipům, které vyprávějí muži, než naopak.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Lidé se však smějí také, když jsou nervózní, překvapení nebo chtějí-li se uvolnit. Nebo když chtějí někoho zesměšnit (čili jako výraz agrese).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53369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5E113-D89D-4308-9D0F-36E72A97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Smích a lechtání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CC1A0B-8273-45B7-89FE-7F7AAE16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Důležité je spojení smíchu a lechtání. Při lechtání (v podpaží či na břichu) produkují </a:t>
            </a:r>
            <a:r>
              <a:rPr lang="cs-CZ" b="1" dirty="0"/>
              <a:t>lidoopi</a:t>
            </a:r>
            <a:r>
              <a:rPr lang="cs-CZ" dirty="0"/>
              <a:t> zvuky podobné lidskému smíchu. Podobné zvuky vydávají i při honičce nebo zápasení. Podobně i </a:t>
            </a:r>
            <a:r>
              <a:rPr lang="cs-CZ" b="1" dirty="0"/>
              <a:t>krysy</a:t>
            </a:r>
            <a:r>
              <a:rPr lang="cs-CZ" dirty="0"/>
              <a:t> vydávají specifické zvuky, když jsou lechtány a když spolu zápasí (nebo když mají dostat morfin). Podobně i </a:t>
            </a:r>
            <a:r>
              <a:rPr lang="cs-CZ" b="1" dirty="0"/>
              <a:t>delfíni</a:t>
            </a:r>
            <a:r>
              <a:rPr lang="cs-CZ" dirty="0"/>
              <a:t> vydávají zvláštní zvuky, když spolu zápasí. Tyto zvuky jsou tedy patrně typické pro celou skupinu (skupinově žijících) savců a mají za účel komunikovat sdělení, že zápasení nepřeroste do skutečného boje a že přináší radost z kontaktu.</a:t>
            </a:r>
          </a:p>
          <a:p>
            <a:r>
              <a:rPr lang="cs-CZ" dirty="0"/>
              <a:t>Všimněte si, že hra (a tedy i zápasení v rámci hry) jsou nedílnou a  podstatnou součástí ontogeneze savců.</a:t>
            </a:r>
          </a:p>
          <a:p>
            <a:r>
              <a:rPr lang="cs-CZ" dirty="0"/>
              <a:t>Všimněte si, jak blízko se má opravdový souboj k </a:t>
            </a:r>
            <a:r>
              <a:rPr lang="cs-CZ" dirty="0" err="1"/>
              <a:t>hrovému</a:t>
            </a:r>
            <a:r>
              <a:rPr lang="cs-CZ" dirty="0"/>
              <a:t> souboji – jediný rozdíl je emoce, nikoli fyzický projev.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5020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6B1CE-CD6D-4AA0-AB02-075D98AF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humoru v lidské komunikaci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1A9B5E-8B1B-453A-B7CC-11332394E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cs-CZ" dirty="0"/>
              <a:t>Britský evoluční psycholog Robin </a:t>
            </a:r>
            <a:r>
              <a:rPr lang="cs-CZ" dirty="0" err="1"/>
              <a:t>Dunbar</a:t>
            </a:r>
            <a:r>
              <a:rPr lang="cs-CZ" dirty="0"/>
              <a:t> (srov. </a:t>
            </a:r>
            <a:r>
              <a:rPr lang="cs-CZ" b="1" dirty="0"/>
              <a:t>teorii sociálního mozku</a:t>
            </a:r>
            <a:r>
              <a:rPr lang="cs-CZ" dirty="0"/>
              <a:t>) vytvořil hypotézu o funkci humoru v lidských skupinách.</a:t>
            </a:r>
          </a:p>
          <a:p>
            <a:pPr marL="633222" indent="-514350">
              <a:buAutoNum type="arabicPeriod"/>
            </a:pPr>
            <a:r>
              <a:rPr lang="cs-CZ" dirty="0"/>
              <a:t>Všichni primáti udržují svoje skupiny pomocí sociálního čištění srsti (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grooming</a:t>
            </a:r>
            <a:r>
              <a:rPr lang="cs-CZ" dirty="0"/>
              <a:t>). Tím vznikají sociální vazby (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bonding</a:t>
            </a:r>
            <a:r>
              <a:rPr lang="cs-CZ" dirty="0"/>
              <a:t>) a také hierarchická struktura skupiny.</a:t>
            </a:r>
          </a:p>
          <a:p>
            <a:pPr marL="633222" indent="-514350">
              <a:buAutoNum type="arabicPeriod"/>
            </a:pPr>
            <a:r>
              <a:rPr lang="cs-CZ" dirty="0"/>
              <a:t>Předchůdci člověka a další primáti při sociálním čištění srsti vydávají speciální zvuky (asi jako předení koček). </a:t>
            </a:r>
          </a:p>
          <a:p>
            <a:pPr marL="633222" indent="-514350">
              <a:buAutoNum type="arabicPeriod"/>
            </a:pPr>
            <a:r>
              <a:rPr lang="cs-CZ" dirty="0"/>
              <a:t>Problém je, že sociální čištění srsti je aktivita jeden na jednoho, takže množství těchto sociálních kontaktů je značně limitováno. Aby člověk udržel pomocí tohoto mechanismu velikost svých sociálních skupin (srov. </a:t>
            </a:r>
            <a:r>
              <a:rPr lang="cs-CZ" dirty="0" err="1"/>
              <a:t>Dunbarovo</a:t>
            </a:r>
            <a:r>
              <a:rPr lang="cs-CZ" dirty="0"/>
              <a:t> číslo 150), musel by čistit srst celých 60% bdělého času.  To pochopitelně není možné – musíme také shánět potravu atp.</a:t>
            </a:r>
          </a:p>
          <a:p>
            <a:pPr marL="633222" indent="-514350">
              <a:buAutoNum type="arabicPeriod"/>
            </a:pPr>
            <a:r>
              <a:rPr lang="cs-CZ" dirty="0"/>
              <a:t>Předchůdci člověka tedy museli najít způsob, jak tento limit daný mj. nemožností podrbat více jedinců během dne překročit.</a:t>
            </a:r>
          </a:p>
          <a:p>
            <a:pPr marL="633222" indent="-514350">
              <a:buAutoNum type="arabicPeriod"/>
            </a:pPr>
            <a:r>
              <a:rPr lang="cs-CZ" dirty="0" err="1"/>
              <a:t>Dunbar</a:t>
            </a:r>
            <a:r>
              <a:rPr lang="cs-CZ" dirty="0"/>
              <a:t> říká, že přechod od fyzického (manuálního) čištění srsti k vokálnímu čištění srsti (</a:t>
            </a:r>
            <a:r>
              <a:rPr lang="cs-CZ" i="1" dirty="0" err="1"/>
              <a:t>vocal</a:t>
            </a:r>
            <a:r>
              <a:rPr lang="cs-CZ" i="1" dirty="0"/>
              <a:t> </a:t>
            </a:r>
            <a:r>
              <a:rPr lang="cs-CZ" i="1" dirty="0" err="1"/>
              <a:t>grooming</a:t>
            </a:r>
            <a:r>
              <a:rPr lang="cs-CZ" dirty="0"/>
              <a:t>) umožnil až ztrojnásobit šíři vazeb (ze 50, což je horní limit skupin primátů, ke 150). Vokální čištění srsti umožňuje vytvářet sociální vazbu s několika jedinci zároveň.</a:t>
            </a:r>
          </a:p>
        </p:txBody>
      </p:sp>
    </p:spTree>
    <p:extLst>
      <p:ext uri="{BB962C8B-B14F-4D97-AF65-F5344CB8AC3E}">
        <p14:creationId xmlns:p14="http://schemas.microsoft.com/office/powerpoint/2010/main" val="206390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Celý povrch lidského těla můžeme chápat jako médium komunikace. Tento povrch je od počátku také předmětem socializace: např. většina kultur zakrývá pohlaví, všechny kultury zdobí různými technikami povrch těla (malování, tetování, skarifikace, oděv, plastické operace). Viz Prezentace: </a:t>
            </a:r>
            <a:r>
              <a:rPr lang="cs-CZ" b="1" dirty="0"/>
              <a:t>Rozvoj identity</a:t>
            </a:r>
            <a:r>
              <a:rPr lang="cs-CZ" dirty="0"/>
              <a:t> a </a:t>
            </a:r>
            <a:r>
              <a:rPr lang="cs-CZ" b="1" dirty="0"/>
              <a:t>Člověk, maska a zvíře</a:t>
            </a:r>
            <a:r>
              <a:rPr lang="cs-CZ" dirty="0"/>
              <a:t>.</a:t>
            </a:r>
          </a:p>
          <a:p>
            <a:r>
              <a:rPr lang="cs-CZ" dirty="0"/>
              <a:t>Nejvýznamnějším komunikativním prostorem lidského těla je </a:t>
            </a:r>
            <a:r>
              <a:rPr lang="cs-CZ" b="1" dirty="0"/>
              <a:t>lidská tvář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1985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F770D-FC21-4345-A729-0E5781B6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Humor a endorfiny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ED0C38-CC32-4B29-B8C1-9B6CAFED6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primátů, kteří udržují sociální vazby pomocí sociálního čištění srsti, dochází při fyzickém kontaktu (u obou účastníků komunikace) k vyplavování endorfinů. </a:t>
            </a:r>
          </a:p>
          <a:p>
            <a:r>
              <a:rPr lang="cs-CZ" dirty="0"/>
              <a:t>Problém nastává při přechodu na vokální čištění srsti – i v tomto způsobu komunikace se musí vytvořit mechanismus produkce endorfinů. Podle </a:t>
            </a:r>
            <a:r>
              <a:rPr lang="cs-CZ" dirty="0" err="1"/>
              <a:t>Dunbara</a:t>
            </a:r>
            <a:r>
              <a:rPr lang="cs-CZ" dirty="0"/>
              <a:t> je tímto mechanismem humor.</a:t>
            </a:r>
          </a:p>
        </p:txBody>
      </p:sp>
    </p:spTree>
    <p:extLst>
      <p:ext uri="{BB962C8B-B14F-4D97-AF65-F5344CB8AC3E}">
        <p14:creationId xmlns:p14="http://schemas.microsoft.com/office/powerpoint/2010/main" val="40258110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4D7AB-A3C8-47D0-AFE0-C40C6110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4A8E6-D218-4603-AB72-41B3D49B5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Společný smích posiluje sociální vazby – proto když se směje učitel s žáky (klidně sám sobě) dochází k upevnění vztahů.</a:t>
            </a:r>
          </a:p>
          <a:p>
            <a:r>
              <a:rPr lang="cs-CZ" dirty="0"/>
              <a:t>Když se Vám podaří žáky rozesmát, získají k Vám nový vztah.</a:t>
            </a:r>
          </a:p>
          <a:p>
            <a:r>
              <a:rPr lang="cs-CZ" dirty="0"/>
              <a:t>Učitel nemusí humor produkovat sám, stačí, když nechá žákům prostor (spousta žáků se bude snažit ostatní rozesmát). </a:t>
            </a:r>
          </a:p>
          <a:p>
            <a:r>
              <a:rPr lang="cs-CZ" dirty="0"/>
              <a:t>Učitel by měl humor ve třídě kultivovat (redukovat zesměšňování).</a:t>
            </a:r>
          </a:p>
        </p:txBody>
      </p:sp>
    </p:spTree>
    <p:extLst>
      <p:ext uri="{BB962C8B-B14F-4D97-AF65-F5344CB8AC3E}">
        <p14:creationId xmlns:p14="http://schemas.microsoft.com/office/powerpoint/2010/main" val="40740048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citová vazba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M. </a:t>
            </a:r>
            <a:r>
              <a:rPr lang="cs-CZ" dirty="0" err="1"/>
              <a:t>Ainsworthová</a:t>
            </a:r>
            <a:r>
              <a:rPr lang="cs-CZ" dirty="0"/>
              <a:t> zkoumala citovou vazbu a odlišila jistou a 2 nejisté vazby. Ovšem to je stále jakási vazba. </a:t>
            </a:r>
            <a:r>
              <a:rPr lang="cs-CZ" dirty="0" err="1"/>
              <a:t>Bowlby</a:t>
            </a:r>
            <a:r>
              <a:rPr lang="cs-CZ" dirty="0"/>
              <a:t> a </a:t>
            </a:r>
            <a:r>
              <a:rPr lang="cs-CZ" dirty="0" err="1"/>
              <a:t>Spitz</a:t>
            </a:r>
            <a:r>
              <a:rPr lang="cs-CZ" dirty="0"/>
              <a:t> zkoumali děti, které byly citově a sociálně deprivované více než 6 měsíců v prvním roce života.</a:t>
            </a:r>
          </a:p>
          <a:p>
            <a:pPr>
              <a:buNone/>
            </a:pPr>
            <a:r>
              <a:rPr lang="cs-CZ" dirty="0" err="1"/>
              <a:t>Bowlby</a:t>
            </a:r>
            <a:r>
              <a:rPr lang="cs-CZ" dirty="0"/>
              <a:t>: 12 ze 14 dětí klasifikovaných jako emočně </a:t>
            </a:r>
            <a:r>
              <a:rPr lang="cs-CZ" dirty="0" err="1"/>
              <a:t>oploštělých</a:t>
            </a:r>
            <a:r>
              <a:rPr lang="cs-CZ" dirty="0"/>
              <a:t> (</a:t>
            </a:r>
            <a:r>
              <a:rPr lang="cs-CZ" i="1" dirty="0" err="1"/>
              <a:t>affectionless</a:t>
            </a:r>
            <a:r>
              <a:rPr lang="cs-CZ" dirty="0"/>
              <a:t>) prožilo kompletní a dlouhodobou separaci od rodičů.</a:t>
            </a:r>
          </a:p>
          <a:p>
            <a:pPr>
              <a:buNone/>
            </a:pPr>
            <a:r>
              <a:rPr lang="cs-CZ" dirty="0" err="1"/>
              <a:t>Spitz</a:t>
            </a:r>
            <a:r>
              <a:rPr lang="cs-CZ" dirty="0"/>
              <a:t> mluvil o </a:t>
            </a:r>
            <a:r>
              <a:rPr lang="cs-CZ" b="1" dirty="0" err="1"/>
              <a:t>hospitalismu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Understanding attachment theory, Autism Spectrum Disor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8244408" cy="63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471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147248" cy="4989168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/>
              <a:t>Culturally</a:t>
            </a:r>
            <a:r>
              <a:rPr lang="cs-CZ" b="1" dirty="0"/>
              <a:t> </a:t>
            </a:r>
            <a:r>
              <a:rPr lang="cs-CZ" b="1" dirty="0" err="1"/>
              <a:t>specific</a:t>
            </a:r>
            <a:r>
              <a:rPr lang="cs-CZ" b="1" dirty="0"/>
              <a:t> </a:t>
            </a:r>
            <a:r>
              <a:rPr lang="cs-CZ" b="1" dirty="0" err="1"/>
              <a:t>emotions</a:t>
            </a:r>
            <a:r>
              <a:rPr lang="cs-CZ" dirty="0"/>
              <a:t>:</a:t>
            </a:r>
          </a:p>
          <a:p>
            <a:r>
              <a:rPr lang="cs-CZ" dirty="0"/>
              <a:t>Kmen </a:t>
            </a:r>
            <a:r>
              <a:rPr lang="cs-CZ" dirty="0" err="1"/>
              <a:t>Ifaluk</a:t>
            </a:r>
            <a:r>
              <a:rPr lang="cs-CZ" dirty="0"/>
              <a:t> (</a:t>
            </a:r>
            <a:r>
              <a:rPr lang="cs-CZ" dirty="0" err="1"/>
              <a:t>Micronésie</a:t>
            </a:r>
            <a:r>
              <a:rPr lang="cs-CZ" dirty="0"/>
              <a:t>):</a:t>
            </a:r>
          </a:p>
          <a:p>
            <a:r>
              <a:rPr lang="cs-CZ" dirty="0" err="1"/>
              <a:t>Emotions</a:t>
            </a:r>
            <a:r>
              <a:rPr lang="cs-CZ" dirty="0"/>
              <a:t> as a </a:t>
            </a:r>
            <a:r>
              <a:rPr lang="cs-CZ" dirty="0" err="1"/>
              <a:t>tool</a:t>
            </a:r>
            <a:r>
              <a:rPr lang="cs-CZ" dirty="0"/>
              <a:t>  </a:t>
            </a:r>
            <a:r>
              <a:rPr lang="cs-CZ" dirty="0" err="1"/>
              <a:t>for</a:t>
            </a:r>
            <a:r>
              <a:rPr lang="cs-CZ" dirty="0"/>
              <a:t> stability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hierarchy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62036"/>
            <a:ext cx="4339391" cy="28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1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Culturally specific emotions</a:t>
            </a:r>
            <a:r>
              <a:rPr lang="en-US" dirty="0"/>
              <a:t>:</a:t>
            </a:r>
            <a:r>
              <a:rPr lang="cs-CZ" dirty="0"/>
              <a:t> </a:t>
            </a:r>
            <a:r>
              <a:rPr lang="cs-CZ" sz="2300" dirty="0">
                <a:hlinkClick r:id="rId2"/>
              </a:rPr>
              <a:t>https://cas.uab.edu/peacefulsocieties/societies/ifaluk/</a:t>
            </a:r>
            <a:endParaRPr lang="en-US" sz="23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err="1"/>
              <a:t>Ifaluk</a:t>
            </a:r>
            <a:r>
              <a:rPr lang="cs-CZ" dirty="0" err="1"/>
              <a:t>ové</a:t>
            </a:r>
            <a:r>
              <a:rPr lang="cs-CZ" dirty="0"/>
              <a:t> rozeznávají</a:t>
            </a:r>
            <a:r>
              <a:rPr lang="en-US" dirty="0"/>
              <a:t> 3 specific</a:t>
            </a:r>
            <a:r>
              <a:rPr lang="cs-CZ" dirty="0" err="1"/>
              <a:t>ké</a:t>
            </a:r>
            <a:r>
              <a:rPr lang="en-US" dirty="0"/>
              <a:t> emo</a:t>
            </a:r>
            <a:r>
              <a:rPr lang="cs-CZ" dirty="0" err="1"/>
              <a:t>ce</a:t>
            </a:r>
            <a:r>
              <a:rPr lang="cs-CZ" dirty="0"/>
              <a:t> (Lutz, 1988) typu</a:t>
            </a:r>
            <a:r>
              <a:rPr lang="cs-CZ" b="1" dirty="0"/>
              <a:t> feeling </a:t>
            </a:r>
            <a:r>
              <a:rPr lang="cs-CZ" b="1" dirty="0" err="1"/>
              <a:t>rules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Fago</a:t>
            </a:r>
            <a:r>
              <a:rPr lang="en-US" dirty="0"/>
              <a:t>: compassion/love/sadness </a:t>
            </a:r>
          </a:p>
          <a:p>
            <a:pPr marL="457200" indent="-457200"/>
            <a:r>
              <a:rPr lang="en-US" dirty="0"/>
              <a:t>When a friend dies, emotional state in the presence of someone who is admired</a:t>
            </a:r>
          </a:p>
          <a:p>
            <a:r>
              <a:rPr lang="en-US" dirty="0"/>
              <a:t>A measure of maturity</a:t>
            </a:r>
          </a:p>
          <a:p>
            <a:r>
              <a:rPr lang="en-US" dirty="0"/>
              <a:t>Children are selfish, don‘t care about others, they have no </a:t>
            </a:r>
            <a:r>
              <a:rPr lang="en-US" i="1" dirty="0" err="1"/>
              <a:t>fago</a:t>
            </a:r>
            <a:endParaRPr lang="en-US" i="1" dirty="0"/>
          </a:p>
          <a:p>
            <a:pPr marL="0" indent="0">
              <a:buNone/>
            </a:pPr>
            <a:r>
              <a:rPr lang="en-US" b="1" dirty="0"/>
              <a:t>Song</a:t>
            </a:r>
            <a:r>
              <a:rPr lang="en-US" dirty="0"/>
              <a:t>: justifiable anger</a:t>
            </a:r>
          </a:p>
          <a:p>
            <a:r>
              <a:rPr lang="en-US" dirty="0"/>
              <a:t>Displays of anger are normally not accepted</a:t>
            </a:r>
          </a:p>
          <a:p>
            <a:r>
              <a:rPr lang="en-US" dirty="0"/>
              <a:t>You can show </a:t>
            </a:r>
            <a:r>
              <a:rPr lang="en-US" i="1" dirty="0"/>
              <a:t>song</a:t>
            </a:r>
            <a:r>
              <a:rPr lang="en-US" dirty="0"/>
              <a:t> if someone behaves in socially inappropriate way</a:t>
            </a:r>
          </a:p>
          <a:p>
            <a:r>
              <a:rPr lang="en-US" dirty="0"/>
              <a:t>The higher social status of a person showing song, the more shameful the behavior is</a:t>
            </a:r>
          </a:p>
        </p:txBody>
      </p:sp>
    </p:spTree>
    <p:extLst>
      <p:ext uri="{BB962C8B-B14F-4D97-AF65-F5344CB8AC3E}">
        <p14:creationId xmlns:p14="http://schemas.microsoft.com/office/powerpoint/2010/main" val="865005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Culturally specific emotions</a:t>
            </a:r>
            <a:r>
              <a:rPr lang="en-GB" dirty="0"/>
              <a:t>:</a:t>
            </a:r>
          </a:p>
          <a:p>
            <a:pPr marL="118872" indent="0">
              <a:buNone/>
            </a:pPr>
            <a:r>
              <a:rPr lang="en-GB" dirty="0"/>
              <a:t>2 expressions for fear: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err="1"/>
              <a:t>Rus</a:t>
            </a:r>
            <a:r>
              <a:rPr lang="en-GB" b="1" dirty="0"/>
              <a:t>:</a:t>
            </a:r>
            <a:r>
              <a:rPr lang="en-GB" dirty="0"/>
              <a:t> from specific events (snake)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err="1"/>
              <a:t>Metagu</a:t>
            </a:r>
            <a:r>
              <a:rPr lang="en-GB" b="1" dirty="0"/>
              <a:t>:</a:t>
            </a:r>
            <a:r>
              <a:rPr lang="en-GB" dirty="0"/>
              <a:t> abstract fear from </a:t>
            </a:r>
            <a:r>
              <a:rPr lang="en-GB" i="1" dirty="0"/>
              <a:t>song</a:t>
            </a:r>
            <a:r>
              <a:rPr lang="en-GB" dirty="0"/>
              <a:t> (anxiety from social exclusion)</a:t>
            </a:r>
          </a:p>
        </p:txBody>
      </p:sp>
    </p:spTree>
    <p:extLst>
      <p:ext uri="{BB962C8B-B14F-4D97-AF65-F5344CB8AC3E}">
        <p14:creationId xmlns:p14="http://schemas.microsoft.com/office/powerpoint/2010/main" val="16892862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B29DE-7440-4BF3-8FBF-2E1C7A57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Skarifikace </a:t>
            </a:r>
          </a:p>
        </p:txBody>
      </p:sp>
      <p:pic>
        <p:nvPicPr>
          <p:cNvPr id="1026" name="Picture 2" descr="The history of Scarification in Africa | Hadithi Africa">
            <a:extLst>
              <a:ext uri="{FF2B5EF4-FFF2-40B4-BE49-F238E27FC236}">
                <a16:creationId xmlns:a16="http://schemas.microsoft.com/office/drawing/2014/main" id="{AE3606B6-00B2-41A8-9969-007A690AED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81563"/>
            <a:ext cx="4639637" cy="484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n on African Face Scaring">
            <a:extLst>
              <a:ext uri="{FF2B5EF4-FFF2-40B4-BE49-F238E27FC236}">
                <a16:creationId xmlns:a16="http://schemas.microsoft.com/office/drawing/2014/main" id="{0F354416-B6F4-410E-9FB1-F1905599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681563"/>
            <a:ext cx="3647081" cy="484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7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AE155-5A01-4763-A5BF-B065A1D7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Tatuáž</a:t>
            </a:r>
            <a:r>
              <a:rPr lang="cs-CZ" dirty="0"/>
              <a:t> </a:t>
            </a:r>
          </a:p>
        </p:txBody>
      </p:sp>
      <p:pic>
        <p:nvPicPr>
          <p:cNvPr id="2050" name="Picture 2" descr="THE ART OF NATURE: TATTOO HISTORY OF WESTERN OCEANIA | | LARS KRUTAK">
            <a:extLst>
              <a:ext uri="{FF2B5EF4-FFF2-40B4-BE49-F238E27FC236}">
                <a16:creationId xmlns:a16="http://schemas.microsoft.com/office/drawing/2014/main" id="{57DE17B3-701A-4277-8CF2-118B0A0877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0" y="1774825"/>
            <a:ext cx="7479380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5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E85D225-F81B-4377-8907-A79C6561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algn="ctr"/>
            <a:r>
              <a:rPr lang="cs-CZ" dirty="0"/>
              <a:t>Jiné mutilace: broušení zubů</a:t>
            </a:r>
            <a:endParaRPr lang="en-US" dirty="0"/>
          </a:p>
        </p:txBody>
      </p:sp>
      <p:pic>
        <p:nvPicPr>
          <p:cNvPr id="3074" name="Picture 2" descr="Teeth-filing as a Mark of Beauty and Belonging in 19th Century Africa |  DIANABUJA'S BLOG: Africa, The Middle East, Agriculture, History and Culture">
            <a:extLst>
              <a:ext uri="{FF2B5EF4-FFF2-40B4-BE49-F238E27FC236}">
                <a16:creationId xmlns:a16="http://schemas.microsoft.com/office/drawing/2014/main" id="{456162AB-F786-485C-A3E8-573FE08947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7"/>
          <a:stretch/>
        </p:blipFill>
        <p:spPr bwMode="auto">
          <a:xfrm>
            <a:off x="457200" y="1775191"/>
            <a:ext cx="8229600" cy="462560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82837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3404</Words>
  <Application>Microsoft Office PowerPoint</Application>
  <PresentationFormat>Předvádění na obrazovce (4:3)</PresentationFormat>
  <Paragraphs>257</Paragraphs>
  <Slides>67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3" baseType="lpstr">
      <vt:lpstr>Arial</vt:lpstr>
      <vt:lpstr>Corbel</vt:lpstr>
      <vt:lpstr>Wingdings</vt:lpstr>
      <vt:lpstr>Wingdings 2</vt:lpstr>
      <vt:lpstr>Wingdings 3</vt:lpstr>
      <vt:lpstr>Modul</vt:lpstr>
      <vt:lpstr>Sociální psychologie - Emoce</vt:lpstr>
      <vt:lpstr>Dotaz na minulou přednášku</vt:lpstr>
      <vt:lpstr>Co se dozvíte:</vt:lpstr>
      <vt:lpstr>Role emocí v sociální komunikaci</vt:lpstr>
      <vt:lpstr>Východiska:</vt:lpstr>
      <vt:lpstr>Prezentace aplikace PowerPoint</vt:lpstr>
      <vt:lpstr>Skarifikace </vt:lpstr>
      <vt:lpstr>Tatuáž </vt:lpstr>
      <vt:lpstr>Jiné mutilace: broušení zubů</vt:lpstr>
      <vt:lpstr>Prezentace aplikace PowerPoint</vt:lpstr>
      <vt:lpstr>Paleolit, Sungir, před 30 tisíci lety </vt:lpstr>
      <vt:lpstr>Lidská tvář</vt:lpstr>
      <vt:lpstr>Sociálnost – Lidská tvář a oči</vt:lpstr>
      <vt:lpstr>Vnímání tváře (Goren et al., 1975)</vt:lpstr>
      <vt:lpstr>Prezentace aplikace PowerPoint</vt:lpstr>
      <vt:lpstr>Prezentace aplikace PowerPoint</vt:lpstr>
      <vt:lpstr>Prezentace aplikace PowerPoint</vt:lpstr>
      <vt:lpstr>Prezentace aplikace PowerPoint</vt:lpstr>
      <vt:lpstr>Oční kontakt u lidí a primátů</vt:lpstr>
      <vt:lpstr>Prezentace aplikace PowerPoint</vt:lpstr>
      <vt:lpstr>Definice emocí (dle Poláčková Šolcová &amp; Trnka, 2015)</vt:lpstr>
      <vt:lpstr>Definice emocí (dle Poláčková Šolcová &amp; Trnka, 2015)</vt:lpstr>
      <vt:lpstr>Výzkum základních emocí</vt:lpstr>
      <vt:lpstr>Kolik a jaké emoce lze rozlišit?</vt:lpstr>
      <vt:lpstr>Výzkum základních emocí</vt:lpstr>
      <vt:lpstr>Ekman &amp; Izard (1972)</vt:lpstr>
      <vt:lpstr>Prezentace aplikace PowerPoint</vt:lpstr>
      <vt:lpstr>Prezentace aplikace PowerPoint</vt:lpstr>
      <vt:lpstr>Ekman &amp; Izard (1972)</vt:lpstr>
      <vt:lpstr>Prezentace aplikace PowerPoint</vt:lpstr>
      <vt:lpstr>V hlavě (2015) – Inside out </vt:lpstr>
      <vt:lpstr>Místo bolesti mezi lidskými emocemi</vt:lpstr>
      <vt:lpstr>Kulturně podmíněné emoce</vt:lpstr>
      <vt:lpstr>Kulturně podmíněné emoce</vt:lpstr>
      <vt:lpstr>Další kulturní city</vt:lpstr>
      <vt:lpstr>Složené emoce</vt:lpstr>
      <vt:lpstr>Emoce a limbický systém</vt:lpstr>
      <vt:lpstr>Prezentace aplikace PowerPoint</vt:lpstr>
      <vt:lpstr>Evoluce emocí</vt:lpstr>
      <vt:lpstr>Prezentace aplikace PowerPoint</vt:lpstr>
      <vt:lpstr>Limbický systém</vt:lpstr>
      <vt:lpstr>Prezentace aplikace PowerPoint</vt:lpstr>
      <vt:lpstr>Limbický systém kontroluje:</vt:lpstr>
      <vt:lpstr>Limbic system and emotions</vt:lpstr>
      <vt:lpstr>Prezentace aplikace PowerPoint</vt:lpstr>
      <vt:lpstr>Tři funkce emocí</vt:lpstr>
      <vt:lpstr>1. Informační funkce základních emocí</vt:lpstr>
      <vt:lpstr>Prezentace aplikace PowerPoint</vt:lpstr>
      <vt:lpstr>2. Komunikační funkce základních emocí</vt:lpstr>
      <vt:lpstr>2. Komunikační funkce základních emocí</vt:lpstr>
      <vt:lpstr>2. Komunikační funkce základních emocí</vt:lpstr>
      <vt:lpstr>3. Motivační funkce</vt:lpstr>
      <vt:lpstr>3. Motivační funkce základních emocí</vt:lpstr>
      <vt:lpstr>Využití E</vt:lpstr>
      <vt:lpstr>Prezentace aplikace PowerPoint</vt:lpstr>
      <vt:lpstr>Funkce základních emocí</vt:lpstr>
      <vt:lpstr>Role humoru v lidské komunikaci</vt:lpstr>
      <vt:lpstr>Smích a lechtání</vt:lpstr>
      <vt:lpstr>Role humoru v lidské komunikaci</vt:lpstr>
      <vt:lpstr>Humor a endorfiny</vt:lpstr>
      <vt:lpstr>Prezentace aplikace PowerPoint</vt:lpstr>
      <vt:lpstr>Emoce a citová vazba</vt:lpstr>
      <vt:lpstr>Prezentace aplikace PowerPoint</vt:lpstr>
      <vt:lpstr>Differences in emotional experience</vt:lpstr>
      <vt:lpstr>Differences in emotional experience</vt:lpstr>
      <vt:lpstr>Differences in emotional experience</vt:lpstr>
      <vt:lpstr>Diskuze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- Emoce</dc:title>
  <dc:creator>Jan Krása</dc:creator>
  <cp:lastModifiedBy>Jan Krása</cp:lastModifiedBy>
  <cp:revision>41</cp:revision>
  <dcterms:created xsi:type="dcterms:W3CDTF">2020-11-19T13:49:16Z</dcterms:created>
  <dcterms:modified xsi:type="dcterms:W3CDTF">2020-12-19T21:40:14Z</dcterms:modified>
</cp:coreProperties>
</file>