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4" r:id="rId5"/>
    <p:sldId id="258" r:id="rId6"/>
    <p:sldId id="263" r:id="rId7"/>
    <p:sldId id="265" r:id="rId8"/>
    <p:sldId id="259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9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B6926-E789-4C28-82C8-444B31328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7BD24-0813-4BEE-8ECB-467DD3836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699F1-44E6-4CB1-A6DF-F9A07349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33-C16E-4CF1-A7CA-F47D5A1D954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CED4C-C065-4056-85F4-D05B1062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5E011-748C-4DCC-984D-E578816E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8659-8C84-4C78-ABF5-DCDC6D788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48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7162B-5191-4967-9477-2F8F2B65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7035B-A18C-40DF-BA35-77EC4F1B2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9F56C-E6D4-4139-A38A-F8235927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33-C16E-4CF1-A7CA-F47D5A1D954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D9191-C2A9-48C4-A215-B65131F7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3AFB3-A8B5-48A5-965B-DBED8DBD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8659-8C84-4C78-ABF5-DCDC6D788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0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53159-88D4-4E2C-AAAE-AB4036200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594C2-AC86-49B9-A1FC-AF28EFF5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F6F59-2DA5-4742-AFCA-19CB9A82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33-C16E-4CF1-A7CA-F47D5A1D954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38AF8-E583-41A1-B58F-997763B3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6CC96-097A-41E7-81BC-C3AC2A49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8659-8C84-4C78-ABF5-DCDC6D788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4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6529-AFA0-44F1-A874-E6211D71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96E88-FBD8-41CE-B212-C3BF8CB38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93A78-EC2F-4DB8-9D78-EA0BD5C8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33-C16E-4CF1-A7CA-F47D5A1D954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BF1A0-6D66-4FC6-8F70-AD892C44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249A6-7879-4AE0-9A18-EC3F60B3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8659-8C84-4C78-ABF5-DCDC6D788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61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987A-8134-4805-B831-4CBAB0AC9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32642-8F0C-4631-87D2-5C4C8A5B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4CB1C-A6F0-42B5-845A-4E269AC8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33-C16E-4CF1-A7CA-F47D5A1D954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AA7A-B423-43DE-A273-1EB4C846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77570-A5F8-4366-8A59-B0007D2B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8659-8C84-4C78-ABF5-DCDC6D788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8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620D-6FF0-4FB3-AE02-8CE21FAA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99CB9-030E-4692-A27B-535923D0D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0326F-5C63-4160-B691-9A4364AE2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370D2-BC48-4E31-9A4A-71E56000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33-C16E-4CF1-A7CA-F47D5A1D954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70722-E2FA-4BC4-848F-FB395F97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9876B-66CC-45A1-AE8C-099004AE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8659-8C84-4C78-ABF5-DCDC6D788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0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2CCC-7893-4DAD-AF2D-83F74A04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F10FB-3AB6-4584-A8EC-4805C33F5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34B44-015E-49C3-B940-C922A58A0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507AB-66F6-4C0D-8542-EBD1846FD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D65D3-49D0-4A1E-A6B0-F7C855057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DAA751-3D7A-4370-80C7-6E97FBE46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33-C16E-4CF1-A7CA-F47D5A1D954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10F12-8359-4B55-9128-AA23ABA1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02FE12-20EC-4605-A84F-A8DB3FD6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8659-8C84-4C78-ABF5-DCDC6D788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9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ED87-6D76-4880-8512-FE0DCA302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04CDE-F6B1-4DB7-9B99-C06DE55F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33-C16E-4CF1-A7CA-F47D5A1D954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5AB5F-375A-4CA0-A37F-4C16A26D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3C7AD-4BF3-4224-846A-7A07DCD1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8659-8C84-4C78-ABF5-DCDC6D788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30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80F05-C37E-46EE-B5ED-50A35DC0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33-C16E-4CF1-A7CA-F47D5A1D954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C994D-D20B-48D5-9317-3D3722BE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5478-4F24-4B09-81B4-35856C68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8659-8C84-4C78-ABF5-DCDC6D788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67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D0C9-9FD7-47F9-B5FE-D307019A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92CA-B7A5-49C6-9358-598268DB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B0419-B6DD-4B84-8685-1BFF263C0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402B8-6E30-4C10-BCC4-7B8AD7F0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33-C16E-4CF1-A7CA-F47D5A1D954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5C493-463F-4BC4-9286-309834F4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321D7-783E-4279-B672-E0A818DB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8659-8C84-4C78-ABF5-DCDC6D788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0AF5-CF5A-4070-9AA5-F4E2CE71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079E4-BA3F-4689-830C-8682DE5BA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20B5F-D8F4-4970-B5C9-45FC2514A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BA0F2-A94D-459C-9587-AB39979D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33-C16E-4CF1-A7CA-F47D5A1D954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1B26D-A0A1-4AA9-8F83-AC1267FD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67CE5-E85F-4C13-8CB1-E60C5F7D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8659-8C84-4C78-ABF5-DCDC6D788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54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DDC59-B436-4F17-A6BE-ED1A6AF0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B819E-007D-4895-9D3A-962D52C15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B61FC-4135-498E-9BE8-30C72362E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A433-C16E-4CF1-A7CA-F47D5A1D954E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6BE59-60DB-4B25-8B85-CA12D196C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24A28-380E-4D5D-829B-E335B0EDC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D8659-8C84-4C78-ABF5-DCDC6D788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2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n5neFlCq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rosettalee" TargetMode="External"/><Relationship Id="rId2" Type="http://schemas.openxmlformats.org/officeDocument/2006/relationships/hyperlink" Target="https://doi.org/10.1016/j.ijer.2020.10162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itannica.com/topic/Czech-langu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DF0AC-5B9F-43BC-8C15-87D2FF359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3" r="-1" b="4091"/>
          <a:stretch/>
        </p:blipFill>
        <p:spPr>
          <a:xfrm>
            <a:off x="3523485" y="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82D91-106E-40C2-8508-14379162F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000" dirty="0">
                <a:latin typeface="Lucida Calligraphy" panose="03010101010101010101" pitchFamily="66" charset="0"/>
              </a:rPr>
              <a:t>Dealing With Diversity: Practical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FA274-510A-4E7F-A0F2-5A798067B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SZ6020: Pupils with Different </a:t>
            </a:r>
            <a:r>
              <a:rPr lang="en-GB" sz="2000"/>
              <a:t>Mother tongues</a:t>
            </a:r>
            <a:endParaRPr lang="en-GB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939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FFCC87-F2E5-4B7E-9D90-FF814F0AA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89"/>
          <a:stretch/>
        </p:blipFill>
        <p:spPr>
          <a:xfrm>
            <a:off x="2438400" y="1581150"/>
            <a:ext cx="65722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7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3652C2-F766-47AD-903B-15D291506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0"/>
            <a:ext cx="5362576" cy="2228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354F67-53BF-4358-A857-CF1E166FD7F1}"/>
              </a:ext>
            </a:extLst>
          </p:cNvPr>
          <p:cNvSpPr txBox="1"/>
          <p:nvPr/>
        </p:nvSpPr>
        <p:spPr>
          <a:xfrm>
            <a:off x="858251" y="1908008"/>
            <a:ext cx="102990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Culture: Language, Traditions, different world views and values.</a:t>
            </a:r>
          </a:p>
          <a:p>
            <a:r>
              <a:rPr lang="en-GB" sz="4400" dirty="0"/>
              <a:t>Gender</a:t>
            </a:r>
          </a:p>
          <a:p>
            <a:r>
              <a:rPr lang="en-GB" sz="4400" dirty="0"/>
              <a:t>Ethnicity</a:t>
            </a:r>
          </a:p>
          <a:p>
            <a:r>
              <a:rPr lang="en-GB" sz="4400" dirty="0"/>
              <a:t>Race</a:t>
            </a:r>
          </a:p>
          <a:p>
            <a:r>
              <a:rPr lang="en-GB" sz="4400" dirty="0"/>
              <a:t>Religion</a:t>
            </a:r>
          </a:p>
        </p:txBody>
      </p:sp>
    </p:spTree>
    <p:extLst>
      <p:ext uri="{BB962C8B-B14F-4D97-AF65-F5344CB8AC3E}">
        <p14:creationId xmlns:p14="http://schemas.microsoft.com/office/powerpoint/2010/main" val="181514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31E2-C38D-41FA-97D2-953F7285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>
                <a:latin typeface="Lucida Calligraphy" panose="03010101010101010101" pitchFamily="66" charset="0"/>
              </a:rPr>
              <a:t>Language Diversity</a:t>
            </a:r>
            <a:endParaRPr lang="en-GB" sz="2800" dirty="0">
              <a:latin typeface="Lucida Calligraphy" panose="03010101010101010101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02FE03-5CF5-40D0-99D0-3B9579C99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1690688"/>
            <a:ext cx="4114800" cy="20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5AAD05-2D6C-4698-8FE1-932CF6197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457199"/>
            <a:ext cx="5924550" cy="5927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64FF07-D1D4-4BAD-AD87-6979929D892D}"/>
              </a:ext>
            </a:extLst>
          </p:cNvPr>
          <p:cNvSpPr txBox="1"/>
          <p:nvPr/>
        </p:nvSpPr>
        <p:spPr>
          <a:xfrm>
            <a:off x="942975" y="4276725"/>
            <a:ext cx="4219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Similarities and differences in languages and other aspects of culture can be traced to their origins.</a:t>
            </a:r>
          </a:p>
          <a:p>
            <a:r>
              <a:rPr lang="en-GB" dirty="0"/>
              <a:t>Example: </a:t>
            </a:r>
            <a:r>
              <a:rPr lang="en-GB" dirty="0" err="1"/>
              <a:t>Čeština</a:t>
            </a:r>
            <a:r>
              <a:rPr lang="en-GB" dirty="0"/>
              <a:t>, Slovak and Polish traced to Western Slavic language.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65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E19C5-959A-499D-B258-147424D969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Language ideologies</a:t>
            </a: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b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nature, structure, the use of language, gestures and social behavior towards the use of said language in a social world, attaching more value to some words over others. These are morally or politically influenced.</a:t>
            </a:r>
          </a:p>
        </p:txBody>
      </p:sp>
    </p:spTree>
    <p:extLst>
      <p:ext uri="{BB962C8B-B14F-4D97-AF65-F5344CB8AC3E}">
        <p14:creationId xmlns:p14="http://schemas.microsoft.com/office/powerpoint/2010/main" val="4109613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4638B-52E5-44C0-BF80-C42B74D2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Calligraphy" panose="03010101010101010101" pitchFamily="66" charset="0"/>
              </a:rPr>
              <a:t>Cultural Competence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413F2-0ADF-486A-9326-A5A51BE0B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Cultural Consciousness (Yours)</a:t>
            </a:r>
          </a:p>
          <a:p>
            <a:r>
              <a:rPr lang="en-GB" sz="4400" dirty="0"/>
              <a:t> Cultural Awareness (Others)</a:t>
            </a:r>
          </a:p>
          <a:p>
            <a:r>
              <a:rPr lang="en-GB" sz="4400" dirty="0"/>
              <a:t>Sensitivity to dynamics of cultural interactions</a:t>
            </a:r>
          </a:p>
          <a:p>
            <a:r>
              <a:rPr lang="en-GB" sz="4400" dirty="0"/>
              <a:t>Inclusion of cultural knowledge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1D98B-C13F-4026-A010-82916B962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7" t="5433" r="5104" b="6519"/>
          <a:stretch/>
        </p:blipFill>
        <p:spPr>
          <a:xfrm>
            <a:off x="9096374" y="2266950"/>
            <a:ext cx="2838451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0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558DC-AB6E-4BCD-97E7-F8A49DF0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Calligraphy" panose="03010101010101010101" pitchFamily="66" charset="0"/>
              </a:rPr>
              <a:t>Why Cultural Competence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5068-67FE-4602-8FCF-E8AA755D7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Our classrooms are more diverse</a:t>
            </a:r>
          </a:p>
          <a:p>
            <a:r>
              <a:rPr lang="en-GB" sz="4000" dirty="0"/>
              <a:t>People are a product of their culture</a:t>
            </a:r>
          </a:p>
          <a:p>
            <a:r>
              <a:rPr lang="en-GB" sz="4000" dirty="0"/>
              <a:t>Bridging the gap</a:t>
            </a:r>
          </a:p>
          <a:p>
            <a:r>
              <a:rPr lang="en-GB" sz="4000" dirty="0"/>
              <a:t>Achieving learning that is effective and efficient</a:t>
            </a:r>
          </a:p>
          <a:p>
            <a:r>
              <a:rPr lang="en-GB" sz="4000"/>
              <a:t>Effectively addressing </a:t>
            </a:r>
            <a:r>
              <a:rPr lang="en-GB" sz="4000" dirty="0"/>
              <a:t>stereotype and related classroom conflicts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38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BEBFEF-9C44-45F9-A8C9-7F5D1FBC9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" y="0"/>
            <a:ext cx="12168821" cy="5962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83BAD4-59A7-4DD3-966F-E34C4DFF2671}"/>
              </a:ext>
            </a:extLst>
          </p:cNvPr>
          <p:cNvSpPr txBox="1"/>
          <p:nvPr/>
        </p:nvSpPr>
        <p:spPr>
          <a:xfrm>
            <a:off x="352425" y="6353175"/>
            <a:ext cx="656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https://www.youtube.com/watch?v=NJn5neFlCq8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96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23D9-0D15-40AE-B1AF-6DEDB21E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Lucida Calligraphy" panose="03010101010101010101" pitchFamily="66" charset="0"/>
              </a:rPr>
              <a:t>Achieving a culturally responsive learning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F1686-F2B2-4CC7-8817-2F6D0D191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Become familiar with students cultural identity</a:t>
            </a:r>
          </a:p>
          <a:p>
            <a:r>
              <a:rPr lang="en-GB" dirty="0"/>
              <a:t>Directional teaching methods</a:t>
            </a:r>
          </a:p>
          <a:p>
            <a:r>
              <a:rPr lang="en-GB" dirty="0"/>
              <a:t>Diverse and inclusive curriculum. </a:t>
            </a:r>
          </a:p>
          <a:p>
            <a:r>
              <a:rPr lang="en-GB" dirty="0"/>
              <a:t>Re-educate to address inequality</a:t>
            </a:r>
          </a:p>
          <a:p>
            <a:r>
              <a:rPr lang="en-GB" dirty="0"/>
              <a:t>Establish ground rules for polite conversations among students</a:t>
            </a:r>
          </a:p>
          <a:p>
            <a:r>
              <a:rPr lang="en-GB" dirty="0"/>
              <a:t>Diversity centred learning objectives and outcome. “In this course, students will consider multicultural and diversity aspects as they relate to the major concepts of this course</a:t>
            </a:r>
            <a:r>
              <a:rPr lang="en-GB" noProof="0" dirty="0"/>
              <a:t> ... .” Fuentes, et. al. (2021)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01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BDA3-D28D-4783-867F-F9662925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Lucida Calligraphy" panose="03010101010101010101" pitchFamily="66" charset="0"/>
              </a:rPr>
              <a:t>References</a:t>
            </a:r>
            <a:r>
              <a:rPr lang="en-GB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ABC10-4C00-4F9A-99A0-2AF8494B1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Fuentes, M. A., Zelaya, D. G. &amp; Madsen, J. W. (2021). Rethinking the Course Syllabus: Considerations for Promoting Equity, Diversity, and Inclusion. Teaching of Psychology, 48(1), 69-79.</a:t>
            </a:r>
          </a:p>
          <a:p>
            <a:pPr marL="0" indent="0">
              <a:buNone/>
            </a:pPr>
            <a:r>
              <a:rPr lang="en-GB" sz="2000" dirty="0"/>
              <a:t>Kerkhof, S. N. &amp; Cloud, M. E. (2020). Equipping teachers with globally competent practices: A mixed methods study on integrating global competence and teacher education. International Journal of Educational Research, 103, 1-14. </a:t>
            </a:r>
            <a:r>
              <a:rPr lang="en-GB" sz="2000" dirty="0">
                <a:hlinkClick r:id="rId2"/>
              </a:rPr>
              <a:t>https://doi.org/10.1016/j.ijer.2020.101629</a:t>
            </a:r>
            <a:endParaRPr lang="en-GB" sz="2000" dirty="0"/>
          </a:p>
          <a:p>
            <a:pPr marL="0" indent="0">
              <a:buNone/>
            </a:pPr>
            <a:r>
              <a:rPr lang="fi-FI" sz="2000" dirty="0"/>
              <a:t>Rosetta Eun Ryong Lee (</a:t>
            </a:r>
            <a:r>
              <a:rPr lang="fi-FI" sz="2000" dirty="0">
                <a:hlinkClick r:id="rId3"/>
              </a:rPr>
              <a:t>http://tiny.cc/rosettalee</a:t>
            </a:r>
            <a:r>
              <a:rPr lang="fi-FI" sz="2000" dirty="0"/>
              <a:t>)</a:t>
            </a:r>
          </a:p>
          <a:p>
            <a:pPr marL="0" indent="0">
              <a:buNone/>
            </a:pPr>
            <a:r>
              <a:rPr lang="en-GB" sz="2000" dirty="0">
                <a:hlinkClick r:id="rId4"/>
              </a:rPr>
              <a:t>https://www.britannica.com/topic/Czech-language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69772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375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Calligraphy</vt:lpstr>
      <vt:lpstr>Office Theme</vt:lpstr>
      <vt:lpstr>Dealing With Diversity: Practical Approach</vt:lpstr>
      <vt:lpstr>PowerPoint Presentation</vt:lpstr>
      <vt:lpstr>Language Diversity</vt:lpstr>
      <vt:lpstr>Language ideologies: nature, structure, the use of language, gestures and social behavior towards the use of said language in a social world, attaching more value to some words over others. These are morally or politically influenced.</vt:lpstr>
      <vt:lpstr>Cultural Competence</vt:lpstr>
      <vt:lpstr>Why Cultural Competence?</vt:lpstr>
      <vt:lpstr>PowerPoint Presentation</vt:lpstr>
      <vt:lpstr>Achieving a culturally responsive learning environment</vt:lpstr>
      <vt:lpstr>References: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Diversity</dc:title>
  <dc:creator>Ntite Orji Kalu</dc:creator>
  <cp:lastModifiedBy>Ntite Orji Kalu</cp:lastModifiedBy>
  <cp:revision>23</cp:revision>
  <dcterms:created xsi:type="dcterms:W3CDTF">2021-04-19T08:10:56Z</dcterms:created>
  <dcterms:modified xsi:type="dcterms:W3CDTF">2021-04-20T10:09:56Z</dcterms:modified>
</cp:coreProperties>
</file>