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6"/>
  </p:notesMasterIdLst>
  <p:handoutMasterIdLst>
    <p:handoutMasterId r:id="rId37"/>
  </p:handoutMasterIdLst>
  <p:sldIdLst>
    <p:sldId id="256" r:id="rId3"/>
    <p:sldId id="328" r:id="rId4"/>
    <p:sldId id="330" r:id="rId5"/>
    <p:sldId id="331" r:id="rId6"/>
    <p:sldId id="346" r:id="rId7"/>
    <p:sldId id="332" r:id="rId8"/>
    <p:sldId id="335" r:id="rId9"/>
    <p:sldId id="336" r:id="rId10"/>
    <p:sldId id="347" r:id="rId11"/>
    <p:sldId id="348" r:id="rId12"/>
    <p:sldId id="361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62" r:id="rId32"/>
    <p:sldId id="363" r:id="rId33"/>
    <p:sldId id="364" r:id="rId34"/>
    <p:sldId id="345" r:id="rId3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>
      <p:cViewPr varScale="1">
        <p:scale>
          <a:sx n="116" d="100"/>
          <a:sy n="116" d="100"/>
        </p:scale>
        <p:origin x="2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F59C8D-25DB-49BF-91B8-E5D6BF1073BC}" type="doc">
      <dgm:prSet loTypeId="urn:microsoft.com/office/officeart/2005/8/layout/vProcess5" loCatId="process" qsTypeId="urn:microsoft.com/office/officeart/2005/8/quickstyle/simple2" qsCatId="simple" csTypeId="urn:microsoft.com/office/officeart/2005/8/colors/accent6_3" csCatId="accent6" phldr="1"/>
      <dgm:spPr/>
    </dgm:pt>
    <dgm:pt modelId="{ACF3E373-87A2-4B6D-BB4A-771F03437CA2}">
      <dgm:prSet phldrT="[Text]"/>
      <dgm:spPr/>
      <dgm:t>
        <a:bodyPr/>
        <a:lstStyle/>
        <a:p>
          <a:r>
            <a:rPr lang="cs-CZ" b="1" dirty="0" smtClean="0"/>
            <a:t>Ranní kruh</a:t>
          </a:r>
          <a:endParaRPr lang="cs-CZ" b="1" dirty="0"/>
        </a:p>
      </dgm:t>
    </dgm:pt>
    <dgm:pt modelId="{0FB62FF1-15D8-4D05-83A7-471F8D2C66B9}" type="parTrans" cxnId="{458243A4-21D1-45B5-8F29-2B30A2F99A56}">
      <dgm:prSet/>
      <dgm:spPr/>
      <dgm:t>
        <a:bodyPr/>
        <a:lstStyle/>
        <a:p>
          <a:endParaRPr lang="cs-CZ"/>
        </a:p>
      </dgm:t>
    </dgm:pt>
    <dgm:pt modelId="{A4FC0F41-C329-4861-95CA-9B7CA59864BB}" type="sibTrans" cxnId="{458243A4-21D1-45B5-8F29-2B30A2F99A56}">
      <dgm:prSet/>
      <dgm:spPr/>
      <dgm:t>
        <a:bodyPr/>
        <a:lstStyle/>
        <a:p>
          <a:endParaRPr lang="cs-CZ"/>
        </a:p>
      </dgm:t>
    </dgm:pt>
    <dgm:pt modelId="{1AB3C410-ED63-4ECB-9990-28A43CB2BDE0}">
      <dgm:prSet phldrT="[Text]"/>
      <dgm:spPr/>
      <dgm:t>
        <a:bodyPr/>
        <a:lstStyle/>
        <a:p>
          <a:r>
            <a:rPr lang="cs-CZ" b="1" dirty="0" smtClean="0"/>
            <a:t>Práce v centrech aktivit</a:t>
          </a:r>
          <a:endParaRPr lang="cs-CZ" b="1" dirty="0"/>
        </a:p>
      </dgm:t>
    </dgm:pt>
    <dgm:pt modelId="{615F754B-F2CB-40CE-A594-335C284F78DD}" type="parTrans" cxnId="{2C829556-27B6-41C7-9A47-AC529D7C8C5D}">
      <dgm:prSet/>
      <dgm:spPr/>
      <dgm:t>
        <a:bodyPr/>
        <a:lstStyle/>
        <a:p>
          <a:endParaRPr lang="cs-CZ"/>
        </a:p>
      </dgm:t>
    </dgm:pt>
    <dgm:pt modelId="{F4494FFA-8DA4-4BBC-BD2C-FB3C3F25B109}" type="sibTrans" cxnId="{2C829556-27B6-41C7-9A47-AC529D7C8C5D}">
      <dgm:prSet/>
      <dgm:spPr/>
      <dgm:t>
        <a:bodyPr/>
        <a:lstStyle/>
        <a:p>
          <a:endParaRPr lang="cs-CZ"/>
        </a:p>
      </dgm:t>
    </dgm:pt>
    <dgm:pt modelId="{D0A42656-BD6A-42A1-BA33-1ADD626C115E}">
      <dgm:prSet phldrT="[Text]"/>
      <dgm:spPr/>
      <dgm:t>
        <a:bodyPr/>
        <a:lstStyle/>
        <a:p>
          <a:r>
            <a:rPr lang="cs-CZ" b="1" dirty="0" smtClean="0"/>
            <a:t>Hodnotící (závěrečný) kruh</a:t>
          </a:r>
          <a:endParaRPr lang="cs-CZ" b="1" dirty="0"/>
        </a:p>
      </dgm:t>
    </dgm:pt>
    <dgm:pt modelId="{69945301-679F-4D96-B34E-156343C4EBCF}" type="parTrans" cxnId="{7A594347-3CE6-418E-9312-466D560F2382}">
      <dgm:prSet/>
      <dgm:spPr/>
      <dgm:t>
        <a:bodyPr/>
        <a:lstStyle/>
        <a:p>
          <a:endParaRPr lang="cs-CZ"/>
        </a:p>
      </dgm:t>
    </dgm:pt>
    <dgm:pt modelId="{3E0E01D5-9EFB-4B50-BADC-760BF78047D1}" type="sibTrans" cxnId="{7A594347-3CE6-418E-9312-466D560F2382}">
      <dgm:prSet/>
      <dgm:spPr/>
      <dgm:t>
        <a:bodyPr/>
        <a:lstStyle/>
        <a:p>
          <a:endParaRPr lang="cs-CZ"/>
        </a:p>
      </dgm:t>
    </dgm:pt>
    <dgm:pt modelId="{421D00F0-CF68-4CD0-846C-EE94E7A9FEBD}">
      <dgm:prSet/>
      <dgm:spPr/>
      <dgm:t>
        <a:bodyPr/>
        <a:lstStyle/>
        <a:p>
          <a:r>
            <a:rPr lang="cs-CZ" b="1" dirty="0" smtClean="0"/>
            <a:t>Společná práce</a:t>
          </a:r>
          <a:endParaRPr lang="cs-CZ" b="1" dirty="0"/>
        </a:p>
      </dgm:t>
    </dgm:pt>
    <dgm:pt modelId="{B0528792-9E27-492C-B84C-69B2862538F0}" type="parTrans" cxnId="{3DAC1FE9-9C06-4012-BE5A-E32D3B6F5492}">
      <dgm:prSet/>
      <dgm:spPr/>
      <dgm:t>
        <a:bodyPr/>
        <a:lstStyle/>
        <a:p>
          <a:endParaRPr lang="cs-CZ"/>
        </a:p>
      </dgm:t>
    </dgm:pt>
    <dgm:pt modelId="{D1DDC308-F4F4-41F4-9F88-EEE8A484C4F9}" type="sibTrans" cxnId="{3DAC1FE9-9C06-4012-BE5A-E32D3B6F5492}">
      <dgm:prSet/>
      <dgm:spPr/>
      <dgm:t>
        <a:bodyPr/>
        <a:lstStyle/>
        <a:p>
          <a:endParaRPr lang="cs-CZ"/>
        </a:p>
      </dgm:t>
    </dgm:pt>
    <dgm:pt modelId="{1447A926-2B7E-491A-A0A0-3A0A73B1EDA9}">
      <dgm:prSet/>
      <dgm:spPr/>
      <dgm:t>
        <a:bodyPr/>
        <a:lstStyle/>
        <a:p>
          <a:r>
            <a:rPr lang="cs-CZ" b="1" dirty="0" smtClean="0"/>
            <a:t>Přestávka</a:t>
          </a:r>
          <a:endParaRPr lang="cs-CZ" b="1" dirty="0"/>
        </a:p>
      </dgm:t>
    </dgm:pt>
    <dgm:pt modelId="{B2DC47B8-D252-40D1-8D93-078C59C8BF25}" type="parTrans" cxnId="{50758C9E-5D21-4FDD-B3E7-7B4F86415EEE}">
      <dgm:prSet/>
      <dgm:spPr/>
      <dgm:t>
        <a:bodyPr/>
        <a:lstStyle/>
        <a:p>
          <a:endParaRPr lang="cs-CZ"/>
        </a:p>
      </dgm:t>
    </dgm:pt>
    <dgm:pt modelId="{F3D9A444-78D2-45F6-B04B-9857CAC3286D}" type="sibTrans" cxnId="{50758C9E-5D21-4FDD-B3E7-7B4F86415EEE}">
      <dgm:prSet/>
      <dgm:spPr/>
      <dgm:t>
        <a:bodyPr/>
        <a:lstStyle/>
        <a:p>
          <a:endParaRPr lang="cs-CZ"/>
        </a:p>
      </dgm:t>
    </dgm:pt>
    <dgm:pt modelId="{A42A9C04-68E3-489F-BD5E-30512B91BDB3}" type="pres">
      <dgm:prSet presAssocID="{B7F59C8D-25DB-49BF-91B8-E5D6BF1073BC}" presName="outerComposite" presStyleCnt="0">
        <dgm:presLayoutVars>
          <dgm:chMax val="5"/>
          <dgm:dir/>
          <dgm:resizeHandles val="exact"/>
        </dgm:presLayoutVars>
      </dgm:prSet>
      <dgm:spPr/>
    </dgm:pt>
    <dgm:pt modelId="{A62C1CE7-308E-4F23-8433-3774A743DE39}" type="pres">
      <dgm:prSet presAssocID="{B7F59C8D-25DB-49BF-91B8-E5D6BF1073BC}" presName="dummyMaxCanvas" presStyleCnt="0">
        <dgm:presLayoutVars/>
      </dgm:prSet>
      <dgm:spPr/>
    </dgm:pt>
    <dgm:pt modelId="{79340EEA-2BF4-4D70-8286-782A576679CE}" type="pres">
      <dgm:prSet presAssocID="{B7F59C8D-25DB-49BF-91B8-E5D6BF1073B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4C7AA55-72B3-4D3B-AB28-D7E520C18D20}" type="pres">
      <dgm:prSet presAssocID="{B7F59C8D-25DB-49BF-91B8-E5D6BF1073B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028EB10-4C48-4B78-8B61-60CCB55425F9}" type="pres">
      <dgm:prSet presAssocID="{B7F59C8D-25DB-49BF-91B8-E5D6BF1073B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C51CEFF-E909-4060-948C-B27FFF14E001}" type="pres">
      <dgm:prSet presAssocID="{B7F59C8D-25DB-49BF-91B8-E5D6BF1073B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4EEF1CF-03F9-4945-BEDC-8F7983504374}" type="pres">
      <dgm:prSet presAssocID="{B7F59C8D-25DB-49BF-91B8-E5D6BF1073B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D2613FF-BE60-4A8D-A4C3-5903CBA128C8}" type="pres">
      <dgm:prSet presAssocID="{B7F59C8D-25DB-49BF-91B8-E5D6BF1073B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E9C3FFD-C435-4C1D-92A5-8A97CFD15CAA}" type="pres">
      <dgm:prSet presAssocID="{B7F59C8D-25DB-49BF-91B8-E5D6BF1073B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9BCDEA6-A366-4543-B34F-070CA5ABE3A5}" type="pres">
      <dgm:prSet presAssocID="{B7F59C8D-25DB-49BF-91B8-E5D6BF1073B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D4B19A1-9E74-4502-8052-89EC3291DE99}" type="pres">
      <dgm:prSet presAssocID="{B7F59C8D-25DB-49BF-91B8-E5D6BF1073B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F8434FB-21DC-4BE4-A498-41267936C8A4}" type="pres">
      <dgm:prSet presAssocID="{B7F59C8D-25DB-49BF-91B8-E5D6BF1073B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8DD4EAE-ACA6-44ED-9832-DB4E624A2F89}" type="pres">
      <dgm:prSet presAssocID="{B7F59C8D-25DB-49BF-91B8-E5D6BF1073B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C4A6302-DE50-4CD9-8747-CFF6D3E13018}" type="pres">
      <dgm:prSet presAssocID="{B7F59C8D-25DB-49BF-91B8-E5D6BF1073B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F32B5D5-0938-404F-94A8-F314E7943EEF}" type="pres">
      <dgm:prSet presAssocID="{B7F59C8D-25DB-49BF-91B8-E5D6BF1073B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382C9D9-F61E-4E86-A985-45C4A8856727}" type="pres">
      <dgm:prSet presAssocID="{B7F59C8D-25DB-49BF-91B8-E5D6BF1073B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AB02C8D-E0BD-45C4-8573-974395F98FB5}" type="presOf" srcId="{D0A42656-BD6A-42A1-BA33-1ADD626C115E}" destId="{C382C9D9-F61E-4E86-A985-45C4A8856727}" srcOrd="1" destOrd="0" presId="urn:microsoft.com/office/officeart/2005/8/layout/vProcess5"/>
    <dgm:cxn modelId="{7A594347-3CE6-418E-9312-466D560F2382}" srcId="{B7F59C8D-25DB-49BF-91B8-E5D6BF1073BC}" destId="{D0A42656-BD6A-42A1-BA33-1ADD626C115E}" srcOrd="4" destOrd="0" parTransId="{69945301-679F-4D96-B34E-156343C4EBCF}" sibTransId="{3E0E01D5-9EFB-4B50-BADC-760BF78047D1}"/>
    <dgm:cxn modelId="{50758C9E-5D21-4FDD-B3E7-7B4F86415EEE}" srcId="{B7F59C8D-25DB-49BF-91B8-E5D6BF1073BC}" destId="{1447A926-2B7E-491A-A0A0-3A0A73B1EDA9}" srcOrd="2" destOrd="0" parTransId="{B2DC47B8-D252-40D1-8D93-078C59C8BF25}" sibTransId="{F3D9A444-78D2-45F6-B04B-9857CAC3286D}"/>
    <dgm:cxn modelId="{BC551CEF-30AB-4D97-B40C-1BCA83B5BC70}" type="presOf" srcId="{D0A42656-BD6A-42A1-BA33-1ADD626C115E}" destId="{B4EEF1CF-03F9-4945-BEDC-8F7983504374}" srcOrd="0" destOrd="0" presId="urn:microsoft.com/office/officeart/2005/8/layout/vProcess5"/>
    <dgm:cxn modelId="{BE59DBC0-7105-437D-A5A3-9243A56D09D9}" type="presOf" srcId="{ACF3E373-87A2-4B6D-BB4A-771F03437CA2}" destId="{79340EEA-2BF4-4D70-8286-782A576679CE}" srcOrd="0" destOrd="0" presId="urn:microsoft.com/office/officeart/2005/8/layout/vProcess5"/>
    <dgm:cxn modelId="{4AFFCF81-5E5E-4991-8598-479C2C14D726}" type="presOf" srcId="{1AB3C410-ED63-4ECB-9990-28A43CB2BDE0}" destId="{5C51CEFF-E909-4060-948C-B27FFF14E001}" srcOrd="0" destOrd="0" presId="urn:microsoft.com/office/officeart/2005/8/layout/vProcess5"/>
    <dgm:cxn modelId="{A6D51B48-A707-43FB-A1C9-1596C3AEF154}" type="presOf" srcId="{A4FC0F41-C329-4861-95CA-9B7CA59864BB}" destId="{CD2613FF-BE60-4A8D-A4C3-5903CBA128C8}" srcOrd="0" destOrd="0" presId="urn:microsoft.com/office/officeart/2005/8/layout/vProcess5"/>
    <dgm:cxn modelId="{83839164-7598-4A54-ADDD-3500EA0C6FD8}" type="presOf" srcId="{1AB3C410-ED63-4ECB-9990-28A43CB2BDE0}" destId="{2F32B5D5-0938-404F-94A8-F314E7943EEF}" srcOrd="1" destOrd="0" presId="urn:microsoft.com/office/officeart/2005/8/layout/vProcess5"/>
    <dgm:cxn modelId="{AA401151-3553-423A-A33E-2D1013A432ED}" type="presOf" srcId="{1447A926-2B7E-491A-A0A0-3A0A73B1EDA9}" destId="{5028EB10-4C48-4B78-8B61-60CCB55425F9}" srcOrd="0" destOrd="0" presId="urn:microsoft.com/office/officeart/2005/8/layout/vProcess5"/>
    <dgm:cxn modelId="{4AE8C4FC-7B3E-4920-A2F4-78C67CFFB987}" type="presOf" srcId="{F4494FFA-8DA4-4BBC-BD2C-FB3C3F25B109}" destId="{1D4B19A1-9E74-4502-8052-89EC3291DE99}" srcOrd="0" destOrd="0" presId="urn:microsoft.com/office/officeart/2005/8/layout/vProcess5"/>
    <dgm:cxn modelId="{AB07FB93-EE8A-493B-B9AC-0377DE339009}" type="presOf" srcId="{F3D9A444-78D2-45F6-B04B-9857CAC3286D}" destId="{A9BCDEA6-A366-4543-B34F-070CA5ABE3A5}" srcOrd="0" destOrd="0" presId="urn:microsoft.com/office/officeart/2005/8/layout/vProcess5"/>
    <dgm:cxn modelId="{3DAC1FE9-9C06-4012-BE5A-E32D3B6F5492}" srcId="{B7F59C8D-25DB-49BF-91B8-E5D6BF1073BC}" destId="{421D00F0-CF68-4CD0-846C-EE94E7A9FEBD}" srcOrd="1" destOrd="0" parTransId="{B0528792-9E27-492C-B84C-69B2862538F0}" sibTransId="{D1DDC308-F4F4-41F4-9F88-EEE8A484C4F9}"/>
    <dgm:cxn modelId="{71549BAF-74E8-4302-9DAE-161C4BD0B818}" type="presOf" srcId="{421D00F0-CF68-4CD0-846C-EE94E7A9FEBD}" destId="{F8DD4EAE-ACA6-44ED-9832-DB4E624A2F89}" srcOrd="1" destOrd="0" presId="urn:microsoft.com/office/officeart/2005/8/layout/vProcess5"/>
    <dgm:cxn modelId="{CFEAAC3D-1346-4847-A86B-F494C5F929B1}" type="presOf" srcId="{421D00F0-CF68-4CD0-846C-EE94E7A9FEBD}" destId="{84C7AA55-72B3-4D3B-AB28-D7E520C18D20}" srcOrd="0" destOrd="0" presId="urn:microsoft.com/office/officeart/2005/8/layout/vProcess5"/>
    <dgm:cxn modelId="{1A3E32DB-D0E7-4B6D-BA83-F9BF574BE615}" type="presOf" srcId="{ACF3E373-87A2-4B6D-BB4A-771F03437CA2}" destId="{5F8434FB-21DC-4BE4-A498-41267936C8A4}" srcOrd="1" destOrd="0" presId="urn:microsoft.com/office/officeart/2005/8/layout/vProcess5"/>
    <dgm:cxn modelId="{4C5D53B0-68D8-41F9-89AD-20D95E868609}" type="presOf" srcId="{1447A926-2B7E-491A-A0A0-3A0A73B1EDA9}" destId="{FC4A6302-DE50-4CD9-8747-CFF6D3E13018}" srcOrd="1" destOrd="0" presId="urn:microsoft.com/office/officeart/2005/8/layout/vProcess5"/>
    <dgm:cxn modelId="{458243A4-21D1-45B5-8F29-2B30A2F99A56}" srcId="{B7F59C8D-25DB-49BF-91B8-E5D6BF1073BC}" destId="{ACF3E373-87A2-4B6D-BB4A-771F03437CA2}" srcOrd="0" destOrd="0" parTransId="{0FB62FF1-15D8-4D05-83A7-471F8D2C66B9}" sibTransId="{A4FC0F41-C329-4861-95CA-9B7CA59864BB}"/>
    <dgm:cxn modelId="{2C829556-27B6-41C7-9A47-AC529D7C8C5D}" srcId="{B7F59C8D-25DB-49BF-91B8-E5D6BF1073BC}" destId="{1AB3C410-ED63-4ECB-9990-28A43CB2BDE0}" srcOrd="3" destOrd="0" parTransId="{615F754B-F2CB-40CE-A594-335C284F78DD}" sibTransId="{F4494FFA-8DA4-4BBC-BD2C-FB3C3F25B109}"/>
    <dgm:cxn modelId="{3D1AFCC7-D2D6-44DE-B8BD-62881BB13A02}" type="presOf" srcId="{B7F59C8D-25DB-49BF-91B8-E5D6BF1073BC}" destId="{A42A9C04-68E3-489F-BD5E-30512B91BDB3}" srcOrd="0" destOrd="0" presId="urn:microsoft.com/office/officeart/2005/8/layout/vProcess5"/>
    <dgm:cxn modelId="{2C85BC17-1B24-4782-8D1B-1D32503A0E55}" type="presOf" srcId="{D1DDC308-F4F4-41F4-9F88-EEE8A484C4F9}" destId="{CE9C3FFD-C435-4C1D-92A5-8A97CFD15CAA}" srcOrd="0" destOrd="0" presId="urn:microsoft.com/office/officeart/2005/8/layout/vProcess5"/>
    <dgm:cxn modelId="{F7BC6418-54E0-4648-989B-42C558D5220D}" type="presParOf" srcId="{A42A9C04-68E3-489F-BD5E-30512B91BDB3}" destId="{A62C1CE7-308E-4F23-8433-3774A743DE39}" srcOrd="0" destOrd="0" presId="urn:microsoft.com/office/officeart/2005/8/layout/vProcess5"/>
    <dgm:cxn modelId="{9E2E8B17-9EE4-48FA-8BA5-CD310F7796DF}" type="presParOf" srcId="{A42A9C04-68E3-489F-BD5E-30512B91BDB3}" destId="{79340EEA-2BF4-4D70-8286-782A576679CE}" srcOrd="1" destOrd="0" presId="urn:microsoft.com/office/officeart/2005/8/layout/vProcess5"/>
    <dgm:cxn modelId="{3F5404EE-D2BA-4956-BA18-7B24AC825455}" type="presParOf" srcId="{A42A9C04-68E3-489F-BD5E-30512B91BDB3}" destId="{84C7AA55-72B3-4D3B-AB28-D7E520C18D20}" srcOrd="2" destOrd="0" presId="urn:microsoft.com/office/officeart/2005/8/layout/vProcess5"/>
    <dgm:cxn modelId="{AFF72DF4-E778-4DD4-AD22-97E4CA25EFB8}" type="presParOf" srcId="{A42A9C04-68E3-489F-BD5E-30512B91BDB3}" destId="{5028EB10-4C48-4B78-8B61-60CCB55425F9}" srcOrd="3" destOrd="0" presId="urn:microsoft.com/office/officeart/2005/8/layout/vProcess5"/>
    <dgm:cxn modelId="{8B5877CE-EEBA-4D12-8D05-085C4E0E0814}" type="presParOf" srcId="{A42A9C04-68E3-489F-BD5E-30512B91BDB3}" destId="{5C51CEFF-E909-4060-948C-B27FFF14E001}" srcOrd="4" destOrd="0" presId="urn:microsoft.com/office/officeart/2005/8/layout/vProcess5"/>
    <dgm:cxn modelId="{F1870B4D-40CF-43CA-993A-0A9C58638131}" type="presParOf" srcId="{A42A9C04-68E3-489F-BD5E-30512B91BDB3}" destId="{B4EEF1CF-03F9-4945-BEDC-8F7983504374}" srcOrd="5" destOrd="0" presId="urn:microsoft.com/office/officeart/2005/8/layout/vProcess5"/>
    <dgm:cxn modelId="{DB3767A2-0441-482D-A1F0-99B8ECDE25FF}" type="presParOf" srcId="{A42A9C04-68E3-489F-BD5E-30512B91BDB3}" destId="{CD2613FF-BE60-4A8D-A4C3-5903CBA128C8}" srcOrd="6" destOrd="0" presId="urn:microsoft.com/office/officeart/2005/8/layout/vProcess5"/>
    <dgm:cxn modelId="{8186C0F6-AED1-40F3-A5DC-1B3B7697106D}" type="presParOf" srcId="{A42A9C04-68E3-489F-BD5E-30512B91BDB3}" destId="{CE9C3FFD-C435-4C1D-92A5-8A97CFD15CAA}" srcOrd="7" destOrd="0" presId="urn:microsoft.com/office/officeart/2005/8/layout/vProcess5"/>
    <dgm:cxn modelId="{35B499DD-76C4-4677-96A2-D28FFF728185}" type="presParOf" srcId="{A42A9C04-68E3-489F-BD5E-30512B91BDB3}" destId="{A9BCDEA6-A366-4543-B34F-070CA5ABE3A5}" srcOrd="8" destOrd="0" presId="urn:microsoft.com/office/officeart/2005/8/layout/vProcess5"/>
    <dgm:cxn modelId="{17549105-F866-4347-9B5A-74826276BC9F}" type="presParOf" srcId="{A42A9C04-68E3-489F-BD5E-30512B91BDB3}" destId="{1D4B19A1-9E74-4502-8052-89EC3291DE99}" srcOrd="9" destOrd="0" presId="urn:microsoft.com/office/officeart/2005/8/layout/vProcess5"/>
    <dgm:cxn modelId="{8C6E3635-EBC0-4801-A7CB-7454D1034B56}" type="presParOf" srcId="{A42A9C04-68E3-489F-BD5E-30512B91BDB3}" destId="{5F8434FB-21DC-4BE4-A498-41267936C8A4}" srcOrd="10" destOrd="0" presId="urn:microsoft.com/office/officeart/2005/8/layout/vProcess5"/>
    <dgm:cxn modelId="{437B0302-376E-447F-B9AC-A9E4294ACCEA}" type="presParOf" srcId="{A42A9C04-68E3-489F-BD5E-30512B91BDB3}" destId="{F8DD4EAE-ACA6-44ED-9832-DB4E624A2F89}" srcOrd="11" destOrd="0" presId="urn:microsoft.com/office/officeart/2005/8/layout/vProcess5"/>
    <dgm:cxn modelId="{BC7BDCC2-9D12-4283-B642-308518D66881}" type="presParOf" srcId="{A42A9C04-68E3-489F-BD5E-30512B91BDB3}" destId="{FC4A6302-DE50-4CD9-8747-CFF6D3E13018}" srcOrd="12" destOrd="0" presId="urn:microsoft.com/office/officeart/2005/8/layout/vProcess5"/>
    <dgm:cxn modelId="{7D94D0F0-C0C7-4FA7-8DCD-95F4370D92D5}" type="presParOf" srcId="{A42A9C04-68E3-489F-BD5E-30512B91BDB3}" destId="{2F32B5D5-0938-404F-94A8-F314E7943EEF}" srcOrd="13" destOrd="0" presId="urn:microsoft.com/office/officeart/2005/8/layout/vProcess5"/>
    <dgm:cxn modelId="{A9CF1CBB-3727-4D91-AF65-2907CCB7351D}" type="presParOf" srcId="{A42A9C04-68E3-489F-BD5E-30512B91BDB3}" destId="{C382C9D9-F61E-4E86-A985-45C4A885672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543B39-6F0F-45EA-9A5F-9B9C86D11178}" type="doc">
      <dgm:prSet loTypeId="urn:microsoft.com/office/officeart/2005/8/layout/default#1" loCatId="list" qsTypeId="urn:microsoft.com/office/officeart/2005/8/quickstyle/simple2" qsCatId="simple" csTypeId="urn:microsoft.com/office/officeart/2005/8/colors/accent6_4" csCatId="accent6" phldr="1"/>
      <dgm:spPr/>
      <dgm:t>
        <a:bodyPr/>
        <a:lstStyle/>
        <a:p>
          <a:endParaRPr lang="cs-CZ"/>
        </a:p>
      </dgm:t>
    </dgm:pt>
    <dgm:pt modelId="{817622BF-0E48-49FE-9758-FCDB7B5D79A2}">
      <dgm:prSet phldrT="[Text]"/>
      <dgm:spPr/>
      <dgm:t>
        <a:bodyPr/>
        <a:lstStyle/>
        <a:p>
          <a:r>
            <a:rPr lang="cs-CZ" b="1" dirty="0" smtClean="0"/>
            <a:t>ČTENÍ</a:t>
          </a:r>
          <a:endParaRPr lang="cs-CZ" b="1" dirty="0"/>
        </a:p>
      </dgm:t>
    </dgm:pt>
    <dgm:pt modelId="{FDB6B0EA-A928-4697-8D39-DF23AEE88079}" type="parTrans" cxnId="{219924BE-2F47-4CD7-BB50-568A5D72D549}">
      <dgm:prSet/>
      <dgm:spPr/>
      <dgm:t>
        <a:bodyPr/>
        <a:lstStyle/>
        <a:p>
          <a:endParaRPr lang="cs-CZ"/>
        </a:p>
      </dgm:t>
    </dgm:pt>
    <dgm:pt modelId="{505CFF9C-3AE9-42C1-B981-716D9AAC9E0B}" type="sibTrans" cxnId="{219924BE-2F47-4CD7-BB50-568A5D72D549}">
      <dgm:prSet/>
      <dgm:spPr/>
      <dgm:t>
        <a:bodyPr/>
        <a:lstStyle/>
        <a:p>
          <a:endParaRPr lang="cs-CZ"/>
        </a:p>
      </dgm:t>
    </dgm:pt>
    <dgm:pt modelId="{0E120F2A-AE12-4138-859C-A8BD52DD3991}">
      <dgm:prSet phldrT="[Text]"/>
      <dgm:spPr/>
      <dgm:t>
        <a:bodyPr/>
        <a:lstStyle/>
        <a:p>
          <a:r>
            <a:rPr lang="cs-CZ" b="1" dirty="0" smtClean="0"/>
            <a:t>MATEMATIKA</a:t>
          </a:r>
          <a:endParaRPr lang="cs-CZ" b="1" dirty="0"/>
        </a:p>
      </dgm:t>
    </dgm:pt>
    <dgm:pt modelId="{65EFF0F8-DDD2-47C0-8DC0-B35F2A38AC11}" type="parTrans" cxnId="{0B49321A-8340-4464-B96C-6A47B163BE1E}">
      <dgm:prSet/>
      <dgm:spPr/>
      <dgm:t>
        <a:bodyPr/>
        <a:lstStyle/>
        <a:p>
          <a:endParaRPr lang="cs-CZ"/>
        </a:p>
      </dgm:t>
    </dgm:pt>
    <dgm:pt modelId="{FF34C585-D38C-4A42-BD35-28D2BE16E200}" type="sibTrans" cxnId="{0B49321A-8340-4464-B96C-6A47B163BE1E}">
      <dgm:prSet/>
      <dgm:spPr/>
      <dgm:t>
        <a:bodyPr/>
        <a:lstStyle/>
        <a:p>
          <a:endParaRPr lang="cs-CZ"/>
        </a:p>
      </dgm:t>
    </dgm:pt>
    <dgm:pt modelId="{87C2DB1F-02AD-49ED-8BAC-497CBCE66358}">
      <dgm:prSet phldrT="[Text]"/>
      <dgm:spPr/>
      <dgm:t>
        <a:bodyPr/>
        <a:lstStyle/>
        <a:p>
          <a:r>
            <a:rPr lang="cs-CZ" b="1" dirty="0" smtClean="0"/>
            <a:t>ATELIÉR</a:t>
          </a:r>
          <a:endParaRPr lang="cs-CZ" b="1" dirty="0"/>
        </a:p>
      </dgm:t>
    </dgm:pt>
    <dgm:pt modelId="{3F4226E8-EA09-4822-AFEA-C53775C23CE6}" type="parTrans" cxnId="{3E92A4CF-DCD9-4687-8DD6-8CDFB78E57CE}">
      <dgm:prSet/>
      <dgm:spPr/>
      <dgm:t>
        <a:bodyPr/>
        <a:lstStyle/>
        <a:p>
          <a:endParaRPr lang="cs-CZ"/>
        </a:p>
      </dgm:t>
    </dgm:pt>
    <dgm:pt modelId="{E5C36CA8-8BE0-49FC-A599-429D1979FF3F}" type="sibTrans" cxnId="{3E92A4CF-DCD9-4687-8DD6-8CDFB78E57CE}">
      <dgm:prSet/>
      <dgm:spPr/>
      <dgm:t>
        <a:bodyPr/>
        <a:lstStyle/>
        <a:p>
          <a:endParaRPr lang="cs-CZ"/>
        </a:p>
      </dgm:t>
    </dgm:pt>
    <dgm:pt modelId="{C9F115CC-550E-4C31-AB52-BD940539630F}">
      <dgm:prSet phldrT="[Text]"/>
      <dgm:spPr/>
      <dgm:t>
        <a:bodyPr/>
        <a:lstStyle/>
        <a:p>
          <a:r>
            <a:rPr lang="cs-CZ" b="1" dirty="0" smtClean="0"/>
            <a:t>PSANÍ</a:t>
          </a:r>
          <a:endParaRPr lang="cs-CZ" b="1" dirty="0"/>
        </a:p>
      </dgm:t>
    </dgm:pt>
    <dgm:pt modelId="{6C0DA381-81F0-46A6-9234-C4D6F5395658}" type="parTrans" cxnId="{56C21DB9-16D9-4058-9DF9-0C6F5B648249}">
      <dgm:prSet/>
      <dgm:spPr/>
      <dgm:t>
        <a:bodyPr/>
        <a:lstStyle/>
        <a:p>
          <a:endParaRPr lang="cs-CZ"/>
        </a:p>
      </dgm:t>
    </dgm:pt>
    <dgm:pt modelId="{D1D629B9-941F-4266-AAA1-B419AFF0D884}" type="sibTrans" cxnId="{56C21DB9-16D9-4058-9DF9-0C6F5B648249}">
      <dgm:prSet/>
      <dgm:spPr/>
      <dgm:t>
        <a:bodyPr/>
        <a:lstStyle/>
        <a:p>
          <a:endParaRPr lang="cs-CZ"/>
        </a:p>
      </dgm:t>
    </dgm:pt>
    <dgm:pt modelId="{847D7DE1-8D0B-4AE5-897C-82FDE379A377}">
      <dgm:prSet phldrT="[Text]"/>
      <dgm:spPr/>
      <dgm:t>
        <a:bodyPr/>
        <a:lstStyle/>
        <a:p>
          <a:r>
            <a:rPr lang="cs-CZ" b="1" dirty="0" smtClean="0"/>
            <a:t>RELAXACE A HRY</a:t>
          </a:r>
          <a:endParaRPr lang="cs-CZ" b="1" dirty="0"/>
        </a:p>
      </dgm:t>
    </dgm:pt>
    <dgm:pt modelId="{055B8016-7455-45B6-A1CC-8A323A66A03E}" type="parTrans" cxnId="{92F1B868-6EAD-4E7C-A487-D34C87A2855F}">
      <dgm:prSet/>
      <dgm:spPr/>
      <dgm:t>
        <a:bodyPr/>
        <a:lstStyle/>
        <a:p>
          <a:endParaRPr lang="cs-CZ"/>
        </a:p>
      </dgm:t>
    </dgm:pt>
    <dgm:pt modelId="{FA12CD4F-1297-41F9-9E25-FC90E0D3A044}" type="sibTrans" cxnId="{92F1B868-6EAD-4E7C-A487-D34C87A2855F}">
      <dgm:prSet/>
      <dgm:spPr/>
      <dgm:t>
        <a:bodyPr/>
        <a:lstStyle/>
        <a:p>
          <a:endParaRPr lang="cs-CZ"/>
        </a:p>
      </dgm:t>
    </dgm:pt>
    <dgm:pt modelId="{1B34290B-541A-4958-B5BF-22BA97A75A9C}">
      <dgm:prSet/>
      <dgm:spPr/>
      <dgm:t>
        <a:bodyPr/>
        <a:lstStyle/>
        <a:p>
          <a:r>
            <a:rPr lang="cs-CZ" b="1" dirty="0" smtClean="0"/>
            <a:t>POKUSY</a:t>
          </a:r>
          <a:r>
            <a:rPr lang="cs-CZ" dirty="0" smtClean="0"/>
            <a:t> A OBJEVY</a:t>
          </a:r>
          <a:endParaRPr lang="cs-CZ" dirty="0"/>
        </a:p>
      </dgm:t>
    </dgm:pt>
    <dgm:pt modelId="{D00FFB1C-9CB3-472D-B6AF-B7F158D6A741}" type="parTrans" cxnId="{440E04D9-C574-4508-B01B-6365D2CAD0CF}">
      <dgm:prSet/>
      <dgm:spPr/>
      <dgm:t>
        <a:bodyPr/>
        <a:lstStyle/>
        <a:p>
          <a:endParaRPr lang="cs-CZ"/>
        </a:p>
      </dgm:t>
    </dgm:pt>
    <dgm:pt modelId="{31DC1761-EA52-42A5-B008-451174C695AC}" type="sibTrans" cxnId="{440E04D9-C574-4508-B01B-6365D2CAD0CF}">
      <dgm:prSet/>
      <dgm:spPr/>
      <dgm:t>
        <a:bodyPr/>
        <a:lstStyle/>
        <a:p>
          <a:endParaRPr lang="cs-CZ"/>
        </a:p>
      </dgm:t>
    </dgm:pt>
    <dgm:pt modelId="{B84A6F3C-2917-4CE3-9DB3-2372B8FBDA3F}" type="pres">
      <dgm:prSet presAssocID="{77543B39-6F0F-45EA-9A5F-9B9C86D1117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3248EBB-5930-467A-B4FC-FF85C45A4B82}" type="pres">
      <dgm:prSet presAssocID="{817622BF-0E48-49FE-9758-FCDB7B5D79A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E23C143-25F3-4320-9FB1-EE54A2F92F4B}" type="pres">
      <dgm:prSet presAssocID="{505CFF9C-3AE9-42C1-B981-716D9AAC9E0B}" presName="sibTrans" presStyleCnt="0"/>
      <dgm:spPr/>
    </dgm:pt>
    <dgm:pt modelId="{BEB0DE8F-52B6-4A94-874D-45F636A09AC4}" type="pres">
      <dgm:prSet presAssocID="{0E120F2A-AE12-4138-859C-A8BD52DD399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7280B82-531B-4C6D-BA7C-4BDD62B23580}" type="pres">
      <dgm:prSet presAssocID="{FF34C585-D38C-4A42-BD35-28D2BE16E200}" presName="sibTrans" presStyleCnt="0"/>
      <dgm:spPr/>
    </dgm:pt>
    <dgm:pt modelId="{B09E1848-D18F-451A-905E-73868999EDE9}" type="pres">
      <dgm:prSet presAssocID="{87C2DB1F-02AD-49ED-8BAC-497CBCE6635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1609576-8491-4449-BC0F-7F97AFE10460}" type="pres">
      <dgm:prSet presAssocID="{E5C36CA8-8BE0-49FC-A599-429D1979FF3F}" presName="sibTrans" presStyleCnt="0"/>
      <dgm:spPr/>
    </dgm:pt>
    <dgm:pt modelId="{89CA07E7-463D-40A7-AE10-DF68464825B8}" type="pres">
      <dgm:prSet presAssocID="{C9F115CC-550E-4C31-AB52-BD940539630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B93D4F5-9739-403B-A5C0-90492C13CF08}" type="pres">
      <dgm:prSet presAssocID="{D1D629B9-941F-4266-AAA1-B419AFF0D884}" presName="sibTrans" presStyleCnt="0"/>
      <dgm:spPr/>
    </dgm:pt>
    <dgm:pt modelId="{86CF128E-350B-411D-9F46-4250003EE77E}" type="pres">
      <dgm:prSet presAssocID="{1B34290B-541A-4958-B5BF-22BA97A75A9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6428D2A-4EA2-4392-A03C-8444C03571FB}" type="pres">
      <dgm:prSet presAssocID="{31DC1761-EA52-42A5-B008-451174C695AC}" presName="sibTrans" presStyleCnt="0"/>
      <dgm:spPr/>
    </dgm:pt>
    <dgm:pt modelId="{0A7A1BBC-377D-4771-8611-7946C3911B6B}" type="pres">
      <dgm:prSet presAssocID="{847D7DE1-8D0B-4AE5-897C-82FDE379A377}" presName="node" presStyleLbl="node1" presStyleIdx="5" presStyleCnt="6" custLinFactNeighborX="151" custLinFactNeighborY="-121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6C21DB9-16D9-4058-9DF9-0C6F5B648249}" srcId="{77543B39-6F0F-45EA-9A5F-9B9C86D11178}" destId="{C9F115CC-550E-4C31-AB52-BD940539630F}" srcOrd="3" destOrd="0" parTransId="{6C0DA381-81F0-46A6-9234-C4D6F5395658}" sibTransId="{D1D629B9-941F-4266-AAA1-B419AFF0D884}"/>
    <dgm:cxn modelId="{0B49321A-8340-4464-B96C-6A47B163BE1E}" srcId="{77543B39-6F0F-45EA-9A5F-9B9C86D11178}" destId="{0E120F2A-AE12-4138-859C-A8BD52DD3991}" srcOrd="1" destOrd="0" parTransId="{65EFF0F8-DDD2-47C0-8DC0-B35F2A38AC11}" sibTransId="{FF34C585-D38C-4A42-BD35-28D2BE16E200}"/>
    <dgm:cxn modelId="{92F1B868-6EAD-4E7C-A487-D34C87A2855F}" srcId="{77543B39-6F0F-45EA-9A5F-9B9C86D11178}" destId="{847D7DE1-8D0B-4AE5-897C-82FDE379A377}" srcOrd="5" destOrd="0" parTransId="{055B8016-7455-45B6-A1CC-8A323A66A03E}" sibTransId="{FA12CD4F-1297-41F9-9E25-FC90E0D3A044}"/>
    <dgm:cxn modelId="{178589BD-45C3-47D9-AF73-C4033CD827DA}" type="presOf" srcId="{817622BF-0E48-49FE-9758-FCDB7B5D79A2}" destId="{73248EBB-5930-467A-B4FC-FF85C45A4B82}" srcOrd="0" destOrd="0" presId="urn:microsoft.com/office/officeart/2005/8/layout/default#1"/>
    <dgm:cxn modelId="{B4290E41-2204-4165-A2BB-7C23EDA9D1F7}" type="presOf" srcId="{0E120F2A-AE12-4138-859C-A8BD52DD3991}" destId="{BEB0DE8F-52B6-4A94-874D-45F636A09AC4}" srcOrd="0" destOrd="0" presId="urn:microsoft.com/office/officeart/2005/8/layout/default#1"/>
    <dgm:cxn modelId="{3E92A4CF-DCD9-4687-8DD6-8CDFB78E57CE}" srcId="{77543B39-6F0F-45EA-9A5F-9B9C86D11178}" destId="{87C2DB1F-02AD-49ED-8BAC-497CBCE66358}" srcOrd="2" destOrd="0" parTransId="{3F4226E8-EA09-4822-AFEA-C53775C23CE6}" sibTransId="{E5C36CA8-8BE0-49FC-A599-429D1979FF3F}"/>
    <dgm:cxn modelId="{064C1336-A00C-404C-9B20-93A981B7E199}" type="presOf" srcId="{C9F115CC-550E-4C31-AB52-BD940539630F}" destId="{89CA07E7-463D-40A7-AE10-DF68464825B8}" srcOrd="0" destOrd="0" presId="urn:microsoft.com/office/officeart/2005/8/layout/default#1"/>
    <dgm:cxn modelId="{A7FF21E1-EBB8-41AD-B26B-5D61EC7FB915}" type="presOf" srcId="{77543B39-6F0F-45EA-9A5F-9B9C86D11178}" destId="{B84A6F3C-2917-4CE3-9DB3-2372B8FBDA3F}" srcOrd="0" destOrd="0" presId="urn:microsoft.com/office/officeart/2005/8/layout/default#1"/>
    <dgm:cxn modelId="{075AD02A-B2AD-444D-8C13-93D96EA177F7}" type="presOf" srcId="{847D7DE1-8D0B-4AE5-897C-82FDE379A377}" destId="{0A7A1BBC-377D-4771-8611-7946C3911B6B}" srcOrd="0" destOrd="0" presId="urn:microsoft.com/office/officeart/2005/8/layout/default#1"/>
    <dgm:cxn modelId="{7CC80E40-E547-482F-A602-E1B1741D8AD3}" type="presOf" srcId="{1B34290B-541A-4958-B5BF-22BA97A75A9C}" destId="{86CF128E-350B-411D-9F46-4250003EE77E}" srcOrd="0" destOrd="0" presId="urn:microsoft.com/office/officeart/2005/8/layout/default#1"/>
    <dgm:cxn modelId="{42F331E6-246A-4031-9A16-9CC9A4B67D35}" type="presOf" srcId="{87C2DB1F-02AD-49ED-8BAC-497CBCE66358}" destId="{B09E1848-D18F-451A-905E-73868999EDE9}" srcOrd="0" destOrd="0" presId="urn:microsoft.com/office/officeart/2005/8/layout/default#1"/>
    <dgm:cxn modelId="{440E04D9-C574-4508-B01B-6365D2CAD0CF}" srcId="{77543B39-6F0F-45EA-9A5F-9B9C86D11178}" destId="{1B34290B-541A-4958-B5BF-22BA97A75A9C}" srcOrd="4" destOrd="0" parTransId="{D00FFB1C-9CB3-472D-B6AF-B7F158D6A741}" sibTransId="{31DC1761-EA52-42A5-B008-451174C695AC}"/>
    <dgm:cxn modelId="{219924BE-2F47-4CD7-BB50-568A5D72D549}" srcId="{77543B39-6F0F-45EA-9A5F-9B9C86D11178}" destId="{817622BF-0E48-49FE-9758-FCDB7B5D79A2}" srcOrd="0" destOrd="0" parTransId="{FDB6B0EA-A928-4697-8D39-DF23AEE88079}" sibTransId="{505CFF9C-3AE9-42C1-B981-716D9AAC9E0B}"/>
    <dgm:cxn modelId="{55143751-3524-41A8-8FCD-6C64418AFEE7}" type="presParOf" srcId="{B84A6F3C-2917-4CE3-9DB3-2372B8FBDA3F}" destId="{73248EBB-5930-467A-B4FC-FF85C45A4B82}" srcOrd="0" destOrd="0" presId="urn:microsoft.com/office/officeart/2005/8/layout/default#1"/>
    <dgm:cxn modelId="{D0EDCA9A-4BEC-4A33-B4C3-C7B5EC414A5E}" type="presParOf" srcId="{B84A6F3C-2917-4CE3-9DB3-2372B8FBDA3F}" destId="{FE23C143-25F3-4320-9FB1-EE54A2F92F4B}" srcOrd="1" destOrd="0" presId="urn:microsoft.com/office/officeart/2005/8/layout/default#1"/>
    <dgm:cxn modelId="{2F2D9532-10BA-4790-93BF-F979FBB153F2}" type="presParOf" srcId="{B84A6F3C-2917-4CE3-9DB3-2372B8FBDA3F}" destId="{BEB0DE8F-52B6-4A94-874D-45F636A09AC4}" srcOrd="2" destOrd="0" presId="urn:microsoft.com/office/officeart/2005/8/layout/default#1"/>
    <dgm:cxn modelId="{7F854595-237F-4907-BF6C-3ECC958E3F31}" type="presParOf" srcId="{B84A6F3C-2917-4CE3-9DB3-2372B8FBDA3F}" destId="{67280B82-531B-4C6D-BA7C-4BDD62B23580}" srcOrd="3" destOrd="0" presId="urn:microsoft.com/office/officeart/2005/8/layout/default#1"/>
    <dgm:cxn modelId="{610F665F-1DF1-4A71-92E7-BE206029F07F}" type="presParOf" srcId="{B84A6F3C-2917-4CE3-9DB3-2372B8FBDA3F}" destId="{B09E1848-D18F-451A-905E-73868999EDE9}" srcOrd="4" destOrd="0" presId="urn:microsoft.com/office/officeart/2005/8/layout/default#1"/>
    <dgm:cxn modelId="{CA0C77A7-D456-484D-AAD8-8551BA18BB16}" type="presParOf" srcId="{B84A6F3C-2917-4CE3-9DB3-2372B8FBDA3F}" destId="{C1609576-8491-4449-BC0F-7F97AFE10460}" srcOrd="5" destOrd="0" presId="urn:microsoft.com/office/officeart/2005/8/layout/default#1"/>
    <dgm:cxn modelId="{92538127-BEB2-4C39-A1BC-DAA6F37FE277}" type="presParOf" srcId="{B84A6F3C-2917-4CE3-9DB3-2372B8FBDA3F}" destId="{89CA07E7-463D-40A7-AE10-DF68464825B8}" srcOrd="6" destOrd="0" presId="urn:microsoft.com/office/officeart/2005/8/layout/default#1"/>
    <dgm:cxn modelId="{3754C90A-E22C-4492-8D39-1046ADBB09F2}" type="presParOf" srcId="{B84A6F3C-2917-4CE3-9DB3-2372B8FBDA3F}" destId="{5B93D4F5-9739-403B-A5C0-90492C13CF08}" srcOrd="7" destOrd="0" presId="urn:microsoft.com/office/officeart/2005/8/layout/default#1"/>
    <dgm:cxn modelId="{7380ACCD-1ED0-42FF-9EF3-808CC57D9B86}" type="presParOf" srcId="{B84A6F3C-2917-4CE3-9DB3-2372B8FBDA3F}" destId="{86CF128E-350B-411D-9F46-4250003EE77E}" srcOrd="8" destOrd="0" presId="urn:microsoft.com/office/officeart/2005/8/layout/default#1"/>
    <dgm:cxn modelId="{D2B089B8-C816-4729-997A-7A4840886FFE}" type="presParOf" srcId="{B84A6F3C-2917-4CE3-9DB3-2372B8FBDA3F}" destId="{56428D2A-4EA2-4392-A03C-8444C03571FB}" srcOrd="9" destOrd="0" presId="urn:microsoft.com/office/officeart/2005/8/layout/default#1"/>
    <dgm:cxn modelId="{F9319586-6448-4256-B6EB-F96E7D0BB612}" type="presParOf" srcId="{B84A6F3C-2917-4CE3-9DB3-2372B8FBDA3F}" destId="{0A7A1BBC-377D-4771-8611-7946C3911B6B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40EEA-2BF4-4D70-8286-782A576679CE}">
      <dsp:nvSpPr>
        <dsp:cNvPr id="0" name=""/>
        <dsp:cNvSpPr/>
      </dsp:nvSpPr>
      <dsp:spPr>
        <a:xfrm>
          <a:off x="0" y="0"/>
          <a:ext cx="6729861" cy="907300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1" kern="1200" dirty="0" smtClean="0"/>
            <a:t>Ranní kruh</a:t>
          </a:r>
          <a:endParaRPr lang="cs-CZ" sz="3100" b="1" kern="1200" dirty="0"/>
        </a:p>
      </dsp:txBody>
      <dsp:txXfrm>
        <a:off x="26574" y="26574"/>
        <a:ext cx="5644658" cy="854152"/>
      </dsp:txXfrm>
    </dsp:sp>
    <dsp:sp modelId="{84C7AA55-72B3-4D3B-AB28-D7E520C18D20}">
      <dsp:nvSpPr>
        <dsp:cNvPr id="0" name=""/>
        <dsp:cNvSpPr/>
      </dsp:nvSpPr>
      <dsp:spPr>
        <a:xfrm>
          <a:off x="502554" y="1033314"/>
          <a:ext cx="6729861" cy="907300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12232"/>
            <a:satOff val="-639"/>
            <a:lumOff val="678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1" kern="1200" dirty="0" smtClean="0"/>
            <a:t>Společná práce</a:t>
          </a:r>
          <a:endParaRPr lang="cs-CZ" sz="3100" b="1" kern="1200" dirty="0"/>
        </a:p>
      </dsp:txBody>
      <dsp:txXfrm>
        <a:off x="529128" y="1059888"/>
        <a:ext cx="5584413" cy="854152"/>
      </dsp:txXfrm>
    </dsp:sp>
    <dsp:sp modelId="{5028EB10-4C48-4B78-8B61-60CCB55425F9}">
      <dsp:nvSpPr>
        <dsp:cNvPr id="0" name=""/>
        <dsp:cNvSpPr/>
      </dsp:nvSpPr>
      <dsp:spPr>
        <a:xfrm>
          <a:off x="1005109" y="2066629"/>
          <a:ext cx="6729861" cy="907300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24464"/>
            <a:satOff val="-1278"/>
            <a:lumOff val="1356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1" kern="1200" dirty="0" smtClean="0"/>
            <a:t>Přestávka</a:t>
          </a:r>
          <a:endParaRPr lang="cs-CZ" sz="3100" b="1" kern="1200" dirty="0"/>
        </a:p>
      </dsp:txBody>
      <dsp:txXfrm>
        <a:off x="1031683" y="2093203"/>
        <a:ext cx="5584413" cy="854152"/>
      </dsp:txXfrm>
    </dsp:sp>
    <dsp:sp modelId="{5C51CEFF-E909-4060-948C-B27FFF14E001}">
      <dsp:nvSpPr>
        <dsp:cNvPr id="0" name=""/>
        <dsp:cNvSpPr/>
      </dsp:nvSpPr>
      <dsp:spPr>
        <a:xfrm>
          <a:off x="1507663" y="3099944"/>
          <a:ext cx="6729861" cy="907300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36696"/>
            <a:satOff val="-1918"/>
            <a:lumOff val="2034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1" kern="1200" dirty="0" smtClean="0"/>
            <a:t>Práce v centrech aktivit</a:t>
          </a:r>
          <a:endParaRPr lang="cs-CZ" sz="3100" b="1" kern="1200" dirty="0"/>
        </a:p>
      </dsp:txBody>
      <dsp:txXfrm>
        <a:off x="1534237" y="3126518"/>
        <a:ext cx="5584413" cy="854152"/>
      </dsp:txXfrm>
    </dsp:sp>
    <dsp:sp modelId="{B4EEF1CF-03F9-4945-BEDC-8F7983504374}">
      <dsp:nvSpPr>
        <dsp:cNvPr id="0" name=""/>
        <dsp:cNvSpPr/>
      </dsp:nvSpPr>
      <dsp:spPr>
        <a:xfrm>
          <a:off x="2010218" y="4133259"/>
          <a:ext cx="6729861" cy="907300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48928"/>
            <a:satOff val="-2557"/>
            <a:lumOff val="2712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1" kern="1200" dirty="0" smtClean="0"/>
            <a:t>Hodnotící (závěrečný) kruh</a:t>
          </a:r>
          <a:endParaRPr lang="cs-CZ" sz="3100" b="1" kern="1200" dirty="0"/>
        </a:p>
      </dsp:txBody>
      <dsp:txXfrm>
        <a:off x="2036792" y="4159833"/>
        <a:ext cx="5584413" cy="854152"/>
      </dsp:txXfrm>
    </dsp:sp>
    <dsp:sp modelId="{CD2613FF-BE60-4A8D-A4C3-5903CBA128C8}">
      <dsp:nvSpPr>
        <dsp:cNvPr id="0" name=""/>
        <dsp:cNvSpPr/>
      </dsp:nvSpPr>
      <dsp:spPr>
        <a:xfrm>
          <a:off x="6140116" y="662833"/>
          <a:ext cx="589745" cy="589745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600" kern="1200"/>
        </a:p>
      </dsp:txBody>
      <dsp:txXfrm>
        <a:off x="6272809" y="662833"/>
        <a:ext cx="324359" cy="443783"/>
      </dsp:txXfrm>
    </dsp:sp>
    <dsp:sp modelId="{CE9C3FFD-C435-4C1D-92A5-8A97CFD15CAA}">
      <dsp:nvSpPr>
        <dsp:cNvPr id="0" name=""/>
        <dsp:cNvSpPr/>
      </dsp:nvSpPr>
      <dsp:spPr>
        <a:xfrm>
          <a:off x="6642670" y="1696148"/>
          <a:ext cx="589745" cy="589745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600" kern="1200"/>
        </a:p>
      </dsp:txBody>
      <dsp:txXfrm>
        <a:off x="6775363" y="1696148"/>
        <a:ext cx="324359" cy="443783"/>
      </dsp:txXfrm>
    </dsp:sp>
    <dsp:sp modelId="{A9BCDEA6-A366-4543-B34F-070CA5ABE3A5}">
      <dsp:nvSpPr>
        <dsp:cNvPr id="0" name=""/>
        <dsp:cNvSpPr/>
      </dsp:nvSpPr>
      <dsp:spPr>
        <a:xfrm>
          <a:off x="7145225" y="2714341"/>
          <a:ext cx="589745" cy="589745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600" kern="1200"/>
        </a:p>
      </dsp:txBody>
      <dsp:txXfrm>
        <a:off x="7277918" y="2714341"/>
        <a:ext cx="324359" cy="443783"/>
      </dsp:txXfrm>
    </dsp:sp>
    <dsp:sp modelId="{1D4B19A1-9E74-4502-8052-89EC3291DE99}">
      <dsp:nvSpPr>
        <dsp:cNvPr id="0" name=""/>
        <dsp:cNvSpPr/>
      </dsp:nvSpPr>
      <dsp:spPr>
        <a:xfrm>
          <a:off x="7647779" y="3757737"/>
          <a:ext cx="589745" cy="589745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600" kern="1200"/>
        </a:p>
      </dsp:txBody>
      <dsp:txXfrm>
        <a:off x="7780472" y="3757737"/>
        <a:ext cx="324359" cy="4437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48EBB-5930-467A-B4FC-FF85C45A4B82}">
      <dsp:nvSpPr>
        <dsp:cNvPr id="0" name=""/>
        <dsp:cNvSpPr/>
      </dsp:nvSpPr>
      <dsp:spPr>
        <a:xfrm>
          <a:off x="0" y="498474"/>
          <a:ext cx="2714624" cy="1628775"/>
        </a:xfrm>
        <a:prstGeom prst="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1" kern="1200" dirty="0" smtClean="0"/>
            <a:t>ČTENÍ</a:t>
          </a:r>
          <a:endParaRPr lang="cs-CZ" sz="3100" b="1" kern="1200" dirty="0"/>
        </a:p>
      </dsp:txBody>
      <dsp:txXfrm>
        <a:off x="0" y="498474"/>
        <a:ext cx="2714624" cy="1628775"/>
      </dsp:txXfrm>
    </dsp:sp>
    <dsp:sp modelId="{BEB0DE8F-52B6-4A94-874D-45F636A09AC4}">
      <dsp:nvSpPr>
        <dsp:cNvPr id="0" name=""/>
        <dsp:cNvSpPr/>
      </dsp:nvSpPr>
      <dsp:spPr>
        <a:xfrm>
          <a:off x="2986087" y="498474"/>
          <a:ext cx="2714624" cy="1628775"/>
        </a:xfrm>
        <a:prstGeom prst="rect">
          <a:avLst/>
        </a:prstGeom>
        <a:solidFill>
          <a:schemeClr val="accent6">
            <a:shade val="50000"/>
            <a:hueOff val="17764"/>
            <a:satOff val="-2116"/>
            <a:lumOff val="1442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1" kern="1200" dirty="0" smtClean="0"/>
            <a:t>MATEMATIKA</a:t>
          </a:r>
          <a:endParaRPr lang="cs-CZ" sz="3100" b="1" kern="1200" dirty="0"/>
        </a:p>
      </dsp:txBody>
      <dsp:txXfrm>
        <a:off x="2986087" y="498474"/>
        <a:ext cx="2714624" cy="1628775"/>
      </dsp:txXfrm>
    </dsp:sp>
    <dsp:sp modelId="{B09E1848-D18F-451A-905E-73868999EDE9}">
      <dsp:nvSpPr>
        <dsp:cNvPr id="0" name=""/>
        <dsp:cNvSpPr/>
      </dsp:nvSpPr>
      <dsp:spPr>
        <a:xfrm>
          <a:off x="5972175" y="498474"/>
          <a:ext cx="2714624" cy="1628775"/>
        </a:xfrm>
        <a:prstGeom prst="rect">
          <a:avLst/>
        </a:prstGeom>
        <a:solidFill>
          <a:schemeClr val="accent6">
            <a:shade val="50000"/>
            <a:hueOff val="35527"/>
            <a:satOff val="-4233"/>
            <a:lumOff val="2885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1" kern="1200" dirty="0" smtClean="0"/>
            <a:t>ATELIÉR</a:t>
          </a:r>
          <a:endParaRPr lang="cs-CZ" sz="3100" b="1" kern="1200" dirty="0"/>
        </a:p>
      </dsp:txBody>
      <dsp:txXfrm>
        <a:off x="5972175" y="498474"/>
        <a:ext cx="2714624" cy="1628775"/>
      </dsp:txXfrm>
    </dsp:sp>
    <dsp:sp modelId="{89CA07E7-463D-40A7-AE10-DF68464825B8}">
      <dsp:nvSpPr>
        <dsp:cNvPr id="0" name=""/>
        <dsp:cNvSpPr/>
      </dsp:nvSpPr>
      <dsp:spPr>
        <a:xfrm>
          <a:off x="0" y="2398712"/>
          <a:ext cx="2714624" cy="1628775"/>
        </a:xfrm>
        <a:prstGeom prst="rect">
          <a:avLst/>
        </a:prstGeom>
        <a:solidFill>
          <a:schemeClr val="accent6">
            <a:shade val="50000"/>
            <a:hueOff val="53291"/>
            <a:satOff val="-6349"/>
            <a:lumOff val="4327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1" kern="1200" dirty="0" smtClean="0"/>
            <a:t>PSANÍ</a:t>
          </a:r>
          <a:endParaRPr lang="cs-CZ" sz="3100" b="1" kern="1200" dirty="0"/>
        </a:p>
      </dsp:txBody>
      <dsp:txXfrm>
        <a:off x="0" y="2398712"/>
        <a:ext cx="2714624" cy="1628775"/>
      </dsp:txXfrm>
    </dsp:sp>
    <dsp:sp modelId="{86CF128E-350B-411D-9F46-4250003EE77E}">
      <dsp:nvSpPr>
        <dsp:cNvPr id="0" name=""/>
        <dsp:cNvSpPr/>
      </dsp:nvSpPr>
      <dsp:spPr>
        <a:xfrm>
          <a:off x="2986087" y="2398712"/>
          <a:ext cx="2714624" cy="1628775"/>
        </a:xfrm>
        <a:prstGeom prst="rect">
          <a:avLst/>
        </a:prstGeom>
        <a:solidFill>
          <a:schemeClr val="accent6">
            <a:shade val="50000"/>
            <a:hueOff val="35527"/>
            <a:satOff val="-4233"/>
            <a:lumOff val="2885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1" kern="1200" dirty="0" smtClean="0"/>
            <a:t>POKUSY</a:t>
          </a:r>
          <a:r>
            <a:rPr lang="cs-CZ" sz="3100" kern="1200" dirty="0" smtClean="0"/>
            <a:t> A OBJEVY</a:t>
          </a:r>
          <a:endParaRPr lang="cs-CZ" sz="3100" kern="1200" dirty="0"/>
        </a:p>
      </dsp:txBody>
      <dsp:txXfrm>
        <a:off x="2986087" y="2398712"/>
        <a:ext cx="2714624" cy="1628775"/>
      </dsp:txXfrm>
    </dsp:sp>
    <dsp:sp modelId="{0A7A1BBC-377D-4771-8611-7946C3911B6B}">
      <dsp:nvSpPr>
        <dsp:cNvPr id="0" name=""/>
        <dsp:cNvSpPr/>
      </dsp:nvSpPr>
      <dsp:spPr>
        <a:xfrm>
          <a:off x="5972175" y="2378890"/>
          <a:ext cx="2714624" cy="1628775"/>
        </a:xfrm>
        <a:prstGeom prst="rect">
          <a:avLst/>
        </a:prstGeom>
        <a:solidFill>
          <a:schemeClr val="accent6">
            <a:shade val="50000"/>
            <a:hueOff val="17764"/>
            <a:satOff val="-2116"/>
            <a:lumOff val="1442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1" kern="1200" dirty="0" smtClean="0"/>
            <a:t>RELAXACE A HRY</a:t>
          </a:r>
          <a:endParaRPr lang="cs-CZ" sz="3100" b="1" kern="1200" dirty="0"/>
        </a:p>
      </dsp:txBody>
      <dsp:txXfrm>
        <a:off x="5972175" y="2378890"/>
        <a:ext cx="2714624" cy="1628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cs-CZ" smtClean="0"/>
              <a:t>22. 4. 2021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cs-CZ" smtClean="0"/>
              <a:t>22. 4. 2021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lný tvar 4"/>
          <p:cNvSpPr>
            <a:spLocks noEditPoints="1"/>
          </p:cNvSpPr>
          <p:nvPr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dirty="0">
              <a:solidFill>
                <a:schemeClr val="lt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22. 4. 2021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22. 4. 2021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22. 4. 2021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22. 4. 2021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22. 4. 2021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22. 4. 2021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22. 4. 2021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22. 4. 2021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22. 4. 2021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22. 4. 2021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cs-CZ" smtClean="0"/>
              <a:pPr/>
              <a:t>22. 4. 2021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xCU4J19bKs&amp;t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bscr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81844" y="1124744"/>
            <a:ext cx="9753600" cy="3048001"/>
          </a:xfrm>
        </p:spPr>
        <p:txBody>
          <a:bodyPr/>
          <a:lstStyle/>
          <a:p>
            <a:r>
              <a:rPr lang="cs-CZ" altLang="cs-CZ" sz="5400" dirty="0" smtClean="0"/>
              <a:t>Step by step</a:t>
            </a:r>
            <a:br>
              <a:rPr lang="cs-CZ" altLang="cs-CZ" sz="5400" dirty="0" smtClean="0"/>
            </a:br>
            <a:r>
              <a:rPr lang="cs-CZ" altLang="cs-CZ" sz="5400" dirty="0" smtClean="0"/>
              <a:t>začít spolu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6" y="4437112"/>
            <a:ext cx="2189989" cy="164249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04" y="4746104"/>
            <a:ext cx="34194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31579" y="-171400"/>
            <a:ext cx="9753600" cy="1325562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tx1"/>
                </a:solidFill>
              </a:rPr>
              <a:t>integrovaná tematická výuka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jedno téma na delší časový úsek (1 – 2 týdny) umožní dětem poznat problematiku do hloubky, chápat souvislosti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účast dítěte na plánování vzdělávacího procesu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projektové vyučování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činnostní, skupinové a kooperativní učení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žáci se učí pracovat s různými zdroji, třídit informace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rozvoj kritického myšlení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konstruktivistické přístupy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139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13892" y="404664"/>
            <a:ext cx="7772400" cy="457200"/>
          </a:xfrm>
        </p:spPr>
        <p:txBody>
          <a:bodyPr>
            <a:noAutofit/>
          </a:bodyPr>
          <a:lstStyle/>
          <a:p>
            <a:r>
              <a:rPr lang="cs-CZ" altLang="cs-CZ" sz="3200" dirty="0"/>
              <a:t>Průběh vyučovacího dne: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3892" y="1412776"/>
            <a:ext cx="7772400" cy="484505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1800" b="1" dirty="0"/>
              <a:t>Ráno se děti (většinou s rodiči) scházejí před začátkem vyučování</a:t>
            </a:r>
          </a:p>
          <a:p>
            <a:r>
              <a:rPr lang="cs-CZ" altLang="cs-CZ" b="1" i="1" dirty="0"/>
              <a:t>ranní kruh – zahájení výuky</a:t>
            </a:r>
            <a:r>
              <a:rPr lang="cs-CZ" altLang="cs-CZ" b="1" dirty="0"/>
              <a:t>: slouží </a:t>
            </a:r>
            <a:r>
              <a:rPr lang="cs-CZ" altLang="cs-CZ" dirty="0"/>
              <a:t> pro rozvoj komunitního života  (pozitivní komunikace), jeho součástí je seznámení s denním plánem a aktuality</a:t>
            </a:r>
          </a:p>
          <a:p>
            <a:r>
              <a:rPr lang="cs-CZ" altLang="cs-CZ" b="1" i="1" dirty="0"/>
              <a:t>řízená výuka ve třídě</a:t>
            </a:r>
            <a:r>
              <a:rPr lang="cs-CZ" altLang="cs-CZ" dirty="0"/>
              <a:t> – </a:t>
            </a:r>
            <a:r>
              <a:rPr lang="cs-CZ" altLang="cs-CZ" b="1" u="sng" dirty="0"/>
              <a:t>v blocích</a:t>
            </a:r>
            <a:r>
              <a:rPr lang="cs-CZ" altLang="cs-CZ" dirty="0"/>
              <a:t> (plnění denního plánu dle osnov) cca 90-100 minut</a:t>
            </a:r>
          </a:p>
          <a:p>
            <a:r>
              <a:rPr lang="cs-CZ" altLang="cs-CZ" dirty="0"/>
              <a:t>Přestávka na svačinu (20-30 min)</a:t>
            </a:r>
          </a:p>
          <a:p>
            <a:r>
              <a:rPr lang="cs-CZ" altLang="cs-CZ" b="1" i="1" dirty="0"/>
              <a:t>práce v centrech</a:t>
            </a:r>
            <a:r>
              <a:rPr lang="cs-CZ" altLang="cs-CZ" i="1" dirty="0"/>
              <a:t> </a:t>
            </a:r>
            <a:r>
              <a:rPr lang="cs-CZ" altLang="cs-CZ" b="1" i="1" dirty="0"/>
              <a:t>aktivit</a:t>
            </a:r>
            <a:r>
              <a:rPr lang="cs-CZ" altLang="cs-CZ" dirty="0"/>
              <a:t> – podle individuálních plánů, práce ve skupinách</a:t>
            </a:r>
          </a:p>
          <a:p>
            <a:r>
              <a:rPr lang="cs-CZ" altLang="cs-CZ" b="1" i="1" dirty="0"/>
              <a:t>individuální činnosti</a:t>
            </a:r>
            <a:r>
              <a:rPr lang="cs-CZ" altLang="cs-CZ" dirty="0"/>
              <a:t> – odpoledne (kroužky, zájmové činnosti, příp. domácí příprava)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187923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909836" y="-99392"/>
            <a:ext cx="9753600" cy="1325562"/>
          </a:xfrm>
        </p:spPr>
        <p:txBody>
          <a:bodyPr>
            <a:normAutofit/>
          </a:bodyPr>
          <a:lstStyle/>
          <a:p>
            <a:r>
              <a:rPr lang="cs-CZ" sz="3600" spc="300" dirty="0"/>
              <a:t>Jak vypadá den v „začít spolu“?</a:t>
            </a:r>
            <a:endParaRPr lang="cs-CZ" sz="3600" spc="300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1773932" y="1340768"/>
          <a:ext cx="874008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385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7868" y="-99392"/>
            <a:ext cx="9753600" cy="1325562"/>
          </a:xfrm>
        </p:spPr>
        <p:txBody>
          <a:bodyPr/>
          <a:lstStyle/>
          <a:p>
            <a:r>
              <a:rPr lang="cs-CZ" dirty="0" smtClean="0"/>
              <a:t>Ranní kruh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827212" y="1556792"/>
            <a:ext cx="3475112" cy="4767808"/>
          </a:xfrm>
        </p:spPr>
        <p:txBody>
          <a:bodyPr anchor="t">
            <a:normAutofit fontScale="92500" lnSpcReduction="10000"/>
          </a:bodyPr>
          <a:lstStyle/>
          <a:p>
            <a:pPr>
              <a:spcAft>
                <a:spcPts val="600"/>
              </a:spcAft>
              <a:buNone/>
            </a:pPr>
            <a:r>
              <a:rPr lang="cs-CZ" i="1" dirty="0">
                <a:solidFill>
                  <a:schemeClr val="accent1">
                    <a:lumMod val="75000"/>
                  </a:schemeClr>
                </a:solidFill>
              </a:rPr>
              <a:t>20 – 30 minut</a:t>
            </a:r>
          </a:p>
          <a:p>
            <a:pPr>
              <a:spcAft>
                <a:spcPts val="600"/>
              </a:spcAft>
            </a:pPr>
            <a:r>
              <a:rPr lang="cs-CZ" dirty="0"/>
              <a:t>společné setkání </a:t>
            </a:r>
          </a:p>
          <a:p>
            <a:pPr>
              <a:spcAft>
                <a:spcPts val="600"/>
              </a:spcAft>
            </a:pPr>
            <a:r>
              <a:rPr lang="cs-CZ" dirty="0"/>
              <a:t>sdílení</a:t>
            </a:r>
          </a:p>
          <a:p>
            <a:pPr>
              <a:spcAft>
                <a:spcPts val="600"/>
              </a:spcAft>
            </a:pPr>
            <a:r>
              <a:rPr lang="cs-CZ" dirty="0"/>
              <a:t>rozvoj komunikace</a:t>
            </a:r>
          </a:p>
          <a:p>
            <a:pPr>
              <a:spcAft>
                <a:spcPts val="600"/>
              </a:spcAft>
            </a:pPr>
            <a:r>
              <a:rPr lang="cs-CZ" dirty="0"/>
              <a:t>naladění se</a:t>
            </a:r>
          </a:p>
          <a:p>
            <a:pPr>
              <a:spcAft>
                <a:spcPts val="600"/>
              </a:spcAft>
            </a:pPr>
            <a:r>
              <a:rPr lang="cs-CZ" dirty="0"/>
              <a:t>seznámení s plánem na den</a:t>
            </a:r>
          </a:p>
          <a:p>
            <a:pPr>
              <a:spcAft>
                <a:spcPts val="600"/>
              </a:spcAft>
            </a:pPr>
            <a:r>
              <a:rPr lang="cs-CZ" dirty="0"/>
              <a:t>ranní zpráva</a:t>
            </a:r>
          </a:p>
          <a:p>
            <a:pPr>
              <a:spcAft>
                <a:spcPts val="600"/>
              </a:spcAft>
            </a:pPr>
            <a:r>
              <a:rPr lang="cs-CZ" dirty="0"/>
              <a:t>zpěv</a:t>
            </a:r>
          </a:p>
          <a:p>
            <a:endParaRPr lang="cs-CZ" dirty="0"/>
          </a:p>
        </p:txBody>
      </p:sp>
      <p:pic>
        <p:nvPicPr>
          <p:cNvPr id="7" name="Zástupný symbol pro obsah 6" descr="ranní kru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74332" y="1988841"/>
            <a:ext cx="5135488" cy="371324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92578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7868" y="0"/>
            <a:ext cx="9753600" cy="1325562"/>
          </a:xfrm>
        </p:spPr>
        <p:txBody>
          <a:bodyPr/>
          <a:lstStyle/>
          <a:p>
            <a:r>
              <a:rPr lang="cs-CZ" dirty="0" smtClean="0"/>
              <a:t>společná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69876" y="1600200"/>
            <a:ext cx="3456384" cy="47244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None/>
            </a:pPr>
            <a:r>
              <a:rPr lang="cs-CZ" i="1" dirty="0">
                <a:solidFill>
                  <a:schemeClr val="accent1">
                    <a:lumMod val="75000"/>
                  </a:schemeClr>
                </a:solidFill>
              </a:rPr>
              <a:t>60 – 90 minut</a:t>
            </a:r>
          </a:p>
          <a:p>
            <a:pPr>
              <a:spcAft>
                <a:spcPts val="600"/>
              </a:spcAft>
            </a:pPr>
            <a:r>
              <a:rPr lang="cs-CZ" dirty="0"/>
              <a:t>řízená výuka </a:t>
            </a:r>
          </a:p>
          <a:p>
            <a:pPr>
              <a:spcAft>
                <a:spcPts val="600"/>
              </a:spcAft>
            </a:pPr>
            <a:r>
              <a:rPr lang="cs-CZ" dirty="0"/>
              <a:t>většinou ČJ, MA</a:t>
            </a:r>
          </a:p>
          <a:p>
            <a:pPr>
              <a:spcAft>
                <a:spcPts val="600"/>
              </a:spcAft>
            </a:pPr>
            <a:r>
              <a:rPr lang="cs-CZ" dirty="0"/>
              <a:t>celá třída pracuje na společném zadání </a:t>
            </a:r>
          </a:p>
          <a:p>
            <a:pPr>
              <a:spcAft>
                <a:spcPts val="600"/>
              </a:spcAft>
            </a:pPr>
            <a:r>
              <a:rPr lang="cs-CZ" dirty="0"/>
              <a:t>děti pracují samostatně, kooperativně ve dvojicích či malých skupinách</a:t>
            </a:r>
          </a:p>
          <a:p>
            <a:endParaRPr lang="cs-CZ" dirty="0"/>
          </a:p>
        </p:txBody>
      </p:sp>
      <p:pic>
        <p:nvPicPr>
          <p:cNvPr id="5" name="Zástupný symbol pro obsah 4" descr="učíme se spolu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02250" y="2007055"/>
            <a:ext cx="5211762" cy="3910691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95716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7868" y="-171400"/>
            <a:ext cx="9753600" cy="1325562"/>
          </a:xfrm>
        </p:spPr>
        <p:txBody>
          <a:bodyPr/>
          <a:lstStyle/>
          <a:p>
            <a:r>
              <a:rPr lang="cs-CZ" dirty="0" smtClean="0"/>
              <a:t>práce v centrech aktivit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5086300" y="1412776"/>
            <a:ext cx="5400600" cy="518457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i="1" dirty="0">
                <a:solidFill>
                  <a:schemeClr val="accent1">
                    <a:lumMod val="75000"/>
                  </a:schemeClr>
                </a:solidFill>
              </a:rPr>
              <a:t>60 – 90 minut</a:t>
            </a:r>
          </a:p>
          <a:p>
            <a:pPr>
              <a:spcAft>
                <a:spcPts val="600"/>
              </a:spcAft>
            </a:pPr>
            <a:r>
              <a:rPr lang="cs-CZ" dirty="0"/>
              <a:t>práce ve skupinách – spolupráce, pomoc, společné řešení problémů</a:t>
            </a:r>
          </a:p>
          <a:p>
            <a:pPr>
              <a:spcAft>
                <a:spcPts val="600"/>
              </a:spcAft>
            </a:pPr>
            <a:r>
              <a:rPr lang="cs-CZ" dirty="0"/>
              <a:t>úlohy vedou děti k přemýšlení a praktické činnosti zároveň, vztahují k aktuálnímu tématu</a:t>
            </a:r>
          </a:p>
          <a:p>
            <a:pPr>
              <a:spcAft>
                <a:spcPts val="600"/>
              </a:spcAft>
            </a:pPr>
            <a:r>
              <a:rPr lang="cs-CZ" dirty="0"/>
              <a:t>během týdne projdou všemi centry (na začátku týdne si stanoví plán – rozpis </a:t>
            </a:r>
            <a:br>
              <a:rPr lang="cs-CZ" dirty="0"/>
            </a:br>
            <a:r>
              <a:rPr lang="cs-CZ" dirty="0"/>
              <a:t>v tabulce)</a:t>
            </a:r>
          </a:p>
          <a:p>
            <a:pPr>
              <a:spcAft>
                <a:spcPts val="600"/>
              </a:spcAft>
            </a:pPr>
            <a:r>
              <a:rPr lang="cs-CZ" dirty="0"/>
              <a:t>kromě povinných (základních) úkolů jsou připravené i volitelné (náročnější) úkoly</a:t>
            </a:r>
          </a:p>
          <a:p>
            <a:pPr>
              <a:spcAft>
                <a:spcPts val="600"/>
              </a:spcAft>
            </a:pPr>
            <a:r>
              <a:rPr lang="cs-CZ" dirty="0"/>
              <a:t>učitel přechází do role pozorovatele </a:t>
            </a:r>
            <a:br>
              <a:rPr lang="cs-CZ" dirty="0"/>
            </a:br>
            <a:r>
              <a:rPr lang="cs-CZ" dirty="0"/>
              <a:t>a pomocníka</a:t>
            </a:r>
          </a:p>
          <a:p>
            <a:endParaRPr lang="cs-CZ" dirty="0"/>
          </a:p>
        </p:txBody>
      </p:sp>
      <p:pic>
        <p:nvPicPr>
          <p:cNvPr id="9" name="Zástupný symbol pro obsah 8" descr="centra_aktivi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97868" y="1412776"/>
            <a:ext cx="3301523" cy="5040560"/>
          </a:xfrm>
        </p:spPr>
      </p:pic>
    </p:spTree>
    <p:extLst>
      <p:ext uri="{BB962C8B-B14F-4D97-AF65-F5344CB8AC3E}">
        <p14:creationId xmlns:p14="http://schemas.microsoft.com/office/powerpoint/2010/main" val="21500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2" y="-16228"/>
            <a:ext cx="9753600" cy="1325562"/>
          </a:xfrm>
        </p:spPr>
        <p:txBody>
          <a:bodyPr>
            <a:normAutofit/>
          </a:bodyPr>
          <a:lstStyle/>
          <a:p>
            <a:r>
              <a:rPr lang="cs-CZ" sz="3200" i="1" dirty="0">
                <a:solidFill>
                  <a:schemeClr val="tx1"/>
                </a:solidFill>
              </a:rPr>
              <a:t>centra aktivit</a:t>
            </a:r>
            <a:endParaRPr lang="cs-CZ" sz="3200" i="1" dirty="0">
              <a:solidFill>
                <a:schemeClr val="tx1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1827212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119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2872" y="-171400"/>
            <a:ext cx="9753600" cy="1325562"/>
          </a:xfrm>
        </p:spPr>
        <p:txBody>
          <a:bodyPr>
            <a:normAutofit/>
          </a:bodyPr>
          <a:lstStyle/>
          <a:p>
            <a:r>
              <a:rPr lang="cs-CZ" sz="3200" i="1" dirty="0">
                <a:solidFill>
                  <a:schemeClr val="tx1"/>
                </a:solidFill>
              </a:rPr>
              <a:t>čím jsou centra aktivit výjimečná?</a:t>
            </a:r>
            <a:endParaRPr lang="cs-CZ" sz="3200" i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69876" y="1529964"/>
            <a:ext cx="4483224" cy="319695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práce v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malých skupinách </a:t>
            </a:r>
          </a:p>
          <a:p>
            <a:pPr>
              <a:spcAft>
                <a:spcPts val="600"/>
              </a:spcAft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aktivní učení </a:t>
            </a:r>
            <a:r>
              <a:rPr lang="cs-CZ" dirty="0"/>
              <a:t>na základě vlastní zkušenosti</a:t>
            </a:r>
          </a:p>
          <a:p>
            <a:pPr>
              <a:spcAft>
                <a:spcPts val="600"/>
              </a:spcAft>
            </a:pPr>
            <a:r>
              <a:rPr lang="cs-CZ" dirty="0"/>
              <a:t>rozvoj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samostatnosti</a:t>
            </a:r>
            <a:r>
              <a:rPr lang="cs-CZ" dirty="0"/>
              <a:t> – děti mají možnost si práci zorganizovat, rozdělit role, naplánovat postup, volit pomůcky a materiál</a:t>
            </a:r>
          </a:p>
        </p:txBody>
      </p:sp>
      <p:pic>
        <p:nvPicPr>
          <p:cNvPr id="5" name="Zástupný symbol pro obsah 4" descr="CA-pokusy a objev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54452" y="1555927"/>
            <a:ext cx="4319580" cy="324122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1172649" y="5013176"/>
            <a:ext cx="8511480" cy="1656184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cs-CZ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individualizace</a:t>
            </a:r>
            <a:r>
              <a:rPr lang="cs-CZ" sz="2400" dirty="0">
                <a:solidFill>
                  <a:schemeClr val="tx2"/>
                </a:solidFill>
              </a:rPr>
              <a:t> – děti mohou k řešení úkolů volit přístup, který nejlépe vyhovuje jejich stylu učení, schopnostem, tempu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cs-CZ" sz="2400" dirty="0">
                <a:solidFill>
                  <a:schemeClr val="tx2"/>
                </a:solidFill>
              </a:rPr>
              <a:t>možnost volby zvyšuje </a:t>
            </a:r>
            <a:r>
              <a:rPr lang="cs-CZ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motivaci a zodpovědnost </a:t>
            </a:r>
          </a:p>
        </p:txBody>
      </p:sp>
    </p:spTree>
    <p:extLst>
      <p:ext uri="{BB962C8B-B14F-4D97-AF65-F5344CB8AC3E}">
        <p14:creationId xmlns:p14="http://schemas.microsoft.com/office/powerpoint/2010/main" val="395098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7868" y="-135085"/>
            <a:ext cx="9753600" cy="1325562"/>
          </a:xfrm>
        </p:spPr>
        <p:txBody>
          <a:bodyPr/>
          <a:lstStyle/>
          <a:p>
            <a:r>
              <a:rPr lang="cs-CZ" dirty="0" smtClean="0"/>
              <a:t>Hodnotící kruh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41884" y="1600200"/>
            <a:ext cx="3691136" cy="47244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  <a:buNone/>
            </a:pPr>
            <a:r>
              <a:rPr lang="cs-CZ" i="1" dirty="0">
                <a:solidFill>
                  <a:schemeClr val="accent1">
                    <a:lumMod val="75000"/>
                  </a:schemeClr>
                </a:solidFill>
              </a:rPr>
              <a:t>20 – 30 minut</a:t>
            </a:r>
          </a:p>
          <a:p>
            <a:pPr>
              <a:spcAft>
                <a:spcPts val="600"/>
              </a:spcAft>
            </a:pPr>
            <a:r>
              <a:rPr lang="cs-CZ" dirty="0"/>
              <a:t>prezentace výsledků práce</a:t>
            </a:r>
          </a:p>
          <a:p>
            <a:pPr>
              <a:spcAft>
                <a:spcPts val="600"/>
              </a:spcAft>
            </a:pPr>
            <a:r>
              <a:rPr lang="cs-CZ" dirty="0"/>
              <a:t>hodnocení dne (co se jim dařilo, co nedařilo)</a:t>
            </a:r>
          </a:p>
          <a:p>
            <a:pPr>
              <a:spcAft>
                <a:spcPts val="600"/>
              </a:spcAft>
            </a:pPr>
            <a:r>
              <a:rPr lang="cs-CZ" dirty="0"/>
              <a:t>výměna zkušeností (doporučení pro ostatní)</a:t>
            </a:r>
          </a:p>
          <a:p>
            <a:pPr>
              <a:spcAft>
                <a:spcPts val="600"/>
              </a:spcAft>
            </a:pPr>
            <a:r>
              <a:rPr lang="cs-CZ" dirty="0"/>
              <a:t>sebehodnocení i vzájemné hodnocení dětí</a:t>
            </a:r>
          </a:p>
          <a:p>
            <a:pPr>
              <a:spcAft>
                <a:spcPts val="600"/>
              </a:spcAft>
            </a:pPr>
            <a:r>
              <a:rPr lang="cs-CZ" dirty="0"/>
              <a:t>hodnocení učitele</a:t>
            </a:r>
            <a:endParaRPr lang="cs-CZ" dirty="0"/>
          </a:p>
        </p:txBody>
      </p:sp>
      <p:pic>
        <p:nvPicPr>
          <p:cNvPr id="5" name="Zástupný symbol pro obsah 4" descr="Prezentace - hodnotící kru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18150" y="2088061"/>
            <a:ext cx="4995862" cy="374867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5642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2" y="-58424"/>
            <a:ext cx="9753600" cy="1325562"/>
          </a:xfrm>
        </p:spPr>
        <p:txBody>
          <a:bodyPr/>
          <a:lstStyle/>
          <a:p>
            <a:r>
              <a:rPr lang="cs-CZ" b="1" spc="300" dirty="0"/>
              <a:t>HODNOCENÍ</a:t>
            </a:r>
            <a:endParaRPr lang="cs-CZ" b="1" spc="3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269876" y="2042398"/>
            <a:ext cx="4191000" cy="3672408"/>
          </a:xfrm>
        </p:spPr>
        <p:txBody>
          <a:bodyPr anchor="t">
            <a:norm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sebehodnocení</a:t>
            </a:r>
          </a:p>
          <a:p>
            <a:pPr lvl="1"/>
            <a:r>
              <a:rPr lang="cs-CZ" sz="1800" dirty="0"/>
              <a:t>průběh vzdělávání (co se mi dařilo, jak jsem vyřešil problém)</a:t>
            </a:r>
          </a:p>
          <a:p>
            <a:pPr lvl="1"/>
            <a:r>
              <a:rPr lang="cs-CZ" sz="1800" dirty="0"/>
              <a:t>výsledky vlastní práce</a:t>
            </a:r>
          </a:p>
          <a:p>
            <a:pPr lvl="1"/>
            <a:r>
              <a:rPr lang="cs-CZ" sz="1800" dirty="0"/>
              <a:t>ústně – v rámci hodnotícího kruhu, rozhovorů s učitelem…</a:t>
            </a:r>
          </a:p>
          <a:p>
            <a:pPr lvl="1"/>
            <a:r>
              <a:rPr lang="cs-CZ" sz="1800" dirty="0"/>
              <a:t>písemně – dotazníky, hodnotící listy</a:t>
            </a:r>
          </a:p>
          <a:p>
            <a:pPr lvl="1"/>
            <a:r>
              <a:rPr lang="cs-CZ" sz="1800" dirty="0"/>
              <a:t>plánování dalšího rozvoje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vedení portfolia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170612" y="2060848"/>
            <a:ext cx="4343400" cy="3672408"/>
          </a:xfrm>
        </p:spPr>
        <p:txBody>
          <a:bodyPr anchor="t">
            <a:norm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slovní hodnocení</a:t>
            </a:r>
          </a:p>
          <a:p>
            <a:pPr lvl="1"/>
            <a:r>
              <a:rPr lang="cs-CZ" sz="1800" dirty="0"/>
              <a:t>klasifikace jako podpůrný prostředek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zpětná vazba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konzultace </a:t>
            </a:r>
          </a:p>
          <a:p>
            <a:pPr lvl="1"/>
            <a:r>
              <a:rPr lang="cs-CZ" sz="1800" dirty="0"/>
              <a:t>učitel – rodič – dítě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průběžná pedagogická diagnostika</a:t>
            </a:r>
          </a:p>
          <a:p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4294967295"/>
          </p:nvPr>
        </p:nvSpPr>
        <p:spPr>
          <a:xfrm>
            <a:off x="1269876" y="1412777"/>
            <a:ext cx="4291013" cy="639763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cs-CZ" b="1" dirty="0">
                <a:solidFill>
                  <a:schemeClr val="accent6"/>
                </a:solidFill>
              </a:rPr>
              <a:t>DÍTĚ</a:t>
            </a:r>
            <a:endParaRPr lang="cs-CZ" b="1" dirty="0">
              <a:solidFill>
                <a:schemeClr val="accent6"/>
              </a:solidFill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4294967295"/>
          </p:nvPr>
        </p:nvSpPr>
        <p:spPr>
          <a:xfrm>
            <a:off x="6022404" y="1412777"/>
            <a:ext cx="4292600" cy="639763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cs-CZ" b="1" dirty="0">
                <a:solidFill>
                  <a:schemeClr val="accent6"/>
                </a:solidFill>
              </a:rPr>
              <a:t>UČITEL</a:t>
            </a:r>
            <a:endParaRPr lang="cs-CZ" b="1" dirty="0">
              <a:solidFill>
                <a:schemeClr val="accent6"/>
              </a:solidFill>
            </a:endParaRPr>
          </a:p>
        </p:txBody>
      </p:sp>
      <p:sp>
        <p:nvSpPr>
          <p:cNvPr id="8" name="Zástupný symbol pro obsah 3"/>
          <p:cNvSpPr txBox="1">
            <a:spLocks/>
          </p:cNvSpPr>
          <p:nvPr/>
        </p:nvSpPr>
        <p:spPr>
          <a:xfrm>
            <a:off x="1831404" y="5877272"/>
            <a:ext cx="8655496" cy="648072"/>
          </a:xfrm>
          <a:prstGeom prst="rect">
            <a:avLst/>
          </a:prstGeom>
        </p:spPr>
        <p:txBody>
          <a:bodyPr vert="horz" anchor="t">
            <a:normAutofit fontScale="92500"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cs-CZ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DŮRAZ NA ZJIŠŤOVÁNÍ TOHO, CO DĚTI VĚDÍ A UMĚJÍ</a:t>
            </a:r>
          </a:p>
        </p:txBody>
      </p:sp>
    </p:spTree>
    <p:extLst>
      <p:ext uri="{BB962C8B-B14F-4D97-AF65-F5344CB8AC3E}">
        <p14:creationId xmlns:p14="http://schemas.microsoft.com/office/powerpoint/2010/main" val="129283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B0BD3C4-91E3-4882-BAE1-D13800B49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7D340E8-C055-43F1-917D-486CD66E8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dirty="0">
                <a:hlinkClick r:id="rId2"/>
              </a:rPr>
              <a:t>https://</a:t>
            </a:r>
            <a:r>
              <a:rPr lang="cs-CZ" altLang="cs-CZ" sz="2800" dirty="0" smtClean="0">
                <a:hlinkClick r:id="rId2"/>
              </a:rPr>
              <a:t>www.youtube.com/watch?v=7qc8bUSkY2w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454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5860" y="7707"/>
            <a:ext cx="9753600" cy="1325562"/>
          </a:xfrm>
        </p:spPr>
        <p:txBody>
          <a:bodyPr/>
          <a:lstStyle/>
          <a:p>
            <a:r>
              <a:rPr lang="cs-CZ" b="1" spc="300" dirty="0"/>
              <a:t>PORTFOLIA ŽÁKŮ</a:t>
            </a:r>
            <a:endParaRPr lang="cs-CZ" b="1" spc="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69876" y="1600200"/>
            <a:ext cx="4987280" cy="485313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sbírka prací žáků za školní rok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pracovní listy, písemné práce, výstupy z projektů, referáty o knihách, výtvarné práce atd.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písemné sebehodnocení, slovní hodnocení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k dispozici jsou i rodičům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„zhmotnění“ sebehodnocení dětí 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posilování motivace k dalšímu učení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Zástupný symbol pro obsah 4" descr="potfoli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54233" y="1600200"/>
            <a:ext cx="3547658" cy="47244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44995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7868" y="-4260"/>
            <a:ext cx="9753600" cy="1325562"/>
          </a:xfrm>
        </p:spPr>
        <p:txBody>
          <a:bodyPr/>
          <a:lstStyle/>
          <a:p>
            <a:r>
              <a:rPr lang="cs-CZ" b="1" spc="300" dirty="0"/>
              <a:t>SPOLUPRÁCE S RODINOU</a:t>
            </a:r>
            <a:endParaRPr lang="cs-CZ" b="1" spc="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7868" y="1484784"/>
            <a:ext cx="8686800" cy="46831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rodič = partner</a:t>
            </a:r>
          </a:p>
          <a:p>
            <a:pPr>
              <a:spcAft>
                <a:spcPts val="600"/>
              </a:spcAft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otevřené vyučování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rodiče jsou ve třídě vítání 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mohou pomoci jako asistenti v centrech aktivit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dělit se s dětmi o své zkušenosti a zážitky – v rámci témat</a:t>
            </a:r>
          </a:p>
          <a:p>
            <a:pPr>
              <a:spcAft>
                <a:spcPts val="600"/>
              </a:spcAft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možnosti zapojení rodičů</a:t>
            </a:r>
            <a:r>
              <a:rPr lang="cs-CZ" dirty="0" smtClean="0"/>
              <a:t>: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přítomnost ve výuce 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společná setkávání rodičů, dětí a pedagogických pracovníků (třídní schůzky, konzultace, společné akce)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materiální pomoc</a:t>
            </a:r>
          </a:p>
        </p:txBody>
      </p:sp>
    </p:spTree>
    <p:extLst>
      <p:ext uri="{BB962C8B-B14F-4D97-AF65-F5344CB8AC3E}">
        <p14:creationId xmlns:p14="http://schemas.microsoft.com/office/powerpoint/2010/main" val="307385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300" dirty="0"/>
              <a:t>METODY ve výuce</a:t>
            </a:r>
            <a:endParaRPr lang="cs-CZ" b="1" spc="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Genetická metoda čtení</a:t>
            </a:r>
          </a:p>
          <a:p>
            <a:pPr lvl="1"/>
            <a:r>
              <a:rPr lang="cs-CZ" dirty="0" smtClean="0"/>
              <a:t>čtení s porozuměním, nejen technika čtení</a:t>
            </a:r>
          </a:p>
          <a:p>
            <a:pPr lvl="1"/>
            <a:endParaRPr lang="cs-CZ" sz="1100" dirty="0"/>
          </a:p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</a:t>
            </a:r>
            <a:r>
              <a:rPr lang="cs-CZ" dirty="0" smtClean="0"/>
              <a:t>s využitím prvků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metody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Hejného</a:t>
            </a: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cs-CZ" dirty="0" smtClean="0"/>
              <a:t>rozvoj logického myšlení, prostorových představ</a:t>
            </a:r>
          </a:p>
          <a:p>
            <a:pPr lvl="1"/>
            <a:r>
              <a:rPr lang="cs-CZ" dirty="0" smtClean="0"/>
              <a:t>chyba = přirozená součást procesu učení</a:t>
            </a:r>
          </a:p>
          <a:p>
            <a:pPr lvl="1"/>
            <a:endParaRPr lang="cs-CZ" sz="1100" dirty="0"/>
          </a:p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Anglický jazyk </a:t>
            </a:r>
            <a:r>
              <a:rPr lang="cs-CZ" dirty="0" smtClean="0"/>
              <a:t>již od 1. ročníku hravou a přirozenou formou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827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7716" y="332656"/>
            <a:ext cx="7772400" cy="1143000"/>
          </a:xfrm>
        </p:spPr>
        <p:txBody>
          <a:bodyPr/>
          <a:lstStyle/>
          <a:p>
            <a:r>
              <a:rPr lang="cs-CZ" altLang="cs-CZ" sz="2800" b="1" dirty="0"/>
              <a:t>Role učitele v programu ZaS: </a:t>
            </a:r>
            <a:r>
              <a:rPr lang="cs-CZ" altLang="cs-CZ" sz="2800" b="1" i="1" dirty="0"/>
              <a:t>vytvořit stimulující prostředí pro učení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800" b="1"/>
              <a:t>Plánuje kurikulum </a:t>
            </a:r>
            <a:r>
              <a:rPr lang="cs-CZ" altLang="cs-CZ" sz="2800"/>
              <a:t>(vychází z vzdělávacího standardu) </a:t>
            </a:r>
          </a:p>
          <a:p>
            <a:r>
              <a:rPr lang="cs-CZ" altLang="cs-CZ" sz="2800" b="1"/>
              <a:t>Rozhoduje:</a:t>
            </a:r>
            <a:r>
              <a:rPr lang="cs-CZ" altLang="cs-CZ" sz="2800"/>
              <a:t> (vodítkem je </a:t>
            </a:r>
            <a:r>
              <a:rPr lang="cs-CZ" altLang="cs-CZ" sz="2800" b="1" i="1"/>
              <a:t>kurikulum a </a:t>
            </a:r>
            <a:r>
              <a:rPr lang="cs-CZ" altLang="cs-CZ" sz="2800"/>
              <a:t>potřeby konkrétní třídy)</a:t>
            </a:r>
          </a:p>
          <a:p>
            <a:r>
              <a:rPr lang="cs-CZ" altLang="cs-CZ" sz="2800" b="1"/>
              <a:t>Usnadňuje učení – </a:t>
            </a:r>
            <a:r>
              <a:rPr lang="cs-CZ" altLang="cs-CZ" sz="2800" b="1" i="1"/>
              <a:t>facilitace:</a:t>
            </a:r>
            <a:r>
              <a:rPr lang="cs-CZ" altLang="cs-CZ" sz="2800" b="1"/>
              <a:t> </a:t>
            </a:r>
            <a:r>
              <a:rPr lang="cs-CZ" altLang="cs-CZ" sz="2800"/>
              <a:t>(je manažerem třídy)</a:t>
            </a:r>
          </a:p>
          <a:p>
            <a:r>
              <a:rPr lang="cs-CZ" altLang="cs-CZ" sz="2800" b="1"/>
              <a:t>Pozoruje a hodnotí</a:t>
            </a:r>
            <a:r>
              <a:rPr lang="cs-CZ" altLang="cs-CZ" sz="2800"/>
              <a:t>, jak se děti učí</a:t>
            </a:r>
          </a:p>
          <a:p>
            <a:r>
              <a:rPr lang="cs-CZ" altLang="cs-CZ" sz="2800" b="1"/>
              <a:t>Slouží dětem jako vzor</a:t>
            </a:r>
          </a:p>
        </p:txBody>
      </p:sp>
    </p:spTree>
    <p:extLst>
      <p:ext uri="{BB962C8B-B14F-4D97-AF65-F5344CB8AC3E}">
        <p14:creationId xmlns:p14="http://schemas.microsoft.com/office/powerpoint/2010/main" val="238354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Plánuje:</a:t>
            </a: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Tvoří vzdělávací program (KURIKULUM)</a:t>
            </a:r>
          </a:p>
          <a:p>
            <a:r>
              <a:rPr lang="cs-CZ" altLang="cs-CZ"/>
              <a:t>Formuluje cíle</a:t>
            </a:r>
          </a:p>
          <a:p>
            <a:r>
              <a:rPr lang="cs-CZ" altLang="cs-CZ"/>
              <a:t>Provádí didaktickou analýzu učiva</a:t>
            </a:r>
          </a:p>
          <a:p>
            <a:r>
              <a:rPr lang="cs-CZ" altLang="cs-CZ"/>
              <a:t>Plánuje konkrétní strategie výuky (práci společnou i individuální v centrech aktivit)</a:t>
            </a:r>
          </a:p>
          <a:p>
            <a:r>
              <a:rPr lang="cs-CZ" altLang="cs-CZ"/>
              <a:t>Promýšlí způsoby hodnocení</a:t>
            </a:r>
          </a:p>
          <a:p>
            <a:r>
              <a:rPr lang="cs-CZ" altLang="cs-CZ"/>
              <a:t>Tvoří program spolupráce s rodiči</a:t>
            </a:r>
          </a:p>
        </p:txBody>
      </p:sp>
    </p:spTree>
    <p:extLst>
      <p:ext uri="{BB962C8B-B14F-4D97-AF65-F5344CB8AC3E}">
        <p14:creationId xmlns:p14="http://schemas.microsoft.com/office/powerpoint/2010/main" val="48806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97868" y="-675456"/>
            <a:ext cx="7772400" cy="2057400"/>
          </a:xfrm>
        </p:spPr>
        <p:txBody>
          <a:bodyPr/>
          <a:lstStyle/>
          <a:p>
            <a:r>
              <a:rPr lang="cs-CZ" altLang="cs-CZ" sz="2800" b="1" dirty="0"/>
              <a:t>1. Rozhoduje:</a:t>
            </a:r>
            <a:r>
              <a:rPr lang="cs-CZ" altLang="cs-CZ" sz="2800" dirty="0"/>
              <a:t> (vodítkem je </a:t>
            </a:r>
            <a:r>
              <a:rPr lang="cs-CZ" altLang="cs-CZ" sz="2800" b="1" i="1" dirty="0"/>
              <a:t>kurikulum </a:t>
            </a:r>
            <a:r>
              <a:rPr lang="cs-CZ" altLang="cs-CZ" sz="2800" i="1" dirty="0"/>
              <a:t>a</a:t>
            </a:r>
            <a:r>
              <a:rPr lang="cs-CZ" altLang="cs-CZ" sz="2800" b="1" i="1" dirty="0"/>
              <a:t> potřeby konkrétní třídy</a:t>
            </a:r>
            <a:r>
              <a:rPr lang="cs-CZ" altLang="cs-CZ" sz="2800" dirty="0" smtClean="0"/>
              <a:t>)</a:t>
            </a:r>
            <a:endParaRPr lang="cs-CZ" altLang="cs-CZ" sz="3600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7868" y="1752600"/>
            <a:ext cx="9163744" cy="484475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000" b="1" dirty="0"/>
              <a:t>Organizuje prostředí třídy (třída =„laboratoř“)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– centra aktivit, ale i společný prostor, příp. další speciální prostory (pro cvičení, sklad pomůcek a materiálů, místnost pro rodiče)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000" b="1" dirty="0"/>
              <a:t>Vybírá a připravuje </a:t>
            </a:r>
            <a:r>
              <a:rPr lang="cs-CZ" altLang="cs-CZ" sz="2000" b="1" dirty="0" err="1"/>
              <a:t>didakt</a:t>
            </a:r>
            <a:r>
              <a:rPr lang="cs-CZ" altLang="cs-CZ" sz="2000" b="1" dirty="0"/>
              <a:t>. materiály</a:t>
            </a:r>
            <a:r>
              <a:rPr lang="cs-CZ" altLang="cs-CZ" sz="2000" dirty="0"/>
              <a:t> (knihy, učebnice, </a:t>
            </a:r>
            <a:r>
              <a:rPr lang="cs-CZ" altLang="cs-CZ" sz="2000" dirty="0" err="1"/>
              <a:t>prac</a:t>
            </a:r>
            <a:r>
              <a:rPr lang="cs-CZ" altLang="cs-CZ" sz="2000" dirty="0"/>
              <a:t>. listy,…); organizuje práci s </a:t>
            </a:r>
            <a:r>
              <a:rPr lang="cs-CZ" altLang="cs-CZ" sz="2000" b="1" dirty="0"/>
              <a:t>portfoliem </a:t>
            </a:r>
            <a:r>
              <a:rPr lang="cs-CZ" altLang="cs-CZ" sz="2000" dirty="0"/>
              <a:t>(nástroj pro hodnocení a zpětná vazba pro dítě – rodiče – učitele)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000" b="1" dirty="0"/>
              <a:t>Tvoří denní rozvrh</a:t>
            </a:r>
            <a:r>
              <a:rPr lang="cs-CZ" altLang="cs-CZ" sz="2000" dirty="0"/>
              <a:t> - obyčejně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altLang="cs-CZ" sz="2000" b="1" i="1" dirty="0"/>
              <a:t>ranní kruh</a:t>
            </a:r>
            <a:r>
              <a:rPr lang="cs-CZ" altLang="cs-CZ" sz="2000" dirty="0"/>
              <a:t> – pro rozvoj komunitního života (denní plán a aktuality)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altLang="cs-CZ" sz="2000" b="1" i="1" dirty="0"/>
              <a:t>řízená výuka ve třídě</a:t>
            </a:r>
            <a:r>
              <a:rPr lang="cs-CZ" altLang="cs-CZ" sz="2000" dirty="0"/>
              <a:t> – v blocích (plnění denního plánu dle osnov)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altLang="cs-CZ" sz="2000" b="1" i="1" dirty="0"/>
              <a:t>práce v centrech</a:t>
            </a:r>
            <a:r>
              <a:rPr lang="cs-CZ" altLang="cs-CZ" sz="2000" i="1" dirty="0"/>
              <a:t> </a:t>
            </a:r>
            <a:r>
              <a:rPr lang="cs-CZ" altLang="cs-CZ" sz="2000" b="1" i="1" dirty="0"/>
              <a:t>aktivit</a:t>
            </a:r>
            <a:r>
              <a:rPr lang="cs-CZ" altLang="cs-CZ" sz="2000" dirty="0"/>
              <a:t> – podle individuálních plánů, práce ve skupinách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altLang="cs-CZ" sz="2000" b="1" i="1" dirty="0"/>
              <a:t>individuální činnosti</a:t>
            </a:r>
            <a:r>
              <a:rPr lang="cs-CZ" altLang="cs-CZ" sz="2000" dirty="0"/>
              <a:t> – odpoledne (kroužky, zájmové činnosti, </a:t>
            </a:r>
            <a:r>
              <a:rPr lang="cs-CZ" altLang="cs-CZ" sz="2000" dirty="0" err="1"/>
              <a:t>příp</a:t>
            </a:r>
            <a:r>
              <a:rPr lang="cs-CZ" altLang="cs-CZ" sz="2000" dirty="0"/>
              <a:t> dom. příprava)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000" b="1" dirty="0"/>
              <a:t>Organizuje skupinovou práci </a:t>
            </a:r>
            <a:r>
              <a:rPr lang="cs-CZ" altLang="cs-CZ" sz="2000" dirty="0"/>
              <a:t>(vybírá děti podle </a:t>
            </a:r>
            <a:r>
              <a:rPr lang="cs-CZ" altLang="cs-CZ" sz="2000" dirty="0" err="1"/>
              <a:t>urč</a:t>
            </a:r>
            <a:r>
              <a:rPr lang="cs-CZ" altLang="cs-CZ" sz="2000" dirty="0"/>
              <a:t>. záměru, sleduje rozvoj komunikace a kooperace, společně s dětmi hodnotí práci skupin)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33764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25860" y="-171400"/>
            <a:ext cx="7772400" cy="1295400"/>
          </a:xfrm>
        </p:spPr>
        <p:txBody>
          <a:bodyPr/>
          <a:lstStyle/>
          <a:p>
            <a:r>
              <a:rPr lang="cs-CZ" altLang="cs-CZ" sz="3200" b="1" dirty="0"/>
              <a:t>2. Usnadňuje učení – facilitace</a:t>
            </a:r>
            <a:r>
              <a:rPr lang="cs-CZ" altLang="cs-CZ" sz="3200" b="1" dirty="0" smtClean="0"/>
              <a:t>:</a:t>
            </a:r>
            <a:endParaRPr lang="cs-CZ" altLang="cs-CZ" sz="3600" b="1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1377" y="1124000"/>
            <a:ext cx="9235752" cy="5530850"/>
          </a:xfrm>
        </p:spPr>
        <p:txBody>
          <a:bodyPr>
            <a:normAutofit fontScale="62500" lnSpcReduction="20000"/>
          </a:bodyPr>
          <a:lstStyle/>
          <a:p>
            <a:pPr marL="609600" indent="-609600">
              <a:buNone/>
            </a:pPr>
            <a:endParaRPr lang="cs-CZ" altLang="cs-CZ" sz="2000" dirty="0"/>
          </a:p>
          <a:p>
            <a:pPr marL="609600" indent="-609600">
              <a:buFont typeface="Wingdings" panose="05000000000000000000" pitchFamily="2" charset="2"/>
              <a:buChar char="Ø"/>
            </a:pPr>
            <a:r>
              <a:rPr lang="cs-CZ" altLang="cs-CZ" sz="2000" b="1" dirty="0"/>
              <a:t>Klade otázky</a:t>
            </a:r>
            <a:r>
              <a:rPr lang="cs-CZ" altLang="cs-CZ" sz="2000" dirty="0"/>
              <a:t> 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cs-CZ" altLang="cs-CZ" sz="1800" b="1" dirty="0"/>
              <a:t>pokud možno </a:t>
            </a:r>
            <a:r>
              <a:rPr lang="cs-CZ" altLang="cs-CZ" sz="1800" b="1" u="sng" dirty="0"/>
              <a:t>„otevřené</a:t>
            </a:r>
            <a:r>
              <a:rPr lang="cs-CZ" altLang="cs-CZ" sz="1800" b="1" dirty="0"/>
              <a:t>“: „Co se stalo s tvojí kytičkou od té doby, co jsi ji zasadil?“ X „O kolik ti vyrostla kytička?“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cs-CZ" altLang="cs-CZ" sz="1800" b="1" u="sng" dirty="0"/>
              <a:t>osobně zaměřené</a:t>
            </a:r>
            <a:r>
              <a:rPr lang="cs-CZ" altLang="cs-CZ" sz="1800" b="1" dirty="0"/>
              <a:t> – zjišťují představy dítěte o věcech („Co si o tom myslíš?“, Proč jsi to tak nazval? Jak jsi na to přišel? apod.)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cs-CZ" altLang="cs-CZ" sz="1800" b="1" u="sng" dirty="0"/>
              <a:t>zaměřené na podstatu věci</a:t>
            </a:r>
            <a:r>
              <a:rPr lang="cs-CZ" altLang="cs-CZ" sz="1800" b="1" dirty="0"/>
              <a:t> („Proč jsou v přístavu loďky?“, „Proč magnet přitahuje hřebíky?“)</a:t>
            </a:r>
          </a:p>
          <a:p>
            <a:pPr marL="609600" indent="-609600">
              <a:buNone/>
            </a:pPr>
            <a:r>
              <a:rPr lang="cs-CZ" altLang="cs-CZ" sz="1800" b="1" i="1" dirty="0"/>
              <a:t>Vyhýbat se otázkám, na něž existuje jediná správná odpověď!</a:t>
            </a:r>
          </a:p>
          <a:p>
            <a:pPr marL="609600" indent="-609600">
              <a:buNone/>
            </a:pPr>
            <a:endParaRPr lang="cs-CZ" altLang="cs-CZ" sz="1800" b="1" i="1" dirty="0"/>
          </a:p>
          <a:p>
            <a:pPr marL="609600" indent="-609600">
              <a:buFont typeface="Wingdings" panose="05000000000000000000" pitchFamily="2" charset="2"/>
              <a:buChar char="Ø"/>
            </a:pPr>
            <a:r>
              <a:rPr lang="cs-CZ" altLang="cs-CZ" sz="2000" b="1" dirty="0"/>
              <a:t>Odpovídá na otázky dětí </a:t>
            </a:r>
            <a:r>
              <a:rPr lang="cs-CZ" altLang="cs-CZ" sz="1800" dirty="0"/>
              <a:t>(jasně, pravdivě, přizná neznalost, říká vlastní názor; </a:t>
            </a:r>
            <a:r>
              <a:rPr lang="cs-CZ" altLang="cs-CZ" sz="1800" b="1" dirty="0"/>
              <a:t>otázky VÍTÁ</a:t>
            </a:r>
            <a:r>
              <a:rPr lang="cs-CZ" altLang="cs-CZ" sz="1800" dirty="0"/>
              <a:t>)</a:t>
            </a:r>
          </a:p>
          <a:p>
            <a:pPr marL="609600" indent="-609600">
              <a:buNone/>
            </a:pPr>
            <a:endParaRPr lang="cs-CZ" altLang="cs-CZ" sz="2000" b="1" dirty="0"/>
          </a:p>
          <a:p>
            <a:pPr marL="609600" indent="-609600">
              <a:buFont typeface="Wingdings" panose="05000000000000000000" pitchFamily="2" charset="2"/>
              <a:buChar char="Ø"/>
            </a:pPr>
            <a:r>
              <a:rPr lang="cs-CZ" altLang="cs-CZ" sz="2000" b="1" dirty="0"/>
              <a:t>Pomáhá dětem zamýšlet se nad vlastním učením</a:t>
            </a:r>
          </a:p>
          <a:p>
            <a:pPr marL="609600" indent="-609600">
              <a:buNone/>
            </a:pPr>
            <a:r>
              <a:rPr lang="cs-CZ" altLang="cs-CZ" sz="1800" dirty="0"/>
              <a:t>-         </a:t>
            </a:r>
            <a:r>
              <a:rPr lang="cs-CZ" altLang="cs-CZ" sz="1800" b="1" dirty="0"/>
              <a:t>psaní deníku</a:t>
            </a:r>
            <a:r>
              <a:rPr lang="cs-CZ" altLang="cs-CZ" sz="1800" dirty="0"/>
              <a:t> (čtenářský, společenský apod., záznamy o vlastním učení)</a:t>
            </a:r>
          </a:p>
          <a:p>
            <a:pPr marL="609600" indent="-609600">
              <a:buFontTx/>
              <a:buChar char="-"/>
            </a:pPr>
            <a:r>
              <a:rPr lang="cs-CZ" altLang="cs-CZ" sz="1800" b="1" dirty="0"/>
              <a:t>diskuse ve skupině</a:t>
            </a:r>
            <a:r>
              <a:rPr lang="cs-CZ" altLang="cs-CZ" sz="1800" dirty="0"/>
              <a:t> (uvažování o problému, vyjadřování názoru, argumentace,… učitel diskusi řídí: uděluje slovo, udržuje téma vhodnými poznámkami, vybízí děti k účasti, hlídá čas apod.)</a:t>
            </a:r>
          </a:p>
          <a:p>
            <a:pPr marL="609600" indent="-609600">
              <a:buFontTx/>
              <a:buChar char="-"/>
            </a:pPr>
            <a:r>
              <a:rPr lang="cs-CZ" altLang="cs-CZ" sz="1800" b="1" dirty="0"/>
              <a:t>práce v centrech a projekty</a:t>
            </a:r>
          </a:p>
          <a:p>
            <a:pPr marL="609600" indent="-609600">
              <a:buFontTx/>
              <a:buChar char="-"/>
            </a:pPr>
            <a:r>
              <a:rPr lang="cs-CZ" altLang="cs-CZ" sz="1800" b="1" dirty="0"/>
              <a:t>poskytování zdrojů</a:t>
            </a:r>
            <a:r>
              <a:rPr lang="cs-CZ" altLang="cs-CZ" sz="1800" dirty="0"/>
              <a:t> </a:t>
            </a:r>
          </a:p>
          <a:p>
            <a:pPr marL="609600" indent="-609600">
              <a:buFontTx/>
              <a:buChar char="-"/>
            </a:pPr>
            <a:r>
              <a:rPr lang="cs-CZ" altLang="cs-CZ" sz="1800" b="1" dirty="0"/>
              <a:t>reflexe</a:t>
            </a:r>
            <a:r>
              <a:rPr lang="cs-CZ" altLang="cs-CZ" sz="1800" dirty="0"/>
              <a:t>  („všimla jsem si…“ atd.  –  tzv. </a:t>
            </a:r>
            <a:r>
              <a:rPr lang="cs-CZ" altLang="cs-CZ" sz="1800" b="1" dirty="0"/>
              <a:t>peer - komentář)  - sebereflexe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endParaRPr lang="cs-CZ" altLang="cs-CZ" sz="1800" dirty="0"/>
          </a:p>
          <a:p>
            <a:pPr marL="609600" indent="-609600">
              <a:buFont typeface="Wingdings" panose="05000000000000000000" pitchFamily="2" charset="2"/>
              <a:buChar char="Ø"/>
            </a:pPr>
            <a:endParaRPr lang="cs-CZ" altLang="cs-CZ" sz="2000" dirty="0"/>
          </a:p>
          <a:p>
            <a:pPr marL="609600" indent="-609600"/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49362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7868" y="260648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cs-CZ" altLang="cs-CZ" sz="3200" b="1" dirty="0"/>
              <a:t>3. </a:t>
            </a:r>
            <a:r>
              <a:rPr lang="cs-CZ" altLang="cs-CZ" sz="2800" b="1" dirty="0"/>
              <a:t>Pozoruje a hodnotí</a:t>
            </a:r>
            <a:r>
              <a:rPr lang="cs-CZ" altLang="cs-CZ" sz="2800" b="1" dirty="0">
                <a:sym typeface="Wingdings" panose="05000000000000000000" pitchFamily="2" charset="2"/>
              </a:rPr>
              <a:t>: provádí </a:t>
            </a:r>
            <a:r>
              <a:rPr lang="cs-CZ" altLang="cs-CZ" sz="2800" b="1" dirty="0" err="1">
                <a:sym typeface="Wingdings" panose="05000000000000000000" pitchFamily="2" charset="2"/>
              </a:rPr>
              <a:t>ped</a:t>
            </a:r>
            <a:r>
              <a:rPr lang="cs-CZ" altLang="cs-CZ" sz="2800" b="1" dirty="0">
                <a:sym typeface="Wingdings" panose="05000000000000000000" pitchFamily="2" charset="2"/>
              </a:rPr>
              <a:t>. diagnózu</a:t>
            </a:r>
            <a:endParaRPr lang="cs-CZ" altLang="cs-CZ" sz="2800" b="1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7868" y="1484784"/>
            <a:ext cx="9217024" cy="525658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cs-CZ" altLang="cs-CZ" sz="2000" b="1" u="sng" dirty="0"/>
              <a:t>Na počátku roku: vstupní diagnóza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800" i="1" dirty="0"/>
              <a:t>Jaké má dítě předpoklady, vlastnosti, znalosti, učební styl, zájmy a motivaci?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800" i="1" dirty="0"/>
              <a:t>Které silné předpoklady a potřeby má?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altLang="cs-CZ" sz="2000" b="1" u="sng" dirty="0"/>
              <a:t>Průběžné hodnocení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800" i="1" dirty="0"/>
              <a:t>Systematicky vede deník o každém dítěti (podává podrobné zprávy rodičům, píše slovní hodnocení)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800" i="1" dirty="0"/>
              <a:t>Orientuje se na splněné cíle (kdy a nakolik)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800" i="1" dirty="0"/>
              <a:t>Neustále poskytuje dítěti </a:t>
            </a:r>
            <a:r>
              <a:rPr lang="cs-CZ" altLang="cs-CZ" sz="1800" i="1" u="sng" dirty="0"/>
              <a:t>osobní zpětnou vazbu</a:t>
            </a:r>
            <a:r>
              <a:rPr lang="cs-CZ" altLang="cs-CZ" sz="1800" i="1" dirty="0"/>
              <a:t> (nikoli „pěkné“, „dobrá práce </a:t>
            </a:r>
            <a:r>
              <a:rPr lang="cs-CZ" altLang="cs-CZ" sz="1800" i="1" dirty="0" err="1"/>
              <a:t>práce</a:t>
            </a:r>
            <a:r>
              <a:rPr lang="cs-CZ" altLang="cs-CZ" sz="1800" i="1" dirty="0"/>
              <a:t>“, ALE: „Zajímavý nápad; naučil jsi se hodně o pavoucích. Co se o nich ještě chceš naučit?“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800" i="1" dirty="0"/>
              <a:t>Hodnotí vždy výkon, nikoli celou osobnost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800" i="1" dirty="0"/>
              <a:t>Vede k sebehodnocení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altLang="cs-CZ" sz="2000" b="1" u="sng" dirty="0"/>
              <a:t>Závěrečné hodnocení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800" i="1" dirty="0"/>
              <a:t>Slovní hodnocení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800" i="1" dirty="0"/>
              <a:t>Využití portfolia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241176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20353" y="260648"/>
            <a:ext cx="7772400" cy="1143000"/>
          </a:xfrm>
        </p:spPr>
        <p:txBody>
          <a:bodyPr/>
          <a:lstStyle/>
          <a:p>
            <a:r>
              <a:rPr lang="cs-CZ" altLang="cs-CZ" sz="3200" b="1" dirty="0"/>
              <a:t>4. Učitel jako vzor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b="1" dirty="0"/>
              <a:t>Udává tón třídy</a:t>
            </a:r>
            <a:r>
              <a:rPr lang="cs-CZ" altLang="cs-CZ" dirty="0"/>
              <a:t> (otázky, poznámky, rozhodnutí, chování, síla hlasu, vystupování,…)</a:t>
            </a:r>
          </a:p>
          <a:p>
            <a:r>
              <a:rPr lang="cs-CZ" altLang="cs-CZ" b="1" dirty="0"/>
              <a:t>Podporuje rozvoj pozitivního klimatu ve třídě – pravidla sám respektuje</a:t>
            </a:r>
            <a:r>
              <a:rPr lang="cs-CZ" altLang="cs-CZ" dirty="0"/>
              <a:t>: pomáháme si, nasloucháme si,… (pozitivní formulace)</a:t>
            </a:r>
          </a:p>
          <a:p>
            <a:r>
              <a:rPr lang="cs-CZ" altLang="cs-CZ" b="1" dirty="0"/>
              <a:t>Chová se jako partner dítěte</a:t>
            </a:r>
            <a:r>
              <a:rPr lang="cs-CZ" altLang="cs-CZ" dirty="0"/>
              <a:t>, jehož úkolem je pomáhat mu při učení --- </a:t>
            </a:r>
            <a:r>
              <a:rPr lang="cs-CZ" altLang="cs-CZ" b="1" dirty="0"/>
              <a:t>AUTORITA</a:t>
            </a:r>
          </a:p>
        </p:txBody>
      </p:sp>
    </p:spTree>
    <p:extLst>
      <p:ext uri="{BB962C8B-B14F-4D97-AF65-F5344CB8AC3E}">
        <p14:creationId xmlns:p14="http://schemas.microsoft.com/office/powerpoint/2010/main" val="202268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41884" y="548680"/>
            <a:ext cx="7772400" cy="533400"/>
          </a:xfrm>
        </p:spPr>
        <p:txBody>
          <a:bodyPr>
            <a:normAutofit/>
          </a:bodyPr>
          <a:lstStyle/>
          <a:p>
            <a:r>
              <a:rPr lang="cs-CZ" altLang="cs-CZ" sz="2400" cap="none" dirty="0" smtClean="0"/>
              <a:t>ZaS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– třída zaměřená na dítě (shrnutí)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1884" y="1524000"/>
            <a:ext cx="9577064" cy="514536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cs-CZ" sz="1800" b="1" dirty="0"/>
              <a:t>Podpora rozmanitých stránek inteligence (Gardner, </a:t>
            </a:r>
            <a:r>
              <a:rPr lang="cs-CZ" altLang="cs-CZ" sz="1800" b="1" dirty="0" err="1"/>
              <a:t>Kovaliková</a:t>
            </a:r>
            <a:r>
              <a:rPr lang="cs-CZ" altLang="cs-CZ" sz="1800" b="1" dirty="0"/>
              <a:t>)</a:t>
            </a:r>
          </a:p>
          <a:p>
            <a:pPr>
              <a:lnSpc>
                <a:spcPct val="90000"/>
              </a:lnSpc>
            </a:pPr>
            <a:r>
              <a:rPr lang="cs-CZ" altLang="cs-CZ" sz="1800" b="1" dirty="0"/>
              <a:t>Specifické materiály </a:t>
            </a:r>
            <a:r>
              <a:rPr lang="cs-CZ" altLang="cs-CZ" sz="1800" dirty="0"/>
              <a:t>(bádání, zkoumání, encyklopedie, vlastní zdroje,… - zapojení rodičů – besedy, exkurze,…)</a:t>
            </a:r>
          </a:p>
          <a:p>
            <a:pPr>
              <a:lnSpc>
                <a:spcPct val="90000"/>
              </a:lnSpc>
            </a:pPr>
            <a:r>
              <a:rPr lang="cs-CZ" altLang="cs-CZ" sz="1800" b="1" dirty="0"/>
              <a:t>Specifická organizace (</a:t>
            </a:r>
            <a:r>
              <a:rPr lang="cs-CZ" altLang="cs-CZ" sz="1800" dirty="0"/>
              <a:t>různorodost, práce v centrech aktivit, svobodná volba úkolu, podpora vlastní iniciativy v plnění úkolů);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800" dirty="0"/>
              <a:t>        Centra: 1. čtení a psaní, 2. vědy, 3. matematiky/</a:t>
            </a:r>
            <a:r>
              <a:rPr lang="cs-CZ" altLang="cs-CZ" sz="1800" dirty="0" err="1"/>
              <a:t>manipulativ</a:t>
            </a:r>
            <a:r>
              <a:rPr lang="cs-CZ" altLang="cs-CZ" sz="1800" dirty="0"/>
              <a:t>,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800" dirty="0"/>
              <a:t>                    4. výtvarné výchovy, 5. </a:t>
            </a:r>
            <a:r>
              <a:rPr lang="cs-CZ" altLang="cs-CZ" sz="1800" dirty="0" err="1"/>
              <a:t>dram</a:t>
            </a:r>
            <a:r>
              <a:rPr lang="cs-CZ" altLang="cs-CZ" sz="1800" dirty="0"/>
              <a:t>. výchovy/tvořivé hry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800" b="1" i="1" dirty="0"/>
              <a:t>       Centra by měla být logicky uspořádána a vybavena všemi pomůckami a materiály</a:t>
            </a:r>
          </a:p>
          <a:p>
            <a:pPr>
              <a:lnSpc>
                <a:spcPct val="90000"/>
              </a:lnSpc>
            </a:pPr>
            <a:r>
              <a:rPr lang="cs-CZ" altLang="cs-CZ" sz="1800" b="1" dirty="0"/>
              <a:t>Výchova k celoživotnímu zájmu o učení</a:t>
            </a:r>
            <a:r>
              <a:rPr lang="cs-CZ" altLang="cs-CZ" sz="2000" b="1" dirty="0"/>
              <a:t> - </a:t>
            </a:r>
            <a:r>
              <a:rPr lang="cs-CZ" altLang="cs-CZ" sz="1600" b="1" dirty="0"/>
              <a:t>zaměření na vlastnosti :</a:t>
            </a:r>
            <a:r>
              <a:rPr lang="cs-CZ" altLang="cs-CZ" sz="1600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1600" b="1" i="1" dirty="0"/>
              <a:t>                  Produktivita – Tvořivost – Zvídavost – Spolupráce – Empatie</a:t>
            </a:r>
          </a:p>
          <a:p>
            <a:pPr>
              <a:lnSpc>
                <a:spcPct val="90000"/>
              </a:lnSpc>
            </a:pPr>
            <a:r>
              <a:rPr lang="cs-CZ" altLang="cs-CZ" sz="1800" b="1" dirty="0"/>
              <a:t>Řízení chování žáků (pravidla) </a:t>
            </a:r>
          </a:p>
          <a:p>
            <a:pPr>
              <a:lnSpc>
                <a:spcPct val="90000"/>
              </a:lnSpc>
            </a:pPr>
            <a:r>
              <a:rPr lang="cs-CZ" altLang="cs-CZ" sz="1800" b="1" dirty="0"/>
              <a:t>Utváření komunity </a:t>
            </a:r>
            <a:r>
              <a:rPr lang="cs-CZ" altLang="cs-CZ" sz="1800" dirty="0"/>
              <a:t>(rodina a škola)</a:t>
            </a:r>
          </a:p>
          <a:p>
            <a:pPr>
              <a:lnSpc>
                <a:spcPct val="90000"/>
              </a:lnSpc>
            </a:pPr>
            <a:r>
              <a:rPr lang="cs-CZ" altLang="cs-CZ" sz="1800" b="1" dirty="0"/>
              <a:t>Prezentace naučené látky – různé formy, individuální variabilita výstupů </a:t>
            </a:r>
            <a:r>
              <a:rPr lang="cs-CZ" altLang="cs-CZ" sz="1800" dirty="0"/>
              <a:t>(podle zaměření a schopností dítěte)</a:t>
            </a:r>
          </a:p>
          <a:p>
            <a:pPr>
              <a:lnSpc>
                <a:spcPct val="90000"/>
              </a:lnSpc>
            </a:pPr>
            <a:r>
              <a:rPr lang="cs-CZ" altLang="cs-CZ" sz="1800" b="1" dirty="0"/>
              <a:t>Portfolio</a:t>
            </a:r>
          </a:p>
          <a:p>
            <a:pPr>
              <a:lnSpc>
                <a:spcPct val="90000"/>
              </a:lnSpc>
            </a:pPr>
            <a:r>
              <a:rPr lang="cs-CZ" altLang="cs-CZ" sz="1800" b="1" dirty="0"/>
              <a:t>Přebírání odpovědnosti za vlastní učení: </a:t>
            </a:r>
            <a:r>
              <a:rPr lang="cs-CZ" altLang="cs-CZ" sz="1800" b="1" i="1" dirty="0"/>
              <a:t>znalost cílů, domácí úkoly, individualizace nároků</a:t>
            </a:r>
          </a:p>
          <a:p>
            <a:pPr>
              <a:lnSpc>
                <a:spcPct val="90000"/>
              </a:lnSpc>
            </a:pPr>
            <a:endParaRPr lang="cs-CZ" altLang="cs-CZ" sz="1800" b="1" i="1" dirty="0"/>
          </a:p>
          <a:p>
            <a:pPr>
              <a:lnSpc>
                <a:spcPct val="90000"/>
              </a:lnSpc>
            </a:pPr>
            <a:endParaRPr lang="cs-CZ" altLang="cs-CZ" sz="2000" dirty="0"/>
          </a:p>
          <a:p>
            <a:pPr>
              <a:lnSpc>
                <a:spcPct val="90000"/>
              </a:lnSpc>
            </a:pPr>
            <a:endParaRPr lang="cs-CZ" altLang="cs-CZ" sz="2000" dirty="0"/>
          </a:p>
          <a:p>
            <a:pPr>
              <a:lnSpc>
                <a:spcPct val="90000"/>
              </a:lnSpc>
            </a:pPr>
            <a:endParaRPr lang="cs-CZ" altLang="cs-CZ" sz="2000" dirty="0"/>
          </a:p>
          <a:p>
            <a:pPr>
              <a:lnSpc>
                <a:spcPct val="90000"/>
              </a:lnSpc>
            </a:pPr>
            <a:endParaRPr lang="cs-CZ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14499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69876" y="476672"/>
            <a:ext cx="7772400" cy="868362"/>
          </a:xfrm>
        </p:spPr>
        <p:txBody>
          <a:bodyPr>
            <a:normAutofit fontScale="90000"/>
          </a:bodyPr>
          <a:lstStyle/>
          <a:p>
            <a:r>
              <a:rPr lang="cs-CZ" altLang="cs-CZ" sz="3200"/>
              <a:t>Původ a historie programu  Step by Step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cs-CZ" sz="2800" dirty="0"/>
              <a:t>Původní inspirace vznikla jako reakce na komplikovanou situaci ve vzdělávání menšin v Americe v době „vzdělanostního (</a:t>
            </a:r>
            <a:r>
              <a:rPr lang="cs-CZ" altLang="cs-CZ" sz="2800" dirty="0" err="1"/>
              <a:t>sputnikovského</a:t>
            </a:r>
            <a:r>
              <a:rPr lang="cs-CZ" altLang="cs-CZ" sz="2800" dirty="0"/>
              <a:t>) šoku“ 60.-70. let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 dirty="0"/>
              <a:t>(USA a Kanada: původní obyvatelstvo, imigranti, sociálně slabé skupiny ve slumech apod.).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OTÁZKA: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 b="1" dirty="0"/>
              <a:t>Jak dosáhnout podstatně vyšší </a:t>
            </a:r>
            <a:r>
              <a:rPr lang="cs-CZ" altLang="cs-CZ" sz="2800" b="1" u="sng" dirty="0"/>
              <a:t>obecné vzdělanosti</a:t>
            </a:r>
            <a:r>
              <a:rPr lang="cs-CZ" altLang="cs-CZ" sz="2800" b="1" dirty="0"/>
              <a:t> (ale i „vychovanosti“) v mladé populaci (konkurenceschopnost</a:t>
            </a:r>
            <a:r>
              <a:rPr lang="cs-CZ" altLang="cs-CZ" sz="2800" b="1" dirty="0" smtClean="0"/>
              <a:t>)???</a:t>
            </a:r>
          </a:p>
          <a:p>
            <a:r>
              <a:rPr lang="cs-CZ" altLang="cs-CZ" sz="2800" dirty="0" smtClean="0"/>
              <a:t>P</a:t>
            </a:r>
            <a:r>
              <a:rPr lang="cs-CZ" sz="2800" dirty="0" smtClean="0"/>
              <a:t>rogram </a:t>
            </a:r>
            <a:r>
              <a:rPr lang="cs-CZ" sz="2800" dirty="0"/>
              <a:t>„Začít spolu“ (Step by Step) je realizován ve více než 30 </a:t>
            </a:r>
            <a:r>
              <a:rPr lang="cs-CZ" sz="2800" dirty="0" smtClean="0"/>
              <a:t>zemích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58103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8924"/>
            <a:ext cx="9753600" cy="1325562"/>
          </a:xfrm>
        </p:spPr>
        <p:txBody>
          <a:bodyPr/>
          <a:lstStyle/>
          <a:p>
            <a:r>
              <a:rPr lang="cs-CZ" spc="300" dirty="0"/>
              <a:t>krátké shrnutí</a:t>
            </a:r>
            <a:endParaRPr lang="cs-CZ" spc="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cs-CZ" sz="2800" dirty="0"/>
              <a:t>podnětné prostředí – práce v centrech aktivit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integrovaná výuka – chápání světa v souvislostech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důraz na rozvoj vztahů – pocit bezpečí, důvěry a přijetí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pravidla vytváří učitel společně s dětmi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respektující přístup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sebehodnocení, zpětná vazba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spolupráce s rodinou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857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41884" y="188640"/>
            <a:ext cx="7772400" cy="990600"/>
          </a:xfrm>
        </p:spPr>
        <p:txBody>
          <a:bodyPr/>
          <a:lstStyle/>
          <a:p>
            <a:r>
              <a:rPr lang="cs-CZ" altLang="cs-CZ" sz="2800" dirty="0"/>
              <a:t>Program </a:t>
            </a:r>
            <a:r>
              <a:rPr lang="cs-CZ" altLang="cs-CZ" sz="2800" cap="none" dirty="0" err="1" smtClean="0"/>
              <a:t>ZaS</a:t>
            </a:r>
            <a:r>
              <a:rPr lang="cs-CZ" altLang="cs-CZ" sz="2800" dirty="0" smtClean="0"/>
              <a:t> </a:t>
            </a:r>
            <a:r>
              <a:rPr lang="cs-CZ" altLang="cs-CZ" sz="2800" dirty="0"/>
              <a:t>v ČR: </a:t>
            </a:r>
            <a:br>
              <a:rPr lang="cs-CZ" altLang="cs-CZ" sz="2800" dirty="0"/>
            </a:br>
            <a:endParaRPr lang="cs-CZ" altLang="cs-CZ" sz="28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1884" y="980728"/>
            <a:ext cx="8208912" cy="530120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altLang="cs-CZ" sz="1400" b="1" dirty="0"/>
              <a:t>od r. 1994 v MŠ a od r. 1996 na ZŠ</a:t>
            </a:r>
          </a:p>
          <a:p>
            <a:pPr>
              <a:lnSpc>
                <a:spcPct val="90000"/>
              </a:lnSpc>
            </a:pPr>
            <a:r>
              <a:rPr lang="cs-CZ" altLang="cs-CZ" sz="1400" dirty="0">
                <a:cs typeface="Times New Roman" panose="02020603050405020304" pitchFamily="18" charset="0"/>
              </a:rPr>
              <a:t>mezinárodní název tohoto programu je </a:t>
            </a:r>
            <a:r>
              <a:rPr lang="cs-CZ" altLang="cs-CZ" sz="1400" b="1" dirty="0">
                <a:cs typeface="Times New Roman" panose="02020603050405020304" pitchFamily="18" charset="0"/>
              </a:rPr>
              <a:t>Step by Step</a:t>
            </a:r>
            <a:r>
              <a:rPr lang="cs-CZ" altLang="cs-CZ" sz="1400" dirty="0"/>
              <a:t> – pouze v Česku „Začít spolu“ </a:t>
            </a:r>
          </a:p>
          <a:p>
            <a:pPr>
              <a:lnSpc>
                <a:spcPct val="90000"/>
              </a:lnSpc>
            </a:pPr>
            <a:r>
              <a:rPr lang="cs-CZ" altLang="cs-CZ" sz="1400" dirty="0"/>
              <a:t>Iniciátor: </a:t>
            </a:r>
            <a:r>
              <a:rPr lang="cs-CZ" altLang="cs-CZ" sz="1400" dirty="0" err="1"/>
              <a:t>Sörosova</a:t>
            </a:r>
            <a:r>
              <a:rPr lang="cs-CZ" altLang="cs-CZ" sz="1400" dirty="0"/>
              <a:t> nadace (Open Society </a:t>
            </a:r>
            <a:r>
              <a:rPr lang="cs-CZ" altLang="cs-CZ" sz="1400" dirty="0" err="1"/>
              <a:t>Fund</a:t>
            </a:r>
            <a:r>
              <a:rPr lang="cs-CZ" altLang="cs-CZ" sz="1400" dirty="0"/>
              <a:t> – pro střední  a východní Evropu)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400" dirty="0"/>
              <a:t>n</a:t>
            </a:r>
            <a:r>
              <a:rPr lang="cs-CZ" altLang="cs-CZ" sz="1400" dirty="0">
                <a:cs typeface="Times New Roman" panose="02020603050405020304" pitchFamily="18" charset="0"/>
              </a:rPr>
              <a:t>a začátku poskytla síť </a:t>
            </a:r>
            <a:r>
              <a:rPr lang="cs-CZ" altLang="cs-CZ" sz="1400" dirty="0" err="1">
                <a:cs typeface="Times New Roman" panose="02020603050405020304" pitchFamily="18" charset="0"/>
              </a:rPr>
              <a:t>Sorosových</a:t>
            </a:r>
            <a:r>
              <a:rPr lang="cs-CZ" altLang="cs-CZ" sz="1400" dirty="0">
                <a:cs typeface="Times New Roman" panose="02020603050405020304" pitchFamily="18" charset="0"/>
              </a:rPr>
              <a:t> nadací (Open Society </a:t>
            </a:r>
            <a:r>
              <a:rPr lang="cs-CZ" altLang="cs-CZ" sz="1400" dirty="0" err="1">
                <a:cs typeface="Times New Roman" panose="02020603050405020304" pitchFamily="18" charset="0"/>
              </a:rPr>
              <a:t>Founds</a:t>
            </a:r>
            <a:r>
              <a:rPr lang="cs-CZ" altLang="cs-CZ" sz="1400" dirty="0">
                <a:cs typeface="Times New Roman" panose="02020603050405020304" pitchFamily="18" charset="0"/>
              </a:rPr>
              <a:t>) společně s neziskovou organizací </a:t>
            </a:r>
            <a:r>
              <a:rPr lang="cs-CZ" altLang="cs-CZ" sz="1400" dirty="0" err="1">
                <a:cs typeface="Times New Roman" panose="02020603050405020304" pitchFamily="18" charset="0"/>
              </a:rPr>
              <a:t>Children´s</a:t>
            </a:r>
            <a:r>
              <a:rPr lang="cs-CZ" altLang="cs-CZ" sz="1400" dirty="0">
                <a:cs typeface="Times New Roman" panose="02020603050405020304" pitchFamily="18" charset="0"/>
              </a:rPr>
              <a:t> </a:t>
            </a:r>
            <a:r>
              <a:rPr lang="cs-CZ" altLang="cs-CZ" sz="1400" dirty="0" err="1">
                <a:cs typeface="Times New Roman" panose="02020603050405020304" pitchFamily="18" charset="0"/>
              </a:rPr>
              <a:t>Resources</a:t>
            </a:r>
            <a:r>
              <a:rPr lang="cs-CZ" altLang="cs-CZ" sz="1400" dirty="0">
                <a:cs typeface="Times New Roman" panose="02020603050405020304" pitchFamily="18" charset="0"/>
              </a:rPr>
              <a:t> International finanční a metodickou podporu při zavádění vzdělávacího programu Začít spolu do vzdělávacích systémů jednotlivých zemí</a:t>
            </a:r>
            <a:r>
              <a:rPr lang="cs-CZ" altLang="cs-CZ" sz="1400" dirty="0"/>
              <a:t> (vybavení škol, vzdělávání učitelů, osob. asistenti apod.)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400" dirty="0" err="1"/>
              <a:t>finanační</a:t>
            </a:r>
            <a:r>
              <a:rPr lang="cs-CZ" altLang="cs-CZ" sz="1400" dirty="0"/>
              <a:t> a metodická pomoc zvenčí trvala podle plánu do r. </a:t>
            </a:r>
            <a:r>
              <a:rPr lang="cs-CZ" altLang="cs-CZ" sz="1400" dirty="0">
                <a:cs typeface="Times New Roman" panose="02020603050405020304" pitchFamily="18" charset="0"/>
              </a:rPr>
              <a:t>1999</a:t>
            </a:r>
            <a:r>
              <a:rPr lang="cs-CZ" altLang="cs-CZ" sz="1400" dirty="0"/>
              <a:t>,</a:t>
            </a:r>
            <a:r>
              <a:rPr lang="cs-CZ" altLang="cs-CZ" sz="1400" dirty="0">
                <a:cs typeface="Times New Roman" panose="02020603050405020304" pitchFamily="18" charset="0"/>
              </a:rPr>
              <a:t> </a:t>
            </a:r>
            <a:r>
              <a:rPr lang="cs-CZ" altLang="cs-CZ" sz="1400" dirty="0"/>
              <a:t>školy </a:t>
            </a:r>
            <a:r>
              <a:rPr lang="cs-CZ" altLang="cs-CZ" sz="1400" dirty="0">
                <a:cs typeface="Times New Roman" panose="02020603050405020304" pitchFamily="18" charset="0"/>
              </a:rPr>
              <a:t>si </a:t>
            </a:r>
            <a:r>
              <a:rPr lang="cs-CZ" altLang="cs-CZ" sz="1400" dirty="0"/>
              <a:t>nyní </a:t>
            </a:r>
            <a:r>
              <a:rPr lang="cs-CZ" altLang="cs-CZ" sz="1400" dirty="0">
                <a:cs typeface="Times New Roman" panose="02020603050405020304" pitchFamily="18" charset="0"/>
              </a:rPr>
              <a:t>hleda</a:t>
            </a:r>
            <a:r>
              <a:rPr lang="cs-CZ" altLang="cs-CZ" sz="1400" dirty="0"/>
              <a:t>jí</a:t>
            </a:r>
            <a:r>
              <a:rPr lang="cs-CZ" altLang="cs-CZ" sz="1400" dirty="0">
                <a:cs typeface="Times New Roman" panose="02020603050405020304" pitchFamily="18" charset="0"/>
              </a:rPr>
              <a:t> peníze z jiných/ dalších zdrojů</a:t>
            </a:r>
            <a:r>
              <a:rPr lang="cs-CZ" altLang="cs-CZ" sz="1400" dirty="0"/>
              <a:t> (ob</a:t>
            </a:r>
            <a:r>
              <a:rPr lang="cs-CZ" altLang="cs-CZ" sz="1400" dirty="0">
                <a:cs typeface="Times New Roman" panose="02020603050405020304" pitchFamily="18" charset="0"/>
              </a:rPr>
              <a:t>ce</a:t>
            </a:r>
            <a:r>
              <a:rPr lang="cs-CZ" altLang="cs-CZ" sz="1400" dirty="0"/>
              <a:t> – m</a:t>
            </a:r>
            <a:r>
              <a:rPr lang="cs-CZ" altLang="cs-CZ" sz="1400" dirty="0">
                <a:cs typeface="Times New Roman" panose="02020603050405020304" pitchFamily="18" charset="0"/>
              </a:rPr>
              <a:t>agistráty</a:t>
            </a:r>
            <a:r>
              <a:rPr lang="cs-CZ" altLang="cs-CZ" sz="1400" dirty="0"/>
              <a:t>,</a:t>
            </a:r>
            <a:r>
              <a:rPr lang="cs-CZ" altLang="cs-CZ" sz="1400" dirty="0">
                <a:cs typeface="Times New Roman" panose="02020603050405020304" pitchFamily="18" charset="0"/>
              </a:rPr>
              <a:t> rodič</a:t>
            </a:r>
            <a:r>
              <a:rPr lang="cs-CZ" altLang="cs-CZ" sz="1400" dirty="0"/>
              <a:t>e</a:t>
            </a:r>
            <a:r>
              <a:rPr lang="cs-CZ" altLang="cs-CZ" sz="1400" dirty="0">
                <a:cs typeface="Times New Roman" panose="02020603050405020304" pitchFamily="18" charset="0"/>
              </a:rPr>
              <a:t>, </a:t>
            </a:r>
            <a:r>
              <a:rPr lang="cs-CZ" altLang="cs-CZ" sz="1400" dirty="0"/>
              <a:t>jiné zdroje)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400" dirty="0"/>
              <a:t>v programu  </a:t>
            </a:r>
            <a:r>
              <a:rPr lang="cs-CZ" altLang="cs-CZ" sz="1400" dirty="0" err="1"/>
              <a:t>ZaS</a:t>
            </a:r>
            <a:r>
              <a:rPr lang="cs-CZ" altLang="cs-CZ" sz="1400" dirty="0"/>
              <a:t> pracuje dnes asi </a:t>
            </a:r>
            <a:r>
              <a:rPr lang="cs-CZ" altLang="cs-CZ" sz="1400" b="1" dirty="0">
                <a:cs typeface="Times New Roman" panose="02020603050405020304" pitchFamily="18" charset="0"/>
              </a:rPr>
              <a:t>60 MŠ a 45 ZŠ</a:t>
            </a:r>
            <a:r>
              <a:rPr lang="cs-CZ" altLang="cs-CZ" sz="1400" dirty="0"/>
              <a:t> škol a neznámý počet jednotlivých tříd na běžných školách, jejichž učitelé se nechali oslovit filozofií programu „zaměřeného na dítě“ (Brno – Pramínek</a:t>
            </a:r>
            <a:r>
              <a:rPr lang="cs-CZ" altLang="cs-CZ" sz="1400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cs-CZ" sz="1400" dirty="0" smtClean="0"/>
              <a:t>spojuje v </a:t>
            </a:r>
            <a:r>
              <a:rPr lang="cs-CZ" sz="1400" dirty="0"/>
              <a:t>sobě moderní poznatky pedagogické </a:t>
            </a:r>
            <a:r>
              <a:rPr lang="cs-CZ" sz="1400" dirty="0" smtClean="0"/>
              <a:t>a </a:t>
            </a:r>
            <a:r>
              <a:rPr lang="cs-CZ" sz="1400" dirty="0"/>
              <a:t>psychologické vědy s osvědčenými vzdělávacími postupy</a:t>
            </a:r>
          </a:p>
          <a:p>
            <a:pPr algn="just">
              <a:spcAft>
                <a:spcPts val="600"/>
              </a:spcAft>
            </a:pPr>
            <a:r>
              <a:rPr lang="cs-CZ" sz="1400" dirty="0"/>
              <a:t>zcela v souladu s požadavky </a:t>
            </a:r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Rámcového vzdělávacího programu pro základní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vzdělávání</a:t>
            </a:r>
            <a:endParaRPr lang="cs-CZ" altLang="cs-CZ" sz="1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400" dirty="0"/>
              <a:t>školy </a:t>
            </a:r>
            <a:r>
              <a:rPr lang="cs-CZ" altLang="cs-CZ" sz="1400" dirty="0" err="1"/>
              <a:t>ZaS</a:t>
            </a:r>
            <a:r>
              <a:rPr lang="cs-CZ" altLang="cs-CZ" sz="1400" dirty="0"/>
              <a:t> jsou metodickými a školicími centry programu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400" dirty="0"/>
              <a:t>spolupráce se sdruženími </a:t>
            </a:r>
            <a:r>
              <a:rPr lang="cs-CZ" altLang="cs-CZ" sz="1400" b="1" dirty="0">
                <a:cs typeface="Times New Roman" panose="02020603050405020304" pitchFamily="18" charset="0"/>
              </a:rPr>
              <a:t>Otevřen</a:t>
            </a:r>
            <a:r>
              <a:rPr lang="cs-CZ" altLang="cs-CZ" sz="1400" b="1" dirty="0"/>
              <a:t>á</a:t>
            </a:r>
            <a:r>
              <a:rPr lang="cs-CZ" altLang="cs-CZ" sz="1400" b="1" dirty="0">
                <a:cs typeface="Times New Roman" panose="02020603050405020304" pitchFamily="18" charset="0"/>
              </a:rPr>
              <a:t> společnost o.p.s.</a:t>
            </a:r>
            <a:r>
              <a:rPr lang="cs-CZ" altLang="cs-CZ" sz="1400" b="1" dirty="0"/>
              <a:t>, Kritické myšlení apod</a:t>
            </a:r>
            <a:r>
              <a:rPr lang="cs-CZ" altLang="cs-CZ" sz="1400" b="1" dirty="0" smtClean="0"/>
              <a:t>.</a:t>
            </a:r>
            <a:endParaRPr lang="cs-CZ" altLang="cs-CZ" sz="800" dirty="0"/>
          </a:p>
        </p:txBody>
      </p:sp>
    </p:spTree>
    <p:extLst>
      <p:ext uri="{BB962C8B-B14F-4D97-AF65-F5344CB8AC3E}">
        <p14:creationId xmlns:p14="http://schemas.microsoft.com/office/powerpoint/2010/main" val="337001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25860" y="-22448"/>
            <a:ext cx="8727504" cy="1143000"/>
          </a:xfrm>
        </p:spPr>
        <p:txBody>
          <a:bodyPr/>
          <a:lstStyle/>
          <a:p>
            <a:r>
              <a:rPr lang="cs-CZ" altLang="cs-CZ" sz="3200" dirty="0"/>
              <a:t>Vzdělávací výsledky programu </a:t>
            </a:r>
            <a:r>
              <a:rPr lang="cs-CZ" altLang="cs-CZ" sz="3200" dirty="0" err="1"/>
              <a:t>ZaS</a:t>
            </a:r>
            <a:r>
              <a:rPr lang="cs-CZ" altLang="cs-CZ" sz="3200" dirty="0"/>
              <a:t>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7868" y="1340768"/>
            <a:ext cx="9379768" cy="46926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 dirty="0"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cs typeface="Times New Roman" panose="02020603050405020304" pitchFamily="18" charset="0"/>
              </a:rPr>
              <a:t>1997-2001 </a:t>
            </a:r>
            <a:r>
              <a:rPr lang="cs-CZ" altLang="cs-CZ" sz="2000" dirty="0"/>
              <a:t>- </a:t>
            </a:r>
            <a:r>
              <a:rPr lang="cs-CZ" altLang="cs-CZ" sz="2000" dirty="0">
                <a:cs typeface="Times New Roman" panose="02020603050405020304" pitchFamily="18" charset="0"/>
              </a:rPr>
              <a:t>rozsáhlý dlouhodobý psychologický výzkum </a:t>
            </a:r>
            <a:r>
              <a:rPr lang="cs-CZ" altLang="cs-CZ" sz="2000" b="1" i="1" dirty="0">
                <a:cs typeface="Times New Roman" panose="02020603050405020304" pitchFamily="18" charset="0"/>
              </a:rPr>
              <a:t>Vliv vzdělávacího programu Začít spolu na vývoj psychosociálních kompetencí dětí v MŠ 1997/98-2000/01</a:t>
            </a:r>
            <a:r>
              <a:rPr lang="cs-CZ" altLang="cs-CZ" sz="2000" dirty="0">
                <a:cs typeface="Times New Roman" panose="02020603050405020304" pitchFamily="18" charset="0"/>
              </a:rPr>
              <a:t>, který mapoval otázky:</a:t>
            </a:r>
            <a:endParaRPr lang="cs-CZ" altLang="cs-CZ" sz="2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800" dirty="0"/>
          </a:p>
          <a:p>
            <a:pPr>
              <a:lnSpc>
                <a:spcPct val="90000"/>
              </a:lnSpc>
            </a:pPr>
            <a:r>
              <a:rPr lang="cs-CZ" altLang="cs-CZ" sz="2000" b="1" dirty="0">
                <a:cs typeface="Times New Roman" panose="02020603050405020304" pitchFamily="18" charset="0"/>
              </a:rPr>
              <a:t>Jsou výsledky dětí z programu </a:t>
            </a:r>
            <a:r>
              <a:rPr lang="cs-CZ" altLang="cs-CZ" sz="2000" b="1" dirty="0" err="1">
                <a:cs typeface="Times New Roman" panose="02020603050405020304" pitchFamily="18" charset="0"/>
              </a:rPr>
              <a:t>ZaS</a:t>
            </a:r>
            <a:r>
              <a:rPr lang="cs-CZ" altLang="cs-CZ" sz="2000" b="1" dirty="0">
                <a:cs typeface="Times New Roman" panose="02020603050405020304" pitchFamily="18" charset="0"/>
              </a:rPr>
              <a:t> srovnatelné s výsledky dětí z běžných škol?</a:t>
            </a:r>
            <a:endParaRPr lang="cs-CZ" altLang="cs-CZ" sz="2000" b="1" dirty="0"/>
          </a:p>
          <a:p>
            <a:pPr>
              <a:lnSpc>
                <a:spcPct val="90000"/>
              </a:lnSpc>
            </a:pPr>
            <a:r>
              <a:rPr lang="cs-CZ" altLang="cs-CZ" sz="2000" b="1" dirty="0">
                <a:cs typeface="Times New Roman" panose="02020603050405020304" pitchFamily="18" charset="0"/>
              </a:rPr>
              <a:t>Jsou tyto děti schopné pokračovat ve svém vzdělávání na běžné škole bez problémů?</a:t>
            </a:r>
            <a:endParaRPr lang="cs-CZ" altLang="cs-CZ" sz="2000" b="1" dirty="0"/>
          </a:p>
          <a:p>
            <a:pPr>
              <a:lnSpc>
                <a:spcPct val="90000"/>
              </a:lnSpc>
            </a:pPr>
            <a:r>
              <a:rPr lang="cs-CZ" altLang="cs-CZ" sz="2000" b="1" dirty="0">
                <a:cs typeface="Times New Roman" panose="02020603050405020304" pitchFamily="18" charset="0"/>
              </a:rPr>
              <a:t>Nemají děti učící se podle programu </a:t>
            </a:r>
            <a:r>
              <a:rPr lang="cs-CZ" altLang="cs-CZ" sz="2000" b="1" dirty="0" err="1">
                <a:cs typeface="Times New Roman" panose="02020603050405020304" pitchFamily="18" charset="0"/>
              </a:rPr>
              <a:t>ZaS</a:t>
            </a:r>
            <a:r>
              <a:rPr lang="cs-CZ" altLang="cs-CZ" sz="2000" b="1" dirty="0">
                <a:cs typeface="Times New Roman" panose="02020603050405020304" pitchFamily="18" charset="0"/>
              </a:rPr>
              <a:t> problémy při přestupu z I. na II. </a:t>
            </a:r>
            <a:r>
              <a:rPr lang="cs-CZ" altLang="cs-CZ" sz="2000" b="1" dirty="0"/>
              <a:t>s</a:t>
            </a:r>
            <a:r>
              <a:rPr lang="cs-CZ" altLang="cs-CZ" sz="2000" b="1" dirty="0">
                <a:cs typeface="Times New Roman" panose="02020603050405020304" pitchFamily="18" charset="0"/>
              </a:rPr>
              <a:t>tupeň</a:t>
            </a:r>
            <a:r>
              <a:rPr lang="cs-CZ" altLang="cs-CZ" sz="2000" b="1" dirty="0"/>
              <a:t>?</a:t>
            </a:r>
            <a:r>
              <a:rPr lang="cs-CZ" altLang="cs-CZ" b="1" dirty="0">
                <a:cs typeface="Times New Roman" panose="02020603050405020304" pitchFamily="18" charset="0"/>
              </a:rPr>
              <a:t/>
            </a:r>
            <a:br>
              <a:rPr lang="cs-CZ" altLang="cs-CZ" b="1" dirty="0">
                <a:cs typeface="Times New Roman" panose="02020603050405020304" pitchFamily="18" charset="0"/>
              </a:rPr>
            </a:br>
            <a:endParaRPr lang="cs-CZ" altLang="cs-CZ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i="1" dirty="0">
                <a:cs typeface="Times New Roman" panose="02020603050405020304" pitchFamily="18" charset="0"/>
              </a:rPr>
              <a:t>Výzkum začal u dětí v MŠ a tým </a:t>
            </a:r>
            <a:r>
              <a:rPr lang="cs-CZ" altLang="cs-CZ" sz="2000" i="1" dirty="0"/>
              <a:t>nezávislých </a:t>
            </a:r>
            <a:r>
              <a:rPr lang="cs-CZ" altLang="cs-CZ" sz="2000" i="1" dirty="0">
                <a:cs typeface="Times New Roman" panose="02020603050405020304" pitchFamily="18" charset="0"/>
              </a:rPr>
              <a:t>odborníků sledoval jejich vývoj  až do školy základní (ať už dítě pokračovalo na ZŠ </a:t>
            </a:r>
            <a:r>
              <a:rPr lang="cs-CZ" altLang="cs-CZ" sz="2000" i="1" dirty="0"/>
              <a:t> </a:t>
            </a:r>
            <a:r>
              <a:rPr lang="cs-CZ" altLang="cs-CZ" sz="2000" i="1" dirty="0">
                <a:cs typeface="Times New Roman" panose="02020603050405020304" pitchFamily="18" charset="0"/>
              </a:rPr>
              <a:t>programem </a:t>
            </a:r>
            <a:r>
              <a:rPr lang="cs-CZ" altLang="cs-CZ" sz="2000" i="1" dirty="0" err="1">
                <a:cs typeface="Times New Roman" panose="02020603050405020304" pitchFamily="18" charset="0"/>
              </a:rPr>
              <a:t>ZaS</a:t>
            </a:r>
            <a:r>
              <a:rPr lang="cs-CZ" altLang="cs-CZ" sz="2000" i="1" dirty="0">
                <a:cs typeface="Times New Roman" panose="02020603050405020304" pitchFamily="18" charset="0"/>
              </a:rPr>
              <a:t> či přešlo na školu s jiným programem</a:t>
            </a:r>
            <a:r>
              <a:rPr lang="cs-CZ" altLang="cs-CZ" i="1" dirty="0">
                <a:cs typeface="Times New Roman" panose="02020603050405020304" pitchFamily="18" charset="0"/>
              </a:rPr>
              <a:t>)</a:t>
            </a:r>
            <a:endParaRPr lang="cs-CZ" altLang="cs-CZ" i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 dirty="0">
                <a:cs typeface="Times New Roman" panose="02020603050405020304" pitchFamily="18" charset="0"/>
              </a:rPr>
              <a:t> </a:t>
            </a:r>
            <a:r>
              <a:rPr lang="cs-CZ" altLang="cs-CZ" sz="2000" b="1" dirty="0">
                <a:cs typeface="Times New Roman" panose="02020603050405020304" pitchFamily="18" charset="0"/>
              </a:rPr>
              <a:t>Výsledky tohoto výzkumu jsou k dispozici na www.sbscr.cz</a:t>
            </a:r>
            <a:r>
              <a:rPr lang="cs-CZ" altLang="cs-CZ" sz="2000" dirty="0">
                <a:cs typeface="Times New Roman" panose="02020603050405020304" pitchFamily="18" charset="0"/>
              </a:rPr>
              <a:t/>
            </a:r>
            <a:br>
              <a:rPr lang="cs-CZ" altLang="cs-CZ" sz="2000" dirty="0">
                <a:cs typeface="Times New Roman" panose="02020603050405020304" pitchFamily="18" charset="0"/>
              </a:rPr>
            </a:br>
            <a:r>
              <a:rPr lang="cs-CZ" altLang="cs-CZ" dirty="0">
                <a:cs typeface="Times New Roman" panose="02020603050405020304" pitchFamily="18" charset="0"/>
              </a:rPr>
              <a:t/>
            </a:r>
            <a:br>
              <a:rPr lang="cs-CZ" altLang="cs-CZ" dirty="0">
                <a:cs typeface="Times New Roman" panose="02020603050405020304" pitchFamily="18" charset="0"/>
              </a:rPr>
            </a:br>
            <a:endParaRPr lang="cs-CZ" altLang="cs-CZ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69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7614" y="260648"/>
            <a:ext cx="7772400" cy="1052512"/>
          </a:xfrm>
        </p:spPr>
        <p:txBody>
          <a:bodyPr/>
          <a:lstStyle/>
          <a:p>
            <a:r>
              <a:rPr lang="cs-CZ" altLang="cs-CZ" dirty="0"/>
              <a:t>Základní literatura: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cs-CZ" sz="2000" dirty="0"/>
              <a:t>KREJČOVÁ, </a:t>
            </a:r>
            <a:r>
              <a:rPr lang="cs-CZ" altLang="cs-CZ" sz="2000" dirty="0">
                <a:cs typeface="Times New Roman" panose="02020603050405020304" pitchFamily="18" charset="0"/>
              </a:rPr>
              <a:t>V</a:t>
            </a:r>
            <a:r>
              <a:rPr lang="cs-CZ" altLang="cs-CZ" sz="2000" dirty="0"/>
              <a:t>.; KARGEROVÁ, J. </a:t>
            </a:r>
            <a:r>
              <a:rPr lang="cs-CZ" altLang="cs-CZ" sz="2000" i="1" dirty="0">
                <a:cs typeface="Times New Roman" panose="02020603050405020304" pitchFamily="18" charset="0"/>
              </a:rPr>
              <a:t>Vzdělávací program Začít spolu pro I. stupeň ZŠ</a:t>
            </a:r>
            <a:r>
              <a:rPr lang="cs-CZ" altLang="cs-CZ" sz="2000" i="1" dirty="0"/>
              <a:t>.</a:t>
            </a:r>
            <a:r>
              <a:rPr lang="cs-CZ" altLang="cs-CZ" sz="2000" dirty="0"/>
              <a:t> Praha : Portál, </a:t>
            </a:r>
            <a:r>
              <a:rPr lang="cs-CZ" altLang="cs-CZ" sz="2000" dirty="0">
                <a:cs typeface="Times New Roman" panose="02020603050405020304" pitchFamily="18" charset="0"/>
              </a:rPr>
              <a:t>2003</a:t>
            </a:r>
            <a:r>
              <a:rPr lang="cs-CZ" altLang="cs-CZ" sz="2000" dirty="0"/>
              <a:t>.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cs typeface="Times New Roman" panose="02020603050405020304" pitchFamily="18" charset="0"/>
              </a:rPr>
              <a:t>G</a:t>
            </a:r>
            <a:r>
              <a:rPr lang="cs-CZ" altLang="cs-CZ" sz="2000" dirty="0"/>
              <a:t>ARDOŠOVÁ, J.; DUJKOVÁ, </a:t>
            </a:r>
            <a:r>
              <a:rPr lang="cs-CZ" altLang="cs-CZ" sz="2000" dirty="0">
                <a:cs typeface="Times New Roman" panose="02020603050405020304" pitchFamily="18" charset="0"/>
              </a:rPr>
              <a:t>L</a:t>
            </a:r>
            <a:r>
              <a:rPr lang="cs-CZ" altLang="cs-CZ" sz="2000" dirty="0"/>
              <a:t>.</a:t>
            </a:r>
            <a:r>
              <a:rPr lang="cs-CZ" altLang="cs-CZ" sz="2000" dirty="0">
                <a:cs typeface="Times New Roman" panose="02020603050405020304" pitchFamily="18" charset="0"/>
              </a:rPr>
              <a:t> </a:t>
            </a:r>
            <a:r>
              <a:rPr lang="cs-CZ" altLang="cs-CZ" sz="2000" i="1" dirty="0">
                <a:cs typeface="Times New Roman" panose="02020603050405020304" pitchFamily="18" charset="0"/>
              </a:rPr>
              <a:t>Vzdělávací program Začít spolu pro předškolní vzdělávání</a:t>
            </a:r>
            <a:r>
              <a:rPr lang="cs-CZ" altLang="cs-CZ" sz="2000" i="1" dirty="0"/>
              <a:t>. Praha :</a:t>
            </a:r>
            <a:r>
              <a:rPr lang="cs-CZ" altLang="cs-CZ" sz="2000" dirty="0">
                <a:cs typeface="Times New Roman" panose="02020603050405020304" pitchFamily="18" charset="0"/>
              </a:rPr>
              <a:t> Portál </a:t>
            </a:r>
            <a:r>
              <a:rPr lang="cs-CZ" altLang="cs-CZ" sz="2000" dirty="0"/>
              <a:t>2003</a:t>
            </a:r>
            <a:r>
              <a:rPr lang="cs-CZ" altLang="cs-CZ" sz="2000" dirty="0" smtClean="0"/>
              <a:t>.</a:t>
            </a:r>
          </a:p>
          <a:p>
            <a:r>
              <a:rPr lang="cs-CZ" sz="2000" dirty="0"/>
              <a:t>NOVOTNÁ, O.: Metody a formy práce Začít spolu vedoucí ke klíčovým kompetencím, Brno, 2008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Kol. </a:t>
            </a:r>
            <a:r>
              <a:rPr lang="cs-CZ" altLang="cs-CZ" sz="2000" i="1" dirty="0">
                <a:cs typeface="Times New Roman" panose="02020603050405020304" pitchFamily="18" charset="0"/>
              </a:rPr>
              <a:t>Učím s radostí</a:t>
            </a:r>
            <a:r>
              <a:rPr lang="cs-CZ" altLang="cs-CZ" sz="2000" i="1" dirty="0"/>
              <a:t> (</a:t>
            </a:r>
            <a:r>
              <a:rPr lang="cs-CZ" altLang="cs-CZ" sz="2000" i="1" dirty="0">
                <a:cs typeface="Times New Roman" panose="02020603050405020304" pitchFamily="18" charset="0"/>
              </a:rPr>
              <a:t>ve spolupráci Step by Step ČR a </a:t>
            </a:r>
            <a:r>
              <a:rPr lang="cs-CZ" altLang="cs-CZ" sz="2000" i="1" dirty="0" err="1">
                <a:cs typeface="Times New Roman" panose="02020603050405020304" pitchFamily="18" charset="0"/>
              </a:rPr>
              <a:t>o.s</a:t>
            </a:r>
            <a:r>
              <a:rPr lang="cs-CZ" altLang="cs-CZ" sz="2000" i="1" dirty="0">
                <a:cs typeface="Times New Roman" panose="02020603050405020304" pitchFamily="18" charset="0"/>
              </a:rPr>
              <a:t>. Kritické myšlen</a:t>
            </a:r>
            <a:r>
              <a:rPr lang="cs-CZ" altLang="cs-CZ" sz="2000" i="1" dirty="0"/>
              <a:t>í). </a:t>
            </a:r>
            <a:r>
              <a:rPr lang="cs-CZ" altLang="cs-CZ" sz="2000" dirty="0">
                <a:cs typeface="Times New Roman" panose="02020603050405020304" pitchFamily="18" charset="0"/>
              </a:rPr>
              <a:t> </a:t>
            </a:r>
            <a:r>
              <a:rPr lang="cs-CZ" altLang="cs-CZ" sz="2000" dirty="0"/>
              <a:t>Praha : </a:t>
            </a:r>
            <a:r>
              <a:rPr lang="cs-CZ" altLang="cs-CZ" sz="2000" dirty="0">
                <a:cs typeface="Times New Roman" panose="02020603050405020304" pitchFamily="18" charset="0"/>
              </a:rPr>
              <a:t>STROM</a:t>
            </a:r>
            <a:r>
              <a:rPr lang="cs-CZ" altLang="cs-CZ" sz="2000" dirty="0"/>
              <a:t>, </a:t>
            </a:r>
            <a:r>
              <a:rPr lang="cs-CZ" altLang="cs-CZ" sz="2000" dirty="0">
                <a:cs typeface="Times New Roman" panose="02020603050405020304" pitchFamily="18" charset="0"/>
              </a:rPr>
              <a:t>2003</a:t>
            </a:r>
            <a:r>
              <a:rPr lang="cs-CZ" altLang="cs-CZ" sz="2000" dirty="0"/>
              <a:t>.</a:t>
            </a:r>
            <a:r>
              <a:rPr lang="cs-CZ" altLang="cs-CZ" sz="2000" dirty="0">
                <a:cs typeface="Times New Roman" panose="02020603050405020304" pitchFamily="18" charset="0"/>
              </a:rPr>
              <a:t> 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WALSH BURKE</a:t>
            </a:r>
            <a:r>
              <a:rPr lang="cs-CZ" altLang="cs-CZ" sz="2000" b="1" dirty="0"/>
              <a:t>, </a:t>
            </a:r>
            <a:r>
              <a:rPr lang="cs-CZ" altLang="cs-CZ" sz="2000" dirty="0"/>
              <a:t>K.</a:t>
            </a:r>
            <a:r>
              <a:rPr lang="cs-CZ" altLang="cs-CZ" sz="2000" i="1" dirty="0"/>
              <a:t> Začít spolu (program pro děti a rodiče). Vytváření tříd zaměřených na dítě pro 8-, 9- a 10-leté děti. Vyšlo jako manuál OSF (Open Society </a:t>
            </a:r>
            <a:r>
              <a:rPr lang="cs-CZ" altLang="cs-CZ" sz="2000" i="1" dirty="0" err="1"/>
              <a:t>Fund</a:t>
            </a:r>
            <a:r>
              <a:rPr lang="cs-CZ" altLang="cs-CZ" sz="2000" i="1" dirty="0"/>
              <a:t>) pro potřeby ZaS (Začít spolu) – Praha 1998.</a:t>
            </a:r>
          </a:p>
          <a:p>
            <a:pPr>
              <a:lnSpc>
                <a:spcPct val="90000"/>
              </a:lnSpc>
            </a:pPr>
            <a:r>
              <a:rPr lang="cs-CZ" altLang="cs-CZ" b="1" dirty="0"/>
              <a:t>Další zdroje - internet: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b="1" dirty="0">
                <a:cs typeface="Times New Roman" panose="02020603050405020304" pitchFamily="18" charset="0"/>
                <a:hlinkClick r:id="rId2"/>
              </a:rPr>
              <a:t>www.sbscr.cz</a:t>
            </a:r>
            <a:endParaRPr lang="cs-CZ" altLang="cs-CZ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Kritické myšlení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8885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13892" y="332656"/>
            <a:ext cx="7772400" cy="962025"/>
          </a:xfrm>
        </p:spPr>
        <p:txBody>
          <a:bodyPr/>
          <a:lstStyle/>
          <a:p>
            <a:r>
              <a:rPr lang="cs-CZ" altLang="cs-CZ" sz="3600" dirty="0"/>
              <a:t>Závěry a řešení: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zaměřit se na to, aby </a:t>
            </a:r>
            <a:r>
              <a:rPr lang="cs-CZ" altLang="cs-CZ" b="1" i="1"/>
              <a:t>každé dítě dostalo příležitost a na základě svých individuálních možností dosáhlo optimální úrovně vzdělání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b="1" i="1"/>
          </a:p>
          <a:p>
            <a:r>
              <a:rPr lang="cs-CZ" altLang="cs-CZ"/>
              <a:t>zaměřit se na to, aby se </a:t>
            </a:r>
            <a:r>
              <a:rPr lang="cs-CZ" altLang="cs-CZ" b="1" i="1"/>
              <a:t>děti ve škole učily společně a od sebe navzájem; vycházely při tom ze své různosti a učily se akceptovat se navzájem</a:t>
            </a:r>
            <a:r>
              <a:rPr lang="cs-CZ" altLang="cs-CZ"/>
              <a:t> (interkulturalita a výchova k toleranci)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/>
          </a:p>
          <a:p>
            <a:r>
              <a:rPr lang="cs-CZ" altLang="cs-CZ"/>
              <a:t>otevřít školu </a:t>
            </a:r>
            <a:r>
              <a:rPr lang="cs-CZ" altLang="cs-CZ" b="1" i="1"/>
              <a:t>spolupráci s rodinou a širší veřejností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b="1" i="1"/>
          </a:p>
        </p:txBody>
      </p:sp>
    </p:spTree>
    <p:extLst>
      <p:ext uri="{BB962C8B-B14F-4D97-AF65-F5344CB8AC3E}">
        <p14:creationId xmlns:p14="http://schemas.microsoft.com/office/powerpoint/2010/main" val="144705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spc="300" dirty="0"/>
              <a:t>Proč právě „začít spolu“?</a:t>
            </a:r>
            <a:endParaRPr lang="cs-CZ" sz="3600" spc="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1884" y="1630017"/>
            <a:ext cx="8686800" cy="4248472"/>
          </a:xfrm>
        </p:spPr>
        <p:txBody>
          <a:bodyPr anchor="ctr">
            <a:normAutofit/>
          </a:bodyPr>
          <a:lstStyle/>
          <a:p>
            <a:pPr algn="just">
              <a:spcAft>
                <a:spcPts val="1800"/>
              </a:spcAft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Dítě </a:t>
            </a:r>
            <a:r>
              <a:rPr lang="cs-CZ" dirty="0" smtClean="0"/>
              <a:t>jako tvůrce svého vzdělávání.</a:t>
            </a:r>
          </a:p>
          <a:p>
            <a:pPr>
              <a:spcAft>
                <a:spcPts val="1800"/>
              </a:spcAft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Učitel </a:t>
            </a:r>
            <a:r>
              <a:rPr lang="cs-CZ" dirty="0" smtClean="0"/>
              <a:t>jako partner a průvodce dítěte na jeho vzdělávací cestě.</a:t>
            </a:r>
          </a:p>
          <a:p>
            <a:pPr algn="just">
              <a:spcAft>
                <a:spcPts val="1800"/>
              </a:spcAft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Rodič </a:t>
            </a:r>
            <a:r>
              <a:rPr lang="cs-CZ" dirty="0" smtClean="0"/>
              <a:t>jako vítaný partner školy.</a:t>
            </a:r>
          </a:p>
        </p:txBody>
      </p:sp>
    </p:spTree>
    <p:extLst>
      <p:ext uri="{BB962C8B-B14F-4D97-AF65-F5344CB8AC3E}">
        <p14:creationId xmlns:p14="http://schemas.microsoft.com/office/powerpoint/2010/main" val="158035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47228" y="620688"/>
            <a:ext cx="9423648" cy="762000"/>
          </a:xfrm>
        </p:spPr>
        <p:txBody>
          <a:bodyPr>
            <a:normAutofit fontScale="90000"/>
          </a:bodyPr>
          <a:lstStyle/>
          <a:p>
            <a:r>
              <a:rPr lang="cs-CZ" altLang="cs-CZ" sz="2800" dirty="0"/>
              <a:t>    </a:t>
            </a:r>
            <a:r>
              <a:rPr lang="cs-CZ" altLang="cs-CZ" sz="2800" dirty="0">
                <a:cs typeface="Times New Roman" panose="02020603050405020304" pitchFamily="18" charset="0"/>
              </a:rPr>
              <a:t>Je to vzdělávací program zdůrazňující </a:t>
            </a:r>
            <a:r>
              <a:rPr lang="cs-CZ" altLang="cs-CZ" sz="2800" dirty="0"/>
              <a:t/>
            </a:r>
            <a:br>
              <a:rPr lang="cs-CZ" altLang="cs-CZ" sz="2800" dirty="0"/>
            </a:br>
            <a:r>
              <a:rPr lang="cs-CZ" altLang="cs-CZ" sz="2800" dirty="0"/>
              <a:t/>
            </a:r>
            <a:br>
              <a:rPr lang="cs-CZ" altLang="cs-CZ" sz="2800" dirty="0"/>
            </a:br>
            <a:endParaRPr lang="cs-CZ" altLang="cs-CZ" sz="28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1884" y="1052736"/>
            <a:ext cx="8928992" cy="5400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cs-CZ" sz="2000" b="1" dirty="0">
                <a:cs typeface="Times New Roman" panose="02020603050405020304" pitchFamily="18" charset="0"/>
              </a:rPr>
              <a:t>individuální přístup k dítěti</a:t>
            </a:r>
            <a:r>
              <a:rPr lang="cs-CZ" altLang="cs-CZ" sz="2000" b="1" dirty="0"/>
              <a:t> – </a:t>
            </a:r>
            <a:r>
              <a:rPr lang="cs-CZ" altLang="cs-CZ" sz="2000" b="1" u="sng" dirty="0"/>
              <a:t>důraz na osobní rozvoj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b="1" u="sng" dirty="0"/>
          </a:p>
          <a:p>
            <a:pPr>
              <a:lnSpc>
                <a:spcPct val="90000"/>
              </a:lnSpc>
            </a:pPr>
            <a:r>
              <a:rPr lang="cs-CZ" altLang="cs-CZ" sz="2000" b="1" u="sng" dirty="0">
                <a:cs typeface="Times New Roman" panose="02020603050405020304" pitchFamily="18" charset="0"/>
              </a:rPr>
              <a:t>partnerství rodiny, školy a širší společnosti</a:t>
            </a:r>
            <a:r>
              <a:rPr lang="cs-CZ" altLang="cs-CZ" sz="2000" dirty="0">
                <a:cs typeface="Times New Roman" panose="02020603050405020304" pitchFamily="18" charset="0"/>
              </a:rPr>
              <a:t> v oblasti výchovy a vzděláván</a:t>
            </a:r>
            <a:r>
              <a:rPr lang="cs-CZ" altLang="cs-CZ" sz="2000" dirty="0"/>
              <a:t>í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p</a:t>
            </a:r>
            <a:r>
              <a:rPr lang="cs-CZ" altLang="cs-CZ" sz="2000" dirty="0">
                <a:cs typeface="Times New Roman" panose="02020603050405020304" pitchFamily="18" charset="0"/>
              </a:rPr>
              <a:t>rosazuje a umožňuje </a:t>
            </a:r>
            <a:r>
              <a:rPr lang="cs-CZ" altLang="cs-CZ" sz="2000" b="1" u="sng" dirty="0">
                <a:cs typeface="Times New Roman" panose="02020603050405020304" pitchFamily="18" charset="0"/>
              </a:rPr>
              <a:t>inkluzi dětí se speciálními potřebami</a:t>
            </a:r>
            <a:r>
              <a:rPr lang="cs-CZ" altLang="cs-CZ" sz="2000" dirty="0">
                <a:cs typeface="Times New Roman" panose="02020603050405020304" pitchFamily="18" charset="0"/>
              </a:rPr>
              <a:t> (dětí nadprůměrně nadaných, dětí s vývojovými poruchami, dětí s postižením, velmi se osvědčuje u dětí z různých etnických menšin)</a:t>
            </a:r>
            <a:endParaRPr lang="cs-CZ" altLang="cs-CZ" sz="2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d</a:t>
            </a:r>
            <a:r>
              <a:rPr lang="cs-CZ" altLang="cs-CZ" sz="2000" dirty="0">
                <a:cs typeface="Times New Roman" panose="02020603050405020304" pitchFamily="18" charset="0"/>
              </a:rPr>
              <a:t>ále klade důraz na </a:t>
            </a:r>
            <a:r>
              <a:rPr lang="cs-CZ" altLang="cs-CZ" sz="2000" b="1" u="sng" dirty="0">
                <a:cs typeface="Times New Roman" panose="02020603050405020304" pitchFamily="18" charset="0"/>
              </a:rPr>
              <a:t>podnětné prostředí</a:t>
            </a:r>
            <a:r>
              <a:rPr lang="cs-CZ" altLang="cs-CZ" sz="2000" dirty="0">
                <a:cs typeface="Times New Roman" panose="02020603050405020304" pitchFamily="18" charset="0"/>
              </a:rPr>
              <a:t> - netradiční členění třídy do center aktivit, </a:t>
            </a:r>
            <a:endParaRPr lang="cs-CZ" altLang="cs-CZ" sz="2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b="1" u="sng" dirty="0"/>
              <a:t>aktivizující výukové strategie</a:t>
            </a:r>
            <a:r>
              <a:rPr lang="cs-CZ" altLang="cs-CZ" sz="2000" b="1" dirty="0"/>
              <a:t> - </a:t>
            </a:r>
            <a:r>
              <a:rPr lang="cs-CZ" altLang="cs-CZ" sz="2000" b="1" dirty="0">
                <a:cs typeface="Times New Roman" panose="02020603050405020304" pitchFamily="18" charset="0"/>
              </a:rPr>
              <a:t>kooperativní učení, projektové vyučování a integrovanou t</a:t>
            </a:r>
            <a:r>
              <a:rPr lang="cs-CZ" altLang="cs-CZ" sz="2000" b="1" dirty="0"/>
              <a:t>e</a:t>
            </a:r>
            <a:r>
              <a:rPr lang="cs-CZ" altLang="cs-CZ" sz="2000" b="1" dirty="0">
                <a:cs typeface="Times New Roman" panose="02020603050405020304" pitchFamily="18" charset="0"/>
              </a:rPr>
              <a:t>matick</a:t>
            </a:r>
            <a:r>
              <a:rPr lang="cs-CZ" altLang="cs-CZ" sz="2000" b="1" dirty="0"/>
              <a:t>á</a:t>
            </a:r>
            <a:r>
              <a:rPr lang="cs-CZ" altLang="cs-CZ" sz="2000" b="1" dirty="0">
                <a:cs typeface="Times New Roman" panose="02020603050405020304" pitchFamily="18" charset="0"/>
              </a:rPr>
              <a:t> výuku</a:t>
            </a:r>
            <a:endParaRPr lang="cs-CZ" altLang="cs-CZ" sz="20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b="1" dirty="0"/>
          </a:p>
          <a:p>
            <a:pPr>
              <a:lnSpc>
                <a:spcPct val="90000"/>
              </a:lnSpc>
            </a:pPr>
            <a:r>
              <a:rPr lang="cs-CZ" altLang="cs-CZ" sz="2000" dirty="0">
                <a:cs typeface="Times New Roman" panose="02020603050405020304" pitchFamily="18" charset="0"/>
              </a:rPr>
              <a:t>pracuje se </a:t>
            </a:r>
            <a:r>
              <a:rPr lang="cs-CZ" altLang="cs-CZ" sz="2000" b="1" u="sng" dirty="0">
                <a:cs typeface="Times New Roman" panose="02020603050405020304" pitchFamily="18" charset="0"/>
              </a:rPr>
              <a:t>sebehodnocením</a:t>
            </a:r>
            <a:r>
              <a:rPr lang="cs-CZ" altLang="cs-CZ" sz="2000" u="sng" dirty="0">
                <a:cs typeface="Times New Roman" panose="02020603050405020304" pitchFamily="18" charset="0"/>
              </a:rPr>
              <a:t> (prostřednictvím </a:t>
            </a:r>
            <a:r>
              <a:rPr lang="cs-CZ" altLang="cs-CZ" sz="2000" b="1" u="sng" dirty="0">
                <a:cs typeface="Times New Roman" panose="02020603050405020304" pitchFamily="18" charset="0"/>
              </a:rPr>
              <a:t>portfolia a individuálního vzdělávacího programu</a:t>
            </a:r>
            <a:r>
              <a:rPr lang="cs-CZ" altLang="cs-CZ" sz="2000" dirty="0">
                <a:cs typeface="Times New Roman" panose="02020603050405020304" pitchFamily="18" charset="0"/>
              </a:rPr>
              <a:t>) dětí, což posiluje pozitivní motivaci dětí k aktivnímu a samostatnému učení.</a:t>
            </a:r>
            <a:br>
              <a:rPr lang="cs-CZ" altLang="cs-CZ" sz="2000" dirty="0">
                <a:cs typeface="Times New Roman" panose="02020603050405020304" pitchFamily="18" charset="0"/>
              </a:rPr>
            </a:br>
            <a:endParaRPr lang="cs-CZ" altLang="cs-CZ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6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7868" y="260648"/>
            <a:ext cx="9163744" cy="990600"/>
          </a:xfrm>
        </p:spPr>
        <p:txBody>
          <a:bodyPr>
            <a:normAutofit/>
          </a:bodyPr>
          <a:lstStyle/>
          <a:p>
            <a:r>
              <a:rPr lang="cs-CZ" altLang="cs-CZ" sz="2400" dirty="0"/>
              <a:t>Kontexty programu Začít spolu a současných tendencí ve vzdělávání (pro 21. stol.):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7868" y="1524000"/>
            <a:ext cx="9163744" cy="46926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cs-CZ" sz="2000" dirty="0"/>
              <a:t>Základním cílem je </a:t>
            </a:r>
            <a:r>
              <a:rPr lang="cs-CZ" altLang="cs-CZ" sz="2000" b="1" u="sng" dirty="0"/>
              <a:t>individuální rozvoj vnitřních možností</a:t>
            </a:r>
            <a:r>
              <a:rPr lang="cs-CZ" altLang="cs-CZ" sz="2000" b="1" dirty="0"/>
              <a:t> </a:t>
            </a:r>
            <a:r>
              <a:rPr lang="cs-CZ" altLang="cs-CZ" sz="2000" dirty="0"/>
              <a:t>každého dítěte (nikoli „všichni musí umět to samé“)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Směřuje k </a:t>
            </a:r>
            <a:r>
              <a:rPr lang="cs-CZ" altLang="cs-CZ" sz="2000" b="1" u="sng" dirty="0"/>
              <a:t>rozvoji principů demokracie (svoboda a </a:t>
            </a:r>
            <a:r>
              <a:rPr lang="cs-CZ" altLang="cs-CZ" sz="2000" b="1" u="sng" dirty="0" err="1"/>
              <a:t>zodpověd-nost</a:t>
            </a:r>
            <a:r>
              <a:rPr lang="cs-CZ" altLang="cs-CZ" sz="2000" b="1" u="sng" dirty="0"/>
              <a:t>),</a:t>
            </a:r>
            <a:r>
              <a:rPr lang="cs-CZ" altLang="cs-CZ" sz="2000" b="1" dirty="0"/>
              <a:t> </a:t>
            </a:r>
            <a:r>
              <a:rPr lang="cs-CZ" altLang="cs-CZ" sz="2000" dirty="0"/>
              <a:t>usiluje, aby se děti co nejvíce zapojovaly do činností a posléze do veřejného dění (</a:t>
            </a:r>
            <a:r>
              <a:rPr lang="cs-CZ" altLang="cs-CZ" sz="2000" dirty="0" err="1"/>
              <a:t>srv</a:t>
            </a:r>
            <a:r>
              <a:rPr lang="cs-CZ" altLang="cs-CZ" sz="2000" dirty="0"/>
              <a:t>. </a:t>
            </a:r>
            <a:r>
              <a:rPr lang="cs-CZ" altLang="cs-CZ" sz="2000" dirty="0" err="1"/>
              <a:t>Kovaliková</a:t>
            </a:r>
            <a:r>
              <a:rPr lang="cs-CZ" altLang="cs-CZ" sz="2000" dirty="0"/>
              <a:t> – „životní dovednosti“), prioritou je rozvoj hodnot a charakteru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Vzdělávání a východiska vyučování stojí na </a:t>
            </a:r>
            <a:r>
              <a:rPr lang="cs-CZ" altLang="cs-CZ" sz="2000" b="1" u="sng" dirty="0"/>
              <a:t>pilířích „evropské vzdělanosti“:</a:t>
            </a:r>
            <a:r>
              <a:rPr lang="cs-CZ" altLang="cs-CZ" sz="2000" b="1" dirty="0"/>
              <a:t> </a:t>
            </a:r>
            <a:r>
              <a:rPr lang="cs-CZ" altLang="cs-CZ" sz="2000" dirty="0"/>
              <a:t>učit se poznávat (učit), učit se jednat (konat - pracovat), učit se být (sám za sebe – svobodný a zodpovědný), učit se žít společně - s ostatními (komunikovat a kooperovat)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Didaktická východiska vyučování </a:t>
            </a:r>
            <a:r>
              <a:rPr lang="cs-CZ" altLang="cs-CZ" sz="2000" b="1" dirty="0"/>
              <a:t>– </a:t>
            </a:r>
            <a:r>
              <a:rPr lang="cs-CZ" altLang="cs-CZ" sz="2000" b="1" u="sng" dirty="0"/>
              <a:t>konstruktivistické přístupy</a:t>
            </a:r>
            <a:r>
              <a:rPr lang="cs-CZ" altLang="cs-CZ" sz="2000" b="1" dirty="0"/>
              <a:t> </a:t>
            </a:r>
            <a:r>
              <a:rPr lang="cs-CZ" altLang="cs-CZ" sz="2000" dirty="0"/>
              <a:t>(psychodidaktika - </a:t>
            </a:r>
            <a:r>
              <a:rPr lang="cs-CZ" altLang="cs-CZ" sz="2000" dirty="0" err="1"/>
              <a:t>Piaget</a:t>
            </a:r>
            <a:r>
              <a:rPr lang="cs-CZ" altLang="cs-CZ" sz="2000" dirty="0"/>
              <a:t>),  integrace vzdělávacích obsahů</a:t>
            </a:r>
          </a:p>
          <a:p>
            <a:pPr>
              <a:lnSpc>
                <a:spcPct val="90000"/>
              </a:lnSpc>
            </a:pPr>
            <a:r>
              <a:rPr lang="cs-CZ" altLang="cs-CZ" sz="2000" b="1" u="sng" dirty="0"/>
              <a:t>Učitel = pomocník při učení</a:t>
            </a:r>
            <a:r>
              <a:rPr lang="cs-CZ" altLang="cs-CZ" sz="2000" b="1" dirty="0"/>
              <a:t>, </a:t>
            </a:r>
            <a:r>
              <a:rPr lang="cs-CZ" altLang="cs-CZ" sz="2000" dirty="0"/>
              <a:t>ale zároveň se od dětí neustále učí něco nové (cítí potřebu celoživotního sebevzdělávání a práce na sobě)</a:t>
            </a:r>
          </a:p>
          <a:p>
            <a:pPr>
              <a:lnSpc>
                <a:spcPct val="90000"/>
              </a:lnSpc>
            </a:pPr>
            <a:r>
              <a:rPr lang="cs-CZ" altLang="cs-CZ" sz="2000" b="1" u="sng" dirty="0"/>
              <a:t>Škola je otevřenou institucí</a:t>
            </a:r>
            <a:r>
              <a:rPr lang="cs-CZ" altLang="cs-CZ" sz="2000" b="1" dirty="0"/>
              <a:t> </a:t>
            </a:r>
            <a:r>
              <a:rPr lang="cs-CZ" altLang="cs-CZ" sz="2000" dirty="0"/>
              <a:t>a jejím úkolem je profesionální podpora a pomoc (učitelství = pomáhající profese) dětem, rodině i veřejnosti při vzdělávání</a:t>
            </a:r>
          </a:p>
          <a:p>
            <a:pPr>
              <a:lnSpc>
                <a:spcPct val="90000"/>
              </a:lnSpc>
            </a:pPr>
            <a:endParaRPr lang="cs-CZ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70083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7614" y="476672"/>
            <a:ext cx="8659688" cy="990600"/>
          </a:xfrm>
        </p:spPr>
        <p:txBody>
          <a:bodyPr/>
          <a:lstStyle/>
          <a:p>
            <a:r>
              <a:rPr lang="cs-CZ" altLang="cs-CZ" sz="2400" dirty="0"/>
              <a:t>Vyučování v programu ZaS  má konstruktivistický </a:t>
            </a:r>
            <a:r>
              <a:rPr lang="cs-CZ" altLang="cs-CZ" sz="2400" dirty="0" smtClean="0"/>
              <a:t>základ</a:t>
            </a:r>
            <a:endParaRPr lang="cs-CZ" altLang="cs-CZ" sz="24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altLang="cs-CZ" sz="2000" dirty="0"/>
              <a:t>Vychází z předpokladu, že každý jedinec má specifické předpoklady poznávat a učit se i zkušenosti – postupuje osobitým způsobem (ale vždycky už o světě „něco ví“)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Jádrem procesu učení je komplexní poznávání – nacházení souvislostí (směřování k jádru učení)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Úkolem učitele je vytvořit podnětné prostředí tak, aby si děti  mohly své poznání budovat samy – ve spolupráci s ostatními dětmi (projekty, diskuse v kruhu, práce v „centrech“) -  </a:t>
            </a:r>
            <a:r>
              <a:rPr lang="cs-CZ" altLang="cs-CZ" sz="2000" b="1" i="1" u="sng" dirty="0"/>
              <a:t>objevování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Je třeba vést vyučování tak, aby se provokovaly okamžiky „AHA!!!“, aby děti mohly neustále klást otázky a učily se to (učit se „do hloubky“ – nikoli rychle a po povrchu)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Zajistit, aby systematickou součástí učení bylo  tzv. „</a:t>
            </a:r>
            <a:r>
              <a:rPr lang="cs-CZ" altLang="cs-CZ" sz="2000" dirty="0" err="1"/>
              <a:t>průbežné</a:t>
            </a:r>
            <a:r>
              <a:rPr lang="cs-CZ" altLang="cs-CZ" sz="2000" dirty="0"/>
              <a:t> hodnocení“ (řízená reflexe a sebereflexe, portfolio apod.), které směřuje k sebehodnocení a přebírání zodpovědnosti za vlastní učení</a:t>
            </a:r>
          </a:p>
          <a:p>
            <a:pPr>
              <a:lnSpc>
                <a:spcPct val="90000"/>
              </a:lnSpc>
            </a:pPr>
            <a:endParaRPr lang="cs-CZ" altLang="cs-CZ" sz="2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18490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7868" y="-99392"/>
            <a:ext cx="9753600" cy="1325562"/>
          </a:xfrm>
        </p:spPr>
        <p:txBody>
          <a:bodyPr>
            <a:normAutofit/>
          </a:bodyPr>
          <a:lstStyle/>
          <a:p>
            <a:r>
              <a:rPr lang="cs-CZ" sz="3600" spc="300" dirty="0"/>
              <a:t>Základní principy</a:t>
            </a:r>
            <a:endParaRPr lang="cs-CZ" sz="3600" spc="3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125860" y="1916832"/>
            <a:ext cx="4191000" cy="4493096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cs-CZ" dirty="0"/>
              <a:t>individuální přístup k dítěti</a:t>
            </a:r>
          </a:p>
          <a:p>
            <a:pPr>
              <a:spcAft>
                <a:spcPts val="600"/>
              </a:spcAft>
            </a:pPr>
            <a:r>
              <a:rPr lang="cs-CZ" dirty="0"/>
              <a:t>zodpovědnost dětí za proces i výsledek svého učení</a:t>
            </a:r>
          </a:p>
          <a:p>
            <a:pPr>
              <a:spcAft>
                <a:spcPts val="600"/>
              </a:spcAft>
            </a:pPr>
            <a:r>
              <a:rPr lang="cs-CZ" dirty="0"/>
              <a:t>sebehodnocení dětí</a:t>
            </a:r>
          </a:p>
          <a:p>
            <a:pPr>
              <a:spcAft>
                <a:spcPts val="600"/>
              </a:spcAft>
            </a:pPr>
            <a:r>
              <a:rPr lang="cs-CZ" dirty="0"/>
              <a:t>slovní hodnocení</a:t>
            </a:r>
          </a:p>
          <a:p>
            <a:pPr>
              <a:spcAft>
                <a:spcPts val="600"/>
              </a:spcAft>
            </a:pPr>
            <a:r>
              <a:rPr lang="cs-CZ" dirty="0"/>
              <a:t>respektující přístup</a:t>
            </a:r>
          </a:p>
          <a:p>
            <a:pPr>
              <a:spcAft>
                <a:spcPts val="600"/>
              </a:spcAft>
            </a:pPr>
            <a:r>
              <a:rPr lang="cs-CZ" dirty="0"/>
              <a:t>vyjádření vlastního názoru</a:t>
            </a:r>
          </a:p>
          <a:p>
            <a:pPr>
              <a:spcAft>
                <a:spcPts val="600"/>
              </a:spcAft>
            </a:pPr>
            <a:r>
              <a:rPr lang="cs-CZ" dirty="0"/>
              <a:t>přijímání odlišného stanoviska ostatních</a:t>
            </a:r>
          </a:p>
          <a:p>
            <a:pPr>
              <a:spcAft>
                <a:spcPts val="600"/>
              </a:spcAft>
            </a:pP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166420" y="1916832"/>
            <a:ext cx="4343400" cy="427707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podnětné prostředí</a:t>
            </a:r>
          </a:p>
          <a:p>
            <a:pPr>
              <a:spcAft>
                <a:spcPts val="600"/>
              </a:spcAft>
            </a:pPr>
            <a:r>
              <a:rPr lang="cs-CZ" dirty="0"/>
              <a:t>vyučování v centrech aktivit</a:t>
            </a:r>
          </a:p>
          <a:p>
            <a:pPr>
              <a:spcAft>
                <a:spcPts val="600"/>
              </a:spcAft>
            </a:pPr>
            <a:r>
              <a:rPr lang="cs-CZ" dirty="0"/>
              <a:t>integrovaná tematická výuka</a:t>
            </a:r>
          </a:p>
          <a:p>
            <a:pPr>
              <a:spcAft>
                <a:spcPts val="600"/>
              </a:spcAft>
            </a:pPr>
            <a:r>
              <a:rPr lang="cs-CZ" dirty="0"/>
              <a:t>otevřené vyučování – účast rodiny</a:t>
            </a:r>
          </a:p>
          <a:p>
            <a:pPr>
              <a:spcAft>
                <a:spcPts val="600"/>
              </a:spcAft>
            </a:pPr>
            <a:r>
              <a:rPr lang="cs-CZ" dirty="0"/>
              <a:t>pozitivní atmosféra ve třídě</a:t>
            </a:r>
          </a:p>
          <a:p>
            <a:pPr>
              <a:spcAft>
                <a:spcPts val="600"/>
              </a:spcAft>
            </a:pPr>
            <a:r>
              <a:rPr lang="cs-CZ" dirty="0"/>
              <a:t>tvorba třídních pravidel</a:t>
            </a:r>
          </a:p>
        </p:txBody>
      </p:sp>
    </p:spTree>
    <p:extLst>
      <p:ext uri="{BB962C8B-B14F-4D97-AF65-F5344CB8AC3E}">
        <p14:creationId xmlns:p14="http://schemas.microsoft.com/office/powerpoint/2010/main" val="392734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_Europe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E656AC-A7D5-45C2-87E3-4F719BC503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ze série Mapy světa – evropský kontinent (širokoúhlá)</Template>
  <TotalTime>0</TotalTime>
  <Words>2538</Words>
  <Application>Microsoft Office PowerPoint</Application>
  <PresentationFormat>Vlastní</PresentationFormat>
  <Paragraphs>273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Arial</vt:lpstr>
      <vt:lpstr>Century Gothic</vt:lpstr>
      <vt:lpstr>Times New Roman</vt:lpstr>
      <vt:lpstr>Wingdings</vt:lpstr>
      <vt:lpstr>Wingdings 2</vt:lpstr>
      <vt:lpstr>Continental_Europe_16x9</vt:lpstr>
      <vt:lpstr>Step by step začít spolu</vt:lpstr>
      <vt:lpstr>Prezentace aplikace PowerPoint</vt:lpstr>
      <vt:lpstr>Původ a historie programu  Step by Step</vt:lpstr>
      <vt:lpstr>Závěry a řešení:</vt:lpstr>
      <vt:lpstr>Proč právě „začít spolu“?</vt:lpstr>
      <vt:lpstr>    Je to vzdělávací program zdůrazňující   </vt:lpstr>
      <vt:lpstr>Kontexty programu Začít spolu a současných tendencí ve vzdělávání (pro 21. stol.):</vt:lpstr>
      <vt:lpstr>Vyučování v programu ZaS  má konstruktivistický základ</vt:lpstr>
      <vt:lpstr>Základní principy</vt:lpstr>
      <vt:lpstr>integrovaná tematická výuka</vt:lpstr>
      <vt:lpstr>Průběh vyučovacího dne:</vt:lpstr>
      <vt:lpstr>Jak vypadá den v „začít spolu“?</vt:lpstr>
      <vt:lpstr>Ranní kruh</vt:lpstr>
      <vt:lpstr>společná práce</vt:lpstr>
      <vt:lpstr>práce v centrech aktivit</vt:lpstr>
      <vt:lpstr>centra aktivit</vt:lpstr>
      <vt:lpstr>čím jsou centra aktivit výjimečná?</vt:lpstr>
      <vt:lpstr>Hodnotící kruh</vt:lpstr>
      <vt:lpstr>HODNOCENÍ</vt:lpstr>
      <vt:lpstr>PORTFOLIA ŽÁKŮ</vt:lpstr>
      <vt:lpstr>SPOLUPRÁCE S RODINOU</vt:lpstr>
      <vt:lpstr>METODY ve výuce</vt:lpstr>
      <vt:lpstr>Role učitele v programu ZaS: vytvořit stimulující prostředí pro učení</vt:lpstr>
      <vt:lpstr>Plánuje:</vt:lpstr>
      <vt:lpstr>1. Rozhoduje: (vodítkem je kurikulum a potřeby konkrétní třídy)</vt:lpstr>
      <vt:lpstr>2. Usnadňuje učení – facilitace:</vt:lpstr>
      <vt:lpstr>3. Pozoruje a hodnotí: provádí ped. diagnózu</vt:lpstr>
      <vt:lpstr>4. Učitel jako vzor</vt:lpstr>
      <vt:lpstr>ZaS – třída zaměřená na dítě (shrnutí)</vt:lpstr>
      <vt:lpstr>krátké shrnutí</vt:lpstr>
      <vt:lpstr>Program ZaS v ČR:  </vt:lpstr>
      <vt:lpstr>Vzdělávací výsledky programu ZaS:</vt:lpstr>
      <vt:lpstr>Základní literatura: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2017-03-17T12:32:07Z</dcterms:created>
  <dcterms:modified xsi:type="dcterms:W3CDTF">2021-04-22T09:54:11Z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TC028048779991</vt:lpwstr>
  </property>
</Properties>
</file>