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25"/>
  </p:notesMasterIdLst>
  <p:sldIdLst>
    <p:sldId id="323" r:id="rId2"/>
    <p:sldId id="365" r:id="rId3"/>
    <p:sldId id="366" r:id="rId4"/>
    <p:sldId id="367" r:id="rId5"/>
    <p:sldId id="369" r:id="rId6"/>
    <p:sldId id="370" r:id="rId7"/>
    <p:sldId id="372" r:id="rId8"/>
    <p:sldId id="368" r:id="rId9"/>
    <p:sldId id="371" r:id="rId10"/>
    <p:sldId id="373" r:id="rId11"/>
    <p:sldId id="374" r:id="rId12"/>
    <p:sldId id="375" r:id="rId13"/>
    <p:sldId id="386" r:id="rId14"/>
    <p:sldId id="376" r:id="rId15"/>
    <p:sldId id="377" r:id="rId16"/>
    <p:sldId id="380" r:id="rId17"/>
    <p:sldId id="381" r:id="rId18"/>
    <p:sldId id="383" r:id="rId19"/>
    <p:sldId id="382" r:id="rId20"/>
    <p:sldId id="379" r:id="rId21"/>
    <p:sldId id="378" r:id="rId22"/>
    <p:sldId id="384" r:id="rId23"/>
    <p:sldId id="385" r:id="rId2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327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26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45EBA8-D9A0-449E-979D-1E7C4BE92C50}" type="datetimeFigureOut">
              <a:rPr lang="cs-CZ" smtClean="0"/>
              <a:pPr/>
              <a:t>23.10.2019</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F54149-0BA7-4F42-86F3-A6C187F82088}" type="slidenum">
              <a:rPr lang="cs-CZ" smtClean="0"/>
              <a:pPr/>
              <a:t>‹#›</a:t>
            </a:fld>
            <a:endParaRPr lang="cs-CZ"/>
          </a:p>
        </p:txBody>
      </p:sp>
    </p:spTree>
    <p:extLst>
      <p:ext uri="{BB962C8B-B14F-4D97-AF65-F5344CB8AC3E}">
        <p14:creationId xmlns:p14="http://schemas.microsoft.com/office/powerpoint/2010/main" val="37474964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2">
        <a:schemeClr val="bg2"/>
      </p:bgRef>
    </p:bg>
    <p:spTree>
      <p:nvGrpSpPr>
        <p:cNvPr id="1" name=""/>
        <p:cNvGrpSpPr/>
        <p:nvPr/>
      </p:nvGrpSpPr>
      <p:grpSpPr>
        <a:xfrm>
          <a:off x="0" y="0"/>
          <a:ext cx="0" cy="0"/>
          <a:chOff x="0" y="0"/>
          <a:chExt cx="0" cy="0"/>
        </a:xfrm>
      </p:grpSpPr>
      <p:sp>
        <p:nvSpPr>
          <p:cNvPr id="9" name="Obdélník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cs-CZ"/>
              <a:t>Klepnutím lze upravit styl předlohy nadpisů.</a:t>
            </a:r>
            <a:endParaRPr kumimoji="0" lang="en-US"/>
          </a:p>
        </p:txBody>
      </p:sp>
      <p:sp>
        <p:nvSpPr>
          <p:cNvPr id="3" name="Podnadpis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cs-CZ"/>
              <a:t>Klepnutím lze upravit styl předlohy podnadpisů.</a:t>
            </a:r>
            <a:endParaRPr kumimoji="0" lang="en-US"/>
          </a:p>
        </p:txBody>
      </p:sp>
      <p:sp>
        <p:nvSpPr>
          <p:cNvPr id="4" name="Zástupný symbol pro datum 3"/>
          <p:cNvSpPr>
            <a:spLocks noGrp="1"/>
          </p:cNvSpPr>
          <p:nvPr>
            <p:ph type="dt" sz="half" idx="10"/>
          </p:nvPr>
        </p:nvSpPr>
        <p:spPr/>
        <p:txBody>
          <a:bodyPr/>
          <a:lstStyle/>
          <a:p>
            <a:fld id="{BE33C866-AEA6-4675-9AB0-C050BD5A5265}" type="datetimeFigureOut">
              <a:rPr lang="cs-CZ" smtClean="0"/>
              <a:pPr/>
              <a:t>23.10.2019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F58806B-DE02-48FE-8DF0-5145821CDD4D}" type="slidenum">
              <a:rPr lang="cs-CZ" smtClean="0"/>
              <a:pPr/>
              <a:t>‹#›</a:t>
            </a:fld>
            <a:endParaRPr lang="cs-CZ"/>
          </a:p>
        </p:txBody>
      </p:sp>
      <p:sp>
        <p:nvSpPr>
          <p:cNvPr id="10" name="Obdélník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BE33C866-AEA6-4675-9AB0-C050BD5A5265}" type="datetimeFigureOut">
              <a:rPr lang="cs-CZ" smtClean="0"/>
              <a:pPr/>
              <a:t>23.10.2019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F58806B-DE02-48FE-8DF0-5145821CDD4D}"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9" name="Obdélník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Obdélník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Svislý nadpis 1"/>
          <p:cNvSpPr>
            <a:spLocks noGrp="1"/>
          </p:cNvSpPr>
          <p:nvPr>
            <p:ph type="title" orient="vert"/>
          </p:nvPr>
        </p:nvSpPr>
        <p:spPr>
          <a:xfrm>
            <a:off x="6781800" y="274640"/>
            <a:ext cx="1905000" cy="5851525"/>
          </a:xfrm>
        </p:spPr>
        <p:txBody>
          <a:bodyPr vert="eaVert"/>
          <a:lstStyle/>
          <a:p>
            <a:r>
              <a:rPr kumimoji="0" lang="cs-CZ"/>
              <a:t>Klepnutím lze upravit styl předlohy nadpisů.</a:t>
            </a:r>
            <a:endParaRPr kumimoji="0" lang="en-US"/>
          </a:p>
        </p:txBody>
      </p:sp>
      <p:sp>
        <p:nvSpPr>
          <p:cNvPr id="3" name="Zástupný symbol pro svislý text 2"/>
          <p:cNvSpPr>
            <a:spLocks noGrp="1"/>
          </p:cNvSpPr>
          <p:nvPr>
            <p:ph type="body" orient="vert" idx="1"/>
          </p:nvPr>
        </p:nvSpPr>
        <p:spPr>
          <a:xfrm>
            <a:off x="457200" y="304800"/>
            <a:ext cx="6019800" cy="5851525"/>
          </a:xfrm>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BE33C866-AEA6-4675-9AB0-C050BD5A5265}" type="datetimeFigureOut">
              <a:rPr lang="cs-CZ" smtClean="0"/>
              <a:pPr/>
              <a:t>23.10.2019</a:t>
            </a:fld>
            <a:endParaRPr lang="cs-CZ"/>
          </a:p>
        </p:txBody>
      </p:sp>
      <p:sp>
        <p:nvSpPr>
          <p:cNvPr id="5" name="Zástupný symbol pro zápatí 4"/>
          <p:cNvSpPr>
            <a:spLocks noGrp="1"/>
          </p:cNvSpPr>
          <p:nvPr>
            <p:ph type="ftr" sz="quarter" idx="11"/>
          </p:nvPr>
        </p:nvSpPr>
        <p:spPr>
          <a:xfrm>
            <a:off x="2640597" y="6377459"/>
            <a:ext cx="3836404" cy="365125"/>
          </a:xfrm>
        </p:spPr>
        <p:txBody>
          <a:bodyPr/>
          <a:lstStyle/>
          <a:p>
            <a:endParaRPr lang="cs-CZ"/>
          </a:p>
        </p:txBody>
      </p:sp>
      <p:sp>
        <p:nvSpPr>
          <p:cNvPr id="6" name="Zástupný symbol pro číslo snímku 5"/>
          <p:cNvSpPr>
            <a:spLocks noGrp="1"/>
          </p:cNvSpPr>
          <p:nvPr>
            <p:ph type="sldNum" sz="quarter" idx="12"/>
          </p:nvPr>
        </p:nvSpPr>
        <p:spPr/>
        <p:txBody>
          <a:bodyPr/>
          <a:lstStyle/>
          <a:p>
            <a:fld id="{FF58806B-DE02-48FE-8DF0-5145821CDD4D}"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155448"/>
            <a:ext cx="8229600" cy="1252728"/>
          </a:xfrm>
        </p:spPr>
        <p:txBody>
          <a:bodyPr/>
          <a:lstStyle/>
          <a:p>
            <a:r>
              <a:rPr kumimoji="0" lang="cs-CZ"/>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BE33C866-AEA6-4675-9AB0-C050BD5A5265}" type="datetimeFigureOut">
              <a:rPr lang="cs-CZ" smtClean="0"/>
              <a:pPr/>
              <a:t>23.10.2019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F58806B-DE02-48FE-8DF0-5145821CDD4D}"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2">
        <a:schemeClr val="bg2"/>
      </p:bgRef>
    </p:bg>
    <p:spTree>
      <p:nvGrpSpPr>
        <p:cNvPr id="1" name=""/>
        <p:cNvGrpSpPr/>
        <p:nvPr/>
      </p:nvGrpSpPr>
      <p:grpSpPr>
        <a:xfrm>
          <a:off x="0" y="0"/>
          <a:ext cx="0" cy="0"/>
          <a:chOff x="0" y="0"/>
          <a:chExt cx="0" cy="0"/>
        </a:xfrm>
      </p:grpSpPr>
      <p:sp>
        <p:nvSpPr>
          <p:cNvPr id="9" name="Obdélník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Obdélník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cs-CZ"/>
              <a:t>Klepnutím lze upravit styl předlohy nadpisů.</a:t>
            </a:r>
            <a:endParaRPr kumimoji="0" lang="en-US"/>
          </a:p>
        </p:txBody>
      </p:sp>
      <p:sp>
        <p:nvSpPr>
          <p:cNvPr id="3" name="Zástupný symbol pro text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cs-CZ"/>
              <a:t>Klepnutím lze upravit styly předlohy textu.</a:t>
            </a:r>
          </a:p>
        </p:txBody>
      </p:sp>
      <p:sp>
        <p:nvSpPr>
          <p:cNvPr id="4" name="Zástupný symbol pro datum 3"/>
          <p:cNvSpPr>
            <a:spLocks noGrp="1"/>
          </p:cNvSpPr>
          <p:nvPr>
            <p:ph type="dt" sz="half" idx="10"/>
          </p:nvPr>
        </p:nvSpPr>
        <p:spPr/>
        <p:txBody>
          <a:bodyPr/>
          <a:lstStyle/>
          <a:p>
            <a:fld id="{BE33C866-AEA6-4675-9AB0-C050BD5A5265}" type="datetimeFigureOut">
              <a:rPr lang="cs-CZ" smtClean="0"/>
              <a:pPr/>
              <a:t>23.10.2019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F58806B-DE02-48FE-8DF0-5145821CDD4D}"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obsah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obsah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datum 4"/>
          <p:cNvSpPr>
            <a:spLocks noGrp="1"/>
          </p:cNvSpPr>
          <p:nvPr>
            <p:ph type="dt" sz="half" idx="10"/>
          </p:nvPr>
        </p:nvSpPr>
        <p:spPr/>
        <p:txBody>
          <a:bodyPr/>
          <a:lstStyle/>
          <a:p>
            <a:fld id="{BE33C866-AEA6-4675-9AB0-C050BD5A5265}" type="datetimeFigureOut">
              <a:rPr lang="cs-CZ" smtClean="0"/>
              <a:pPr/>
              <a:t>23.10.2019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F58806B-DE02-48FE-8DF0-5145821CDD4D}"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extLst/>
          </a:lstStyle>
          <a:p>
            <a:r>
              <a:rPr kumimoji="0" lang="cs-CZ"/>
              <a:t>Klepnutím lze upravit styl předlohy nadpisů.</a:t>
            </a:r>
            <a:endParaRPr kumimoji="0" lang="en-US"/>
          </a:p>
        </p:txBody>
      </p:sp>
      <p:sp>
        <p:nvSpPr>
          <p:cNvPr id="3" name="Zástupný symbol pro text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cs-CZ"/>
              <a:t>Klepnutím lze upravit styly předlohy textu.</a:t>
            </a:r>
          </a:p>
        </p:txBody>
      </p:sp>
      <p:sp>
        <p:nvSpPr>
          <p:cNvPr id="4" name="Zástupný symbol pro obsah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text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cs-CZ"/>
              <a:t>Klepnutím lze upravit styly předlohy textu.</a:t>
            </a:r>
          </a:p>
        </p:txBody>
      </p:sp>
      <p:sp>
        <p:nvSpPr>
          <p:cNvPr id="6" name="Zástupný symbol pro obsah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7" name="Zástupný symbol pro datum 6"/>
          <p:cNvSpPr>
            <a:spLocks noGrp="1"/>
          </p:cNvSpPr>
          <p:nvPr>
            <p:ph type="dt" sz="half" idx="10"/>
          </p:nvPr>
        </p:nvSpPr>
        <p:spPr/>
        <p:txBody>
          <a:bodyPr/>
          <a:lstStyle/>
          <a:p>
            <a:fld id="{BE33C866-AEA6-4675-9AB0-C050BD5A5265}" type="datetimeFigureOut">
              <a:rPr lang="cs-CZ" smtClean="0"/>
              <a:pPr/>
              <a:t>23.10.2019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FF58806B-DE02-48FE-8DF0-5145821CDD4D}"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datum 2"/>
          <p:cNvSpPr>
            <a:spLocks noGrp="1"/>
          </p:cNvSpPr>
          <p:nvPr>
            <p:ph type="dt" sz="half" idx="10"/>
          </p:nvPr>
        </p:nvSpPr>
        <p:spPr/>
        <p:txBody>
          <a:bodyPr/>
          <a:lstStyle/>
          <a:p>
            <a:fld id="{BE33C866-AEA6-4675-9AB0-C050BD5A5265}" type="datetimeFigureOut">
              <a:rPr lang="cs-CZ" smtClean="0"/>
              <a:pPr/>
              <a:t>23.10.2019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FF58806B-DE02-48FE-8DF0-5145821CDD4D}"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E33C866-AEA6-4675-9AB0-C050BD5A5265}" type="datetimeFigureOut">
              <a:rPr lang="cs-CZ" smtClean="0"/>
              <a:pPr/>
              <a:t>23.10.2019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FF58806B-DE02-48FE-8DF0-5145821CDD4D}"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cs-CZ"/>
              <a:t>Klepnutím lze upravit styl předlohy nadpisů.</a:t>
            </a:r>
            <a:endParaRPr kumimoji="0" lang="en-US"/>
          </a:p>
        </p:txBody>
      </p:sp>
      <p:sp>
        <p:nvSpPr>
          <p:cNvPr id="3" name="Zástupný symbol pro obsah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text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cs-CZ"/>
              <a:t>Klepnutím lze upravit styly předlohy textu.</a:t>
            </a:r>
          </a:p>
        </p:txBody>
      </p:sp>
      <p:sp>
        <p:nvSpPr>
          <p:cNvPr id="5" name="Zástupný symbol pro datum 4"/>
          <p:cNvSpPr>
            <a:spLocks noGrp="1"/>
          </p:cNvSpPr>
          <p:nvPr>
            <p:ph type="dt" sz="half" idx="10"/>
          </p:nvPr>
        </p:nvSpPr>
        <p:spPr/>
        <p:txBody>
          <a:bodyPr/>
          <a:lstStyle/>
          <a:p>
            <a:fld id="{BE33C866-AEA6-4675-9AB0-C050BD5A5265}" type="datetimeFigureOut">
              <a:rPr lang="cs-CZ" smtClean="0"/>
              <a:pPr/>
              <a:t>23.10.2019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F58806B-DE02-48FE-8DF0-5145821CDD4D}" type="slidenum">
              <a:rPr lang="cs-CZ" smtClean="0"/>
              <a:pPr/>
              <a:t>‹#›</a:t>
            </a:fld>
            <a:endParaRPr lang="cs-CZ"/>
          </a:p>
        </p:txBody>
      </p:sp>
      <p:sp>
        <p:nvSpPr>
          <p:cNvPr id="12" name="Obdélník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Obdélník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cs-CZ"/>
              <a:t>Klepnutím lze upravit styl předlohy nadpisů.</a:t>
            </a:r>
            <a:endParaRPr kumimoji="0" lang="en-US"/>
          </a:p>
        </p:txBody>
      </p:sp>
      <p:sp>
        <p:nvSpPr>
          <p:cNvPr id="3" name="Zástupný symbol pro obrázek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cs-CZ"/>
              <a:t>Klepnutím na ikonu přidáte obrázek.</a:t>
            </a:r>
            <a:endParaRPr kumimoji="0" lang="en-US" dirty="0"/>
          </a:p>
        </p:txBody>
      </p:sp>
      <p:sp>
        <p:nvSpPr>
          <p:cNvPr id="4" name="Zástupný symbol pro text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cs-CZ"/>
              <a:t>Klepnutím lze upravit styly předlohy textu.</a:t>
            </a:r>
          </a:p>
        </p:txBody>
      </p:sp>
      <p:sp>
        <p:nvSpPr>
          <p:cNvPr id="5" name="Zástupný symbol pro datum 4"/>
          <p:cNvSpPr>
            <a:spLocks noGrp="1"/>
          </p:cNvSpPr>
          <p:nvPr>
            <p:ph type="dt" sz="half" idx="10"/>
          </p:nvPr>
        </p:nvSpPr>
        <p:spPr>
          <a:xfrm>
            <a:off x="164592" y="1170432"/>
            <a:ext cx="2523744" cy="201168"/>
          </a:xfrm>
        </p:spPr>
        <p:txBody>
          <a:bodyPr/>
          <a:lstStyle/>
          <a:p>
            <a:fld id="{BE33C866-AEA6-4675-9AB0-C050BD5A5265}" type="datetimeFigureOut">
              <a:rPr lang="cs-CZ" smtClean="0"/>
              <a:pPr/>
              <a:t>23.10.2019</a:t>
            </a:fld>
            <a:endParaRPr lang="cs-CZ"/>
          </a:p>
        </p:txBody>
      </p:sp>
      <p:sp>
        <p:nvSpPr>
          <p:cNvPr id="11" name="Obdélník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Obdélník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Zástupný symbol pro zápatí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cs-CZ"/>
          </a:p>
        </p:txBody>
      </p:sp>
      <p:sp>
        <p:nvSpPr>
          <p:cNvPr id="7" name="Zástupný symbol pro číslo snímku 6"/>
          <p:cNvSpPr>
            <a:spLocks noGrp="1"/>
          </p:cNvSpPr>
          <p:nvPr>
            <p:ph type="sldNum" sz="quarter" idx="12"/>
          </p:nvPr>
        </p:nvSpPr>
        <p:spPr>
          <a:xfrm>
            <a:off x="8339328" y="1170432"/>
            <a:ext cx="733864" cy="201168"/>
          </a:xfrm>
        </p:spPr>
        <p:txBody>
          <a:bodyPr/>
          <a:lstStyle/>
          <a:p>
            <a:fld id="{FF58806B-DE02-48FE-8DF0-5145821CDD4D}"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Obdélník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Obdélník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Zástupný symbol pro nadpis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cs-CZ"/>
              <a:t>Klepnutím lze upravit styl předlohy nadpisů.</a:t>
            </a:r>
            <a:endParaRPr kumimoji="0" lang="en-US"/>
          </a:p>
        </p:txBody>
      </p:sp>
      <p:sp>
        <p:nvSpPr>
          <p:cNvPr id="3" name="Zástupný symbol pro text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cs-CZ"/>
              <a:t>Klepnutím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
        <p:nvSpPr>
          <p:cNvPr id="4" name="Zástupný symbol pro datum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BE33C866-AEA6-4675-9AB0-C050BD5A5265}" type="datetimeFigureOut">
              <a:rPr lang="cs-CZ" smtClean="0"/>
              <a:pPr/>
              <a:t>23.10.2019</a:t>
            </a:fld>
            <a:endParaRPr lang="cs-CZ"/>
          </a:p>
        </p:txBody>
      </p:sp>
      <p:sp>
        <p:nvSpPr>
          <p:cNvPr id="5" name="Zástupný symbol pro zápatí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cs-CZ"/>
          </a:p>
        </p:txBody>
      </p:sp>
      <p:sp>
        <p:nvSpPr>
          <p:cNvPr id="6" name="Zástupný symbol pro číslo snímku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FF58806B-DE02-48FE-8DF0-5145821CDD4D}"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youtube.com/watch?v=1XkPeN3AWIE" TargetMode="External"/><Relationship Id="rId2" Type="http://schemas.openxmlformats.org/officeDocument/2006/relationships/hyperlink" Target="https://www.youtube.com/watch?v=nWfyw51DQfU" TargetMode="External"/><Relationship Id="rId1" Type="http://schemas.openxmlformats.org/officeDocument/2006/relationships/slideLayout" Target="../slideLayouts/slideLayout2.xml"/><Relationship Id="rId6" Type="http://schemas.openxmlformats.org/officeDocument/2006/relationships/hyperlink" Target="https://www.youtube.com/watch?v=WA0tP-p7m40" TargetMode="External"/><Relationship Id="rId5" Type="http://schemas.openxmlformats.org/officeDocument/2006/relationships/hyperlink" Target="https://www.youtube.com/watch?v=08xZeU6Aksc" TargetMode="External"/><Relationship Id="rId4" Type="http://schemas.openxmlformats.org/officeDocument/2006/relationships/hyperlink" Target="https://www.youtube.com/watch?v=RXwJ3QFIOkg"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95536" y="2276872"/>
            <a:ext cx="8229600" cy="1499592"/>
          </a:xfrm>
        </p:spPr>
        <p:txBody>
          <a:bodyPr>
            <a:normAutofit fontScale="90000"/>
          </a:bodyPr>
          <a:lstStyle/>
          <a:p>
            <a:r>
              <a:rPr lang="cs-CZ" dirty="0"/>
              <a:t>Kognitivní psychologie 4</a:t>
            </a:r>
            <a:br>
              <a:rPr lang="cs-CZ" dirty="0"/>
            </a:br>
            <a:r>
              <a:rPr lang="cs-CZ" i="1" dirty="0"/>
              <a:t>Infant-</a:t>
            </a:r>
            <a:r>
              <a:rPr lang="cs-CZ" i="1" dirty="0" err="1"/>
              <a:t>directed</a:t>
            </a:r>
            <a:r>
              <a:rPr lang="cs-CZ" i="1" dirty="0"/>
              <a:t> </a:t>
            </a:r>
            <a:r>
              <a:rPr lang="cs-CZ" i="1" dirty="0" err="1"/>
              <a:t>speech</a:t>
            </a:r>
            <a:r>
              <a:rPr lang="cs-CZ" dirty="0"/>
              <a:t>, </a:t>
            </a:r>
            <a:r>
              <a:rPr lang="cs-CZ" dirty="0" err="1"/>
              <a:t>předverbální</a:t>
            </a:r>
            <a:r>
              <a:rPr lang="cs-CZ" dirty="0"/>
              <a:t> komunikace mezi matkou dítětem</a:t>
            </a:r>
          </a:p>
        </p:txBody>
      </p:sp>
      <p:sp>
        <p:nvSpPr>
          <p:cNvPr id="3" name="Podnadpis 2"/>
          <p:cNvSpPr>
            <a:spLocks noGrp="1"/>
          </p:cNvSpPr>
          <p:nvPr>
            <p:ph type="subTitle" idx="1"/>
          </p:nvPr>
        </p:nvSpPr>
        <p:spPr>
          <a:xfrm>
            <a:off x="467544" y="5358384"/>
            <a:ext cx="8077200" cy="1022944"/>
          </a:xfrm>
        </p:spPr>
        <p:txBody>
          <a:bodyPr/>
          <a:lstStyle/>
          <a:p>
            <a:r>
              <a:rPr lang="cs-CZ" dirty="0"/>
              <a:t>Mgr. Jan Krása, Ph.D.</a:t>
            </a:r>
          </a:p>
          <a:p>
            <a:r>
              <a:rPr lang="cs-CZ" dirty="0"/>
              <a:t>Katedra psychologie </a:t>
            </a:r>
            <a:r>
              <a:rPr lang="cs-CZ" dirty="0" err="1"/>
              <a:t>PdF</a:t>
            </a:r>
            <a:r>
              <a:rPr lang="cs-CZ" dirty="0"/>
              <a:t> MU</a:t>
            </a:r>
          </a:p>
          <a:p>
            <a:r>
              <a:rPr lang="cs-CZ" dirty="0"/>
              <a:t>Podzim 2018</a:t>
            </a:r>
          </a:p>
        </p:txBody>
      </p:sp>
      <p:sp>
        <p:nvSpPr>
          <p:cNvPr id="4" name="Podnadpis 2"/>
          <p:cNvSpPr txBox="1">
            <a:spLocks/>
          </p:cNvSpPr>
          <p:nvPr/>
        </p:nvSpPr>
        <p:spPr>
          <a:xfrm>
            <a:off x="1403648" y="3933056"/>
            <a:ext cx="6400800" cy="1752600"/>
          </a:xfrm>
          <a:prstGeom prst="rect">
            <a:avLst/>
          </a:prstGeom>
        </p:spPr>
        <p:txBody>
          <a:bodyPr vert="horz">
            <a:normAutofit/>
          </a:bodyPr>
          <a:lstStyle>
            <a:lvl1pPr marL="0" indent="0" algn="ctr" rtl="0" eaLnBrk="1" latinLnBrk="0" hangingPunct="1">
              <a:spcBef>
                <a:spcPct val="20000"/>
              </a:spcBef>
              <a:buClr>
                <a:schemeClr val="tx1">
                  <a:shade val="95000"/>
                </a:schemeClr>
              </a:buClr>
              <a:buSzPct val="65000"/>
              <a:buFont typeface="Wingdings 2"/>
              <a:buNone/>
              <a:defRPr kumimoji="0" sz="2800" kern="1200">
                <a:solidFill>
                  <a:schemeClr val="tx1"/>
                </a:solidFill>
                <a:latin typeface="+mn-lt"/>
                <a:ea typeface="+mn-ea"/>
                <a:cs typeface="+mn-cs"/>
              </a:defRPr>
            </a:lvl1pPr>
            <a:lvl2pPr marL="457200" indent="0" algn="ctr" rtl="0" eaLnBrk="1" latinLnBrk="0" hangingPunct="1">
              <a:spcBef>
                <a:spcPct val="20000"/>
              </a:spcBef>
              <a:buClr>
                <a:schemeClr val="tx1"/>
              </a:buClr>
              <a:buSzPct val="80000"/>
              <a:buFont typeface="Wingdings 2"/>
              <a:buNone/>
              <a:defRPr kumimoji="0" sz="2400" kern="1200">
                <a:solidFill>
                  <a:schemeClr val="tx1"/>
                </a:solidFill>
                <a:latin typeface="+mn-lt"/>
                <a:ea typeface="+mn-ea"/>
                <a:cs typeface="+mn-cs"/>
              </a:defRPr>
            </a:lvl2pPr>
            <a:lvl3pPr marL="914400" indent="0" algn="ctr" rtl="0" eaLnBrk="1" latinLnBrk="0" hangingPunct="1">
              <a:spcBef>
                <a:spcPct val="20000"/>
              </a:spcBef>
              <a:buClr>
                <a:schemeClr val="tx1"/>
              </a:buClr>
              <a:buSzPct val="95000"/>
              <a:buFont typeface="Wingdings"/>
              <a:buNone/>
              <a:defRPr kumimoji="0" sz="2200" kern="1200">
                <a:solidFill>
                  <a:schemeClr val="tx1"/>
                </a:solidFill>
                <a:latin typeface="+mn-lt"/>
                <a:ea typeface="+mn-ea"/>
                <a:cs typeface="+mn-cs"/>
              </a:defRPr>
            </a:lvl3pPr>
            <a:lvl4pPr marL="1371600" indent="0" algn="ctr" rtl="0" eaLnBrk="1" latinLnBrk="0" hangingPunct="1">
              <a:spcBef>
                <a:spcPct val="20000"/>
              </a:spcBef>
              <a:buClr>
                <a:schemeClr val="tx1"/>
              </a:buClr>
              <a:buSzPct val="100000"/>
              <a:buFont typeface="Wingdings 3"/>
              <a:buNone/>
              <a:defRPr kumimoji="0" sz="2000" kern="1200">
                <a:solidFill>
                  <a:schemeClr val="tx1"/>
                </a:solidFill>
                <a:latin typeface="+mn-lt"/>
                <a:ea typeface="+mn-ea"/>
                <a:cs typeface="+mn-cs"/>
              </a:defRPr>
            </a:lvl4pPr>
            <a:lvl5pPr marL="1828800" indent="0" algn="ctr" rtl="0" eaLnBrk="1" latinLnBrk="0" hangingPunct="1">
              <a:spcBef>
                <a:spcPct val="20000"/>
              </a:spcBef>
              <a:buClr>
                <a:schemeClr val="tx1"/>
              </a:buClr>
              <a:buFont typeface="Wingdings 2"/>
              <a:buNone/>
              <a:defRPr kumimoji="0" sz="2000" kern="1200">
                <a:solidFill>
                  <a:schemeClr val="tx1"/>
                </a:solidFill>
                <a:latin typeface="+mn-lt"/>
                <a:ea typeface="+mn-ea"/>
                <a:cs typeface="+mn-cs"/>
              </a:defRPr>
            </a:lvl5pPr>
            <a:lvl6pPr marL="2286000" indent="0" algn="ctr" rtl="0" eaLnBrk="1" latinLnBrk="0" hangingPunct="1">
              <a:spcBef>
                <a:spcPct val="20000"/>
              </a:spcBef>
              <a:buClr>
                <a:schemeClr val="tx1"/>
              </a:buClr>
              <a:buFont typeface="Wingdings 3"/>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tx1"/>
              </a:buClr>
              <a:buFont typeface="Wingdings 2"/>
              <a:buNone/>
              <a:defRPr kumimoji="0" sz="1600" kern="1200">
                <a:solidFill>
                  <a:schemeClr val="tx1"/>
                </a:solidFill>
                <a:latin typeface="+mn-lt"/>
                <a:ea typeface="+mn-ea"/>
                <a:cs typeface="+mn-cs"/>
              </a:defRPr>
            </a:lvl7pPr>
            <a:lvl8pPr marL="3200400" indent="0" algn="ctr" rtl="0" eaLnBrk="1" latinLnBrk="0" hangingPunct="1">
              <a:spcBef>
                <a:spcPct val="20000"/>
              </a:spcBef>
              <a:buClr>
                <a:schemeClr val="tx1"/>
              </a:buClr>
              <a:buFont typeface="Wingdings 2"/>
              <a:buNone/>
              <a:defRPr kumimoji="0" sz="1400" kern="1200">
                <a:solidFill>
                  <a:schemeClr val="tx1"/>
                </a:solidFill>
                <a:latin typeface="+mn-lt"/>
                <a:ea typeface="+mn-ea"/>
                <a:cs typeface="+mn-cs"/>
              </a:defRPr>
            </a:lvl8pPr>
            <a:lvl9pPr marL="3657600" indent="0" algn="ctr" rtl="0" eaLnBrk="1" latinLnBrk="0" hangingPunct="1">
              <a:spcBef>
                <a:spcPct val="20000"/>
              </a:spcBef>
              <a:buClr>
                <a:schemeClr val="tx1"/>
              </a:buClr>
              <a:buFont typeface="Wingdings 2"/>
              <a:buNone/>
              <a:defRPr kumimoji="0" sz="1400" kern="1200" baseline="0">
                <a:solidFill>
                  <a:schemeClr val="tx1"/>
                </a:solidFill>
                <a:latin typeface="+mn-lt"/>
                <a:ea typeface="+mn-ea"/>
                <a:cs typeface="+mn-cs"/>
              </a:defRPr>
            </a:lvl9pPr>
          </a:lstStyle>
          <a:p>
            <a:endParaRPr lang="cs-CZ" dirty="0"/>
          </a:p>
        </p:txBody>
      </p:sp>
      <p:sp>
        <p:nvSpPr>
          <p:cNvPr id="5" name="Nadpis 1"/>
          <p:cNvSpPr txBox="1">
            <a:spLocks/>
          </p:cNvSpPr>
          <p:nvPr/>
        </p:nvSpPr>
        <p:spPr>
          <a:xfrm>
            <a:off x="323528" y="1988840"/>
            <a:ext cx="8229600" cy="796950"/>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cs-CZ" sz="4800" b="1" i="0" u="none" strike="noStrike" kern="1200" cap="all" spc="0" normalizeH="0" baseline="0" noProof="0" dirty="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uLnTx/>
              <a:uFillTx/>
              <a:latin typeface="+mj-lt"/>
              <a:ea typeface="+mj-ea"/>
              <a:cs typeface="+mj-cs"/>
            </a:endParaRPr>
          </a:p>
        </p:txBody>
      </p:sp>
    </p:spTree>
    <p:extLst>
      <p:ext uri="{BB962C8B-B14F-4D97-AF65-F5344CB8AC3E}">
        <p14:creationId xmlns:p14="http://schemas.microsoft.com/office/powerpoint/2010/main" val="9068576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Pet-directed</a:t>
            </a:r>
            <a:r>
              <a:rPr lang="cs-CZ" dirty="0"/>
              <a:t> </a:t>
            </a:r>
            <a:r>
              <a:rPr lang="cs-CZ" dirty="0" err="1"/>
              <a:t>speech</a:t>
            </a:r>
            <a:r>
              <a:rPr lang="cs-CZ" dirty="0"/>
              <a:t> (PDS)</a:t>
            </a:r>
          </a:p>
        </p:txBody>
      </p:sp>
      <p:sp>
        <p:nvSpPr>
          <p:cNvPr id="3" name="Zástupný symbol pro obsah 2"/>
          <p:cNvSpPr>
            <a:spLocks noGrp="1"/>
          </p:cNvSpPr>
          <p:nvPr>
            <p:ph idx="1"/>
          </p:nvPr>
        </p:nvSpPr>
        <p:spPr/>
        <p:txBody>
          <a:bodyPr/>
          <a:lstStyle/>
          <a:p>
            <a:pPr marL="0" indent="0">
              <a:buNone/>
            </a:pPr>
            <a:endParaRPr lang="cs-CZ" dirty="0"/>
          </a:p>
          <a:p>
            <a:pPr marL="0" indent="0">
              <a:buNone/>
            </a:pPr>
            <a:r>
              <a:rPr lang="cs-CZ" dirty="0" err="1"/>
              <a:t>There</a:t>
            </a:r>
            <a:r>
              <a:rPr lang="cs-CZ" dirty="0"/>
              <a:t> are </a:t>
            </a:r>
            <a:r>
              <a:rPr lang="cs-CZ" dirty="0" err="1"/>
              <a:t>similarities</a:t>
            </a:r>
            <a:r>
              <a:rPr lang="cs-CZ" dirty="0"/>
              <a:t> </a:t>
            </a:r>
            <a:r>
              <a:rPr lang="cs-CZ" dirty="0" err="1"/>
              <a:t>between</a:t>
            </a:r>
            <a:r>
              <a:rPr lang="cs-CZ" dirty="0"/>
              <a:t> IDS and PDS.</a:t>
            </a:r>
          </a:p>
          <a:p>
            <a:endParaRPr lang="cs-CZ" dirty="0"/>
          </a:p>
          <a:p>
            <a:r>
              <a:rPr lang="en-US" dirty="0"/>
              <a:t>Question: I wonder why we use PDS when talking to animals if we know they won’t ever acquire language abilities?</a:t>
            </a:r>
            <a:endParaRPr lang="cs-CZ" dirty="0"/>
          </a:p>
          <a:p>
            <a:r>
              <a:rPr lang="cs-CZ" dirty="0" err="1"/>
              <a:t>Question</a:t>
            </a:r>
            <a:r>
              <a:rPr lang="cs-CZ" dirty="0"/>
              <a:t>: H</a:t>
            </a:r>
            <a:r>
              <a:rPr lang="en-US" dirty="0"/>
              <a:t>ow does music affect pets’ ability to learn or interact with humans? </a:t>
            </a:r>
            <a:endParaRPr lang="cs-CZ" dirty="0"/>
          </a:p>
          <a:p>
            <a:pPr marL="0" indent="0">
              <a:buNone/>
            </a:pPr>
            <a:endParaRPr lang="cs-CZ" dirty="0"/>
          </a:p>
        </p:txBody>
      </p:sp>
    </p:spTree>
    <p:extLst>
      <p:ext uri="{BB962C8B-B14F-4D97-AF65-F5344CB8AC3E}">
        <p14:creationId xmlns:p14="http://schemas.microsoft.com/office/powerpoint/2010/main" val="41355630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Problems</a:t>
            </a:r>
            <a:r>
              <a:rPr lang="cs-CZ" dirty="0"/>
              <a:t> </a:t>
            </a:r>
            <a:r>
              <a:rPr lang="cs-CZ" dirty="0" err="1"/>
              <a:t>of</a:t>
            </a:r>
            <a:r>
              <a:rPr lang="cs-CZ" dirty="0"/>
              <a:t> </a:t>
            </a:r>
            <a:r>
              <a:rPr lang="cs-CZ" dirty="0" err="1"/>
              <a:t>the</a:t>
            </a:r>
            <a:r>
              <a:rPr lang="cs-CZ" dirty="0"/>
              <a:t> </a:t>
            </a:r>
            <a:r>
              <a:rPr lang="cs-CZ" dirty="0" err="1"/>
              <a:t>perfect</a:t>
            </a:r>
            <a:r>
              <a:rPr lang="cs-CZ" dirty="0"/>
              <a:t> </a:t>
            </a:r>
            <a:r>
              <a:rPr lang="cs-CZ" dirty="0" err="1"/>
              <a:t>pitch</a:t>
            </a:r>
            <a:endParaRPr lang="cs-CZ" dirty="0"/>
          </a:p>
        </p:txBody>
      </p:sp>
      <p:sp>
        <p:nvSpPr>
          <p:cNvPr id="3" name="Zástupný symbol pro obsah 2"/>
          <p:cNvSpPr>
            <a:spLocks noGrp="1"/>
          </p:cNvSpPr>
          <p:nvPr>
            <p:ph idx="1"/>
          </p:nvPr>
        </p:nvSpPr>
        <p:spPr/>
        <p:txBody>
          <a:bodyPr>
            <a:normAutofit/>
          </a:bodyPr>
          <a:lstStyle/>
          <a:p>
            <a:pPr marL="0" indent="0">
              <a:buNone/>
            </a:pPr>
            <a:r>
              <a:rPr lang="cs-CZ" dirty="0"/>
              <a:t>W</a:t>
            </a:r>
            <a:r>
              <a:rPr lang="en-US" dirty="0"/>
              <a:t>hen we enter the world,</a:t>
            </a:r>
            <a:r>
              <a:rPr lang="cs-CZ" dirty="0"/>
              <a:t> </a:t>
            </a:r>
            <a:r>
              <a:rPr lang="en-US" dirty="0"/>
              <a:t>we have perfect pitch but this ability is replaced by a relative pitch as we</a:t>
            </a:r>
            <a:r>
              <a:rPr lang="cs-CZ" dirty="0"/>
              <a:t> </a:t>
            </a:r>
            <a:r>
              <a:rPr lang="cs-CZ" dirty="0" err="1"/>
              <a:t>grow</a:t>
            </a:r>
            <a:r>
              <a:rPr lang="cs-CZ" dirty="0"/>
              <a:t> </a:t>
            </a:r>
            <a:r>
              <a:rPr lang="cs-CZ" dirty="0" err="1"/>
              <a:t>older</a:t>
            </a:r>
            <a:r>
              <a:rPr lang="cs-CZ" dirty="0"/>
              <a:t>.</a:t>
            </a:r>
          </a:p>
          <a:p>
            <a:pPr marL="0" indent="0">
              <a:buNone/>
            </a:pPr>
            <a:r>
              <a:rPr lang="cs-CZ" dirty="0" err="1"/>
              <a:t>Why</a:t>
            </a:r>
            <a:r>
              <a:rPr lang="cs-CZ" dirty="0"/>
              <a:t>? </a:t>
            </a:r>
          </a:p>
        </p:txBody>
      </p:sp>
    </p:spTree>
    <p:extLst>
      <p:ext uri="{BB962C8B-B14F-4D97-AF65-F5344CB8AC3E}">
        <p14:creationId xmlns:p14="http://schemas.microsoft.com/office/powerpoint/2010/main" val="24452796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dirty="0" err="1"/>
              <a:t>Because</a:t>
            </a:r>
            <a:r>
              <a:rPr lang="cs-CZ" dirty="0"/>
              <a:t> </a:t>
            </a:r>
            <a:r>
              <a:rPr lang="cs-CZ" dirty="0" err="1"/>
              <a:t>the</a:t>
            </a:r>
            <a:r>
              <a:rPr lang="cs-CZ" dirty="0"/>
              <a:t> </a:t>
            </a:r>
            <a:r>
              <a:rPr lang="cs-CZ" dirty="0" err="1"/>
              <a:t>perfect</a:t>
            </a:r>
            <a:r>
              <a:rPr lang="cs-CZ" dirty="0"/>
              <a:t> </a:t>
            </a:r>
            <a:r>
              <a:rPr lang="cs-CZ" dirty="0" err="1"/>
              <a:t>pitch</a:t>
            </a:r>
            <a:r>
              <a:rPr lang="cs-CZ" dirty="0"/>
              <a:t> </a:t>
            </a:r>
            <a:r>
              <a:rPr lang="cs-CZ" b="1" dirty="0" err="1"/>
              <a:t>prevents</a:t>
            </a:r>
            <a:r>
              <a:rPr lang="cs-CZ" b="1" dirty="0"/>
              <a:t> </a:t>
            </a:r>
            <a:r>
              <a:rPr lang="cs-CZ" b="1" dirty="0" err="1"/>
              <a:t>generalizations</a:t>
            </a:r>
            <a:r>
              <a:rPr lang="cs-CZ" dirty="0"/>
              <a:t>.</a:t>
            </a:r>
          </a:p>
          <a:p>
            <a:pPr marL="0" indent="0">
              <a:buNone/>
            </a:pPr>
            <a:endParaRPr lang="cs-CZ" dirty="0"/>
          </a:p>
          <a:p>
            <a:pPr marL="0" indent="0">
              <a:buNone/>
            </a:pPr>
            <a:r>
              <a:rPr lang="cs-CZ" dirty="0" err="1"/>
              <a:t>Question</a:t>
            </a:r>
            <a:r>
              <a:rPr lang="cs-CZ" dirty="0"/>
              <a:t>: I</a:t>
            </a:r>
            <a:r>
              <a:rPr lang="en-US" dirty="0"/>
              <a:t>s it possible to relearn perfect pitch for those who lose it?</a:t>
            </a:r>
            <a:endParaRPr lang="cs-CZ" dirty="0"/>
          </a:p>
          <a:p>
            <a:endParaRPr lang="cs-CZ" dirty="0"/>
          </a:p>
        </p:txBody>
      </p:sp>
    </p:spTree>
    <p:extLst>
      <p:ext uri="{BB962C8B-B14F-4D97-AF65-F5344CB8AC3E}">
        <p14:creationId xmlns:p14="http://schemas.microsoft.com/office/powerpoint/2010/main" val="21364988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5CF49B4-48E2-4EFE-8E07-89CCFEDB7E63}"/>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3A8FD8AF-0109-4ED3-A1D7-BD6DDEA63EEB}"/>
              </a:ext>
            </a:extLst>
          </p:cNvPr>
          <p:cNvSpPr>
            <a:spLocks noGrp="1"/>
          </p:cNvSpPr>
          <p:nvPr>
            <p:ph idx="1"/>
          </p:nvPr>
        </p:nvSpPr>
        <p:spPr/>
        <p:txBody>
          <a:bodyPr/>
          <a:lstStyle/>
          <a:p>
            <a:r>
              <a:rPr lang="cs-CZ" dirty="0" err="1"/>
              <a:t>What</a:t>
            </a:r>
            <a:r>
              <a:rPr lang="cs-CZ" dirty="0"/>
              <a:t> </a:t>
            </a:r>
            <a:r>
              <a:rPr lang="en-US" dirty="0"/>
              <a:t>connection </a:t>
            </a:r>
            <a:r>
              <a:rPr lang="cs-CZ" dirty="0" err="1"/>
              <a:t>is</a:t>
            </a:r>
            <a:r>
              <a:rPr lang="cs-CZ" dirty="0"/>
              <a:t> </a:t>
            </a:r>
            <a:r>
              <a:rPr lang="en-US" dirty="0"/>
              <a:t>between IDS and music? </a:t>
            </a:r>
          </a:p>
          <a:p>
            <a:endParaRPr lang="cs-CZ" dirty="0"/>
          </a:p>
        </p:txBody>
      </p:sp>
    </p:spTree>
    <p:extLst>
      <p:ext uri="{BB962C8B-B14F-4D97-AF65-F5344CB8AC3E}">
        <p14:creationId xmlns:p14="http://schemas.microsoft.com/office/powerpoint/2010/main" val="31477190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8650" y="365127"/>
            <a:ext cx="7886700" cy="892174"/>
          </a:xfrm>
        </p:spPr>
        <p:txBody>
          <a:bodyPr/>
          <a:lstStyle/>
          <a:p>
            <a:r>
              <a:rPr lang="cs-CZ" dirty="0" err="1"/>
              <a:t>Prosody</a:t>
            </a:r>
            <a:r>
              <a:rPr lang="cs-CZ" dirty="0"/>
              <a:t> and </a:t>
            </a:r>
            <a:r>
              <a:rPr lang="cs-CZ" dirty="0" err="1"/>
              <a:t>Singing</a:t>
            </a:r>
            <a:endParaRPr lang="cs-CZ" dirty="0"/>
          </a:p>
        </p:txBody>
      </p:sp>
      <p:sp>
        <p:nvSpPr>
          <p:cNvPr id="3" name="Zástupný symbol pro obsah 2"/>
          <p:cNvSpPr>
            <a:spLocks noGrp="1"/>
          </p:cNvSpPr>
          <p:nvPr>
            <p:ph idx="1"/>
          </p:nvPr>
        </p:nvSpPr>
        <p:spPr>
          <a:xfrm>
            <a:off x="624334" y="1484784"/>
            <a:ext cx="7886700" cy="5486399"/>
          </a:xfrm>
        </p:spPr>
        <p:txBody>
          <a:bodyPr>
            <a:normAutofit fontScale="85000" lnSpcReduction="20000"/>
          </a:bodyPr>
          <a:lstStyle/>
          <a:p>
            <a:pPr marL="0" indent="0">
              <a:buNone/>
            </a:pPr>
            <a:r>
              <a:rPr lang="cs-CZ" dirty="0" err="1"/>
              <a:t>Trehub</a:t>
            </a:r>
            <a:r>
              <a:rPr lang="cs-CZ" dirty="0"/>
              <a:t> &amp; </a:t>
            </a:r>
            <a:r>
              <a:rPr lang="cs-CZ" dirty="0" err="1"/>
              <a:t>Schellenberg</a:t>
            </a:r>
            <a:r>
              <a:rPr lang="cs-CZ" dirty="0"/>
              <a:t> (1995) </a:t>
            </a:r>
            <a:r>
              <a:rPr lang="cs-CZ" dirty="0" err="1"/>
              <a:t>found</a:t>
            </a:r>
            <a:r>
              <a:rPr lang="cs-CZ" dirty="0"/>
              <a:t> </a:t>
            </a:r>
            <a:r>
              <a:rPr lang="cs-CZ" dirty="0" err="1"/>
              <a:t>cross-cultural</a:t>
            </a:r>
            <a:r>
              <a:rPr lang="cs-CZ" dirty="0"/>
              <a:t> </a:t>
            </a:r>
            <a:r>
              <a:rPr lang="cs-CZ" dirty="0" err="1"/>
              <a:t>similarities</a:t>
            </a:r>
            <a:r>
              <a:rPr lang="cs-CZ" dirty="0"/>
              <a:t> in </a:t>
            </a:r>
            <a:r>
              <a:rPr lang="cs-CZ" b="1" dirty="0" err="1"/>
              <a:t>lullabies</a:t>
            </a:r>
            <a:r>
              <a:rPr lang="cs-CZ" dirty="0"/>
              <a:t> (</a:t>
            </a:r>
            <a:r>
              <a:rPr lang="cs-CZ" dirty="0" err="1"/>
              <a:t>melodies</a:t>
            </a:r>
            <a:r>
              <a:rPr lang="cs-CZ" dirty="0"/>
              <a:t>, </a:t>
            </a:r>
            <a:r>
              <a:rPr lang="cs-CZ" dirty="0" err="1"/>
              <a:t>rhytms</a:t>
            </a:r>
            <a:r>
              <a:rPr lang="cs-CZ" dirty="0"/>
              <a:t> and </a:t>
            </a:r>
            <a:r>
              <a:rPr lang="cs-CZ" dirty="0" err="1"/>
              <a:t>tempos</a:t>
            </a:r>
            <a:r>
              <a:rPr lang="cs-CZ" dirty="0"/>
              <a:t>).</a:t>
            </a:r>
          </a:p>
          <a:p>
            <a:pPr marL="0" indent="0">
              <a:buNone/>
            </a:pPr>
            <a:r>
              <a:rPr lang="cs-CZ" dirty="0" err="1"/>
              <a:t>Trehub</a:t>
            </a:r>
            <a:r>
              <a:rPr lang="cs-CZ" dirty="0"/>
              <a:t> et al. (1997) </a:t>
            </a:r>
            <a:r>
              <a:rPr lang="cs-CZ" dirty="0" err="1"/>
              <a:t>found</a:t>
            </a:r>
            <a:r>
              <a:rPr lang="cs-CZ" dirty="0"/>
              <a:t> </a:t>
            </a:r>
            <a:r>
              <a:rPr lang="cs-CZ" dirty="0" err="1"/>
              <a:t>that</a:t>
            </a:r>
            <a:r>
              <a:rPr lang="cs-CZ" dirty="0"/>
              <a:t> </a:t>
            </a:r>
            <a:r>
              <a:rPr lang="en-US" dirty="0"/>
              <a:t>babies will spend significantly longer periods attending to audiovisual</a:t>
            </a:r>
            <a:r>
              <a:rPr lang="cs-CZ" dirty="0"/>
              <a:t> </a:t>
            </a:r>
            <a:r>
              <a:rPr lang="en-US" dirty="0"/>
              <a:t>recordings of their mothers when they are </a:t>
            </a:r>
            <a:r>
              <a:rPr lang="en-US" b="1" dirty="0"/>
              <a:t>singing</a:t>
            </a:r>
            <a:r>
              <a:rPr lang="en-US" dirty="0"/>
              <a:t> rather than speaking</a:t>
            </a:r>
            <a:r>
              <a:rPr lang="cs-CZ" dirty="0"/>
              <a:t>.</a:t>
            </a:r>
          </a:p>
          <a:p>
            <a:pPr marL="0" indent="0">
              <a:buNone/>
            </a:pPr>
            <a:r>
              <a:rPr lang="cs-CZ" dirty="0"/>
              <a:t>Most </a:t>
            </a:r>
            <a:r>
              <a:rPr lang="cs-CZ" dirty="0" err="1"/>
              <a:t>strikingly</a:t>
            </a:r>
            <a:r>
              <a:rPr lang="cs-CZ" dirty="0"/>
              <a:t> (</a:t>
            </a:r>
            <a:r>
              <a:rPr lang="cs-CZ" dirty="0" err="1"/>
              <a:t>Standley</a:t>
            </a:r>
            <a:r>
              <a:rPr lang="cs-CZ" dirty="0"/>
              <a:t>, 1999), </a:t>
            </a:r>
            <a:r>
              <a:rPr lang="en-US" dirty="0"/>
              <a:t>the singing of lullabies by a female vocalist significantly improved the</a:t>
            </a:r>
            <a:r>
              <a:rPr lang="cs-CZ" dirty="0"/>
              <a:t> </a:t>
            </a:r>
            <a:r>
              <a:rPr lang="en-US" dirty="0"/>
              <a:t>development of sucking abilities in premature infants, and this resulted in measurable</a:t>
            </a:r>
            <a:r>
              <a:rPr lang="cs-CZ" dirty="0"/>
              <a:t> </a:t>
            </a:r>
            <a:r>
              <a:rPr lang="cs-CZ" b="1" dirty="0" err="1"/>
              <a:t>weight</a:t>
            </a:r>
            <a:r>
              <a:rPr lang="cs-CZ" b="1" dirty="0"/>
              <a:t> </a:t>
            </a:r>
            <a:r>
              <a:rPr lang="cs-CZ" b="1" dirty="0" err="1"/>
              <a:t>gain</a:t>
            </a:r>
            <a:r>
              <a:rPr lang="cs-CZ" dirty="0"/>
              <a:t>.</a:t>
            </a:r>
          </a:p>
          <a:p>
            <a:pPr marL="0" indent="0">
              <a:buNone/>
            </a:pPr>
            <a:r>
              <a:rPr lang="cs-CZ" dirty="0" err="1"/>
              <a:t>Premature</a:t>
            </a:r>
            <a:r>
              <a:rPr lang="cs-CZ" dirty="0"/>
              <a:t> </a:t>
            </a:r>
            <a:r>
              <a:rPr lang="cs-CZ" dirty="0" err="1"/>
              <a:t>infants</a:t>
            </a:r>
            <a:r>
              <a:rPr lang="cs-CZ" dirty="0"/>
              <a:t> </a:t>
            </a:r>
            <a:r>
              <a:rPr lang="en-US" dirty="0"/>
              <a:t>subjected to a combination of music and massage were discharged an average of </a:t>
            </a:r>
            <a:r>
              <a:rPr lang="en-US" b="1" dirty="0"/>
              <a:t>eleven</a:t>
            </a:r>
            <a:r>
              <a:rPr lang="cs-CZ" dirty="0"/>
              <a:t> </a:t>
            </a:r>
            <a:r>
              <a:rPr lang="en-US" b="1" dirty="0"/>
              <a:t>days</a:t>
            </a:r>
            <a:r>
              <a:rPr lang="en-US" dirty="0"/>
              <a:t> earlier than a control group of infants</a:t>
            </a:r>
            <a:r>
              <a:rPr lang="cs-CZ" dirty="0"/>
              <a:t>!</a:t>
            </a:r>
          </a:p>
          <a:p>
            <a:pPr marL="0" indent="0">
              <a:buNone/>
            </a:pPr>
            <a:r>
              <a:rPr lang="cs-CZ" dirty="0" err="1"/>
              <a:t>Question</a:t>
            </a:r>
            <a:r>
              <a:rPr lang="cs-CZ" dirty="0"/>
              <a:t>: </a:t>
            </a:r>
            <a:r>
              <a:rPr lang="en-US" dirty="0"/>
              <a:t>Why is maternal singing linked to so many positive effects in infants but not paternal singing?</a:t>
            </a:r>
          </a:p>
          <a:p>
            <a:pPr marL="0" indent="0">
              <a:buNone/>
            </a:pPr>
            <a:endParaRPr lang="cs-CZ" dirty="0"/>
          </a:p>
        </p:txBody>
      </p:sp>
    </p:spTree>
    <p:extLst>
      <p:ext uri="{BB962C8B-B14F-4D97-AF65-F5344CB8AC3E}">
        <p14:creationId xmlns:p14="http://schemas.microsoft.com/office/powerpoint/2010/main" val="15761139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20000"/>
          </a:bodyPr>
          <a:lstStyle/>
          <a:p>
            <a:r>
              <a:rPr lang="en-US" dirty="0"/>
              <a:t>The observation that everyone learns to talk, whereas musical talent is rare, </a:t>
            </a:r>
            <a:r>
              <a:rPr lang="en-US" b="1" dirty="0"/>
              <a:t>is true only for music in modern societies</a:t>
            </a:r>
            <a:r>
              <a:rPr lang="cs-CZ" dirty="0"/>
              <a:t>. </a:t>
            </a:r>
            <a:r>
              <a:rPr lang="en-US" dirty="0"/>
              <a:t>In small-scale societies people sing and dance as readily and competently as they converse.“ (</a:t>
            </a:r>
            <a:r>
              <a:rPr lang="en-US" dirty="0" err="1"/>
              <a:t>Dissanayake</a:t>
            </a:r>
            <a:r>
              <a:rPr lang="en-US" dirty="0"/>
              <a:t>, </a:t>
            </a:r>
            <a:r>
              <a:rPr lang="cs-CZ" dirty="0"/>
              <a:t>2005)</a:t>
            </a:r>
          </a:p>
          <a:p>
            <a:endParaRPr lang="cs-CZ" dirty="0"/>
          </a:p>
          <a:p>
            <a:r>
              <a:rPr lang="cs-CZ" dirty="0" err="1"/>
              <a:t>Question</a:t>
            </a:r>
            <a:r>
              <a:rPr lang="cs-CZ" dirty="0"/>
              <a:t>: </a:t>
            </a:r>
            <a:r>
              <a:rPr lang="en-US" dirty="0"/>
              <a:t>What is the importance of laughter in infant development? </a:t>
            </a:r>
          </a:p>
          <a:p>
            <a:r>
              <a:rPr lang="cs-CZ" dirty="0" err="1"/>
              <a:t>Question</a:t>
            </a:r>
            <a:r>
              <a:rPr lang="cs-CZ" dirty="0"/>
              <a:t>: </a:t>
            </a:r>
            <a:r>
              <a:rPr lang="en-US" dirty="0"/>
              <a:t>If women laugh more than men, why do both men and women laugh more when listening to a male?</a:t>
            </a:r>
          </a:p>
          <a:p>
            <a:endParaRPr lang="cs-CZ" dirty="0"/>
          </a:p>
        </p:txBody>
      </p:sp>
    </p:spTree>
    <p:extLst>
      <p:ext uri="{BB962C8B-B14F-4D97-AF65-F5344CB8AC3E}">
        <p14:creationId xmlns:p14="http://schemas.microsoft.com/office/powerpoint/2010/main" val="6710433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AFA99D4-2A85-4A1E-8EDD-F8027BB81B54}"/>
              </a:ext>
            </a:extLst>
          </p:cNvPr>
          <p:cNvSpPr>
            <a:spLocks noGrp="1"/>
          </p:cNvSpPr>
          <p:nvPr>
            <p:ph type="title"/>
          </p:nvPr>
        </p:nvSpPr>
        <p:spPr/>
        <p:txBody>
          <a:bodyPr/>
          <a:lstStyle/>
          <a:p>
            <a:r>
              <a:rPr lang="cs-CZ" dirty="0"/>
              <a:t>Music and </a:t>
            </a:r>
            <a:r>
              <a:rPr lang="cs-CZ" dirty="0" err="1"/>
              <a:t>sexual</a:t>
            </a:r>
            <a:r>
              <a:rPr lang="cs-CZ" dirty="0"/>
              <a:t> </a:t>
            </a:r>
            <a:r>
              <a:rPr lang="cs-CZ" dirty="0" err="1"/>
              <a:t>selection</a:t>
            </a:r>
            <a:endParaRPr lang="cs-CZ" dirty="0"/>
          </a:p>
        </p:txBody>
      </p:sp>
      <p:sp>
        <p:nvSpPr>
          <p:cNvPr id="3" name="Zástupný symbol pro obsah 2">
            <a:extLst>
              <a:ext uri="{FF2B5EF4-FFF2-40B4-BE49-F238E27FC236}">
                <a16:creationId xmlns:a16="http://schemas.microsoft.com/office/drawing/2014/main" id="{76344340-79DA-4F49-A539-34DA60A5E4FC}"/>
              </a:ext>
            </a:extLst>
          </p:cNvPr>
          <p:cNvSpPr>
            <a:spLocks noGrp="1"/>
          </p:cNvSpPr>
          <p:nvPr>
            <p:ph idx="1"/>
          </p:nvPr>
        </p:nvSpPr>
        <p:spPr>
          <a:xfrm>
            <a:off x="376859" y="1467677"/>
            <a:ext cx="7886700" cy="5025197"/>
          </a:xfrm>
        </p:spPr>
        <p:txBody>
          <a:bodyPr>
            <a:normAutofit fontScale="77500" lnSpcReduction="20000"/>
          </a:bodyPr>
          <a:lstStyle/>
          <a:p>
            <a:pPr marL="0" indent="0">
              <a:buNone/>
            </a:pPr>
            <a:r>
              <a:rPr lang="cs-CZ" dirty="0" err="1"/>
              <a:t>Geoffrey</a:t>
            </a:r>
            <a:r>
              <a:rPr lang="cs-CZ" dirty="0"/>
              <a:t> Miller (1965), U. </a:t>
            </a:r>
            <a:r>
              <a:rPr lang="cs-CZ" dirty="0" err="1"/>
              <a:t>of</a:t>
            </a:r>
            <a:r>
              <a:rPr lang="cs-CZ" dirty="0"/>
              <a:t> New </a:t>
            </a:r>
            <a:r>
              <a:rPr lang="cs-CZ" dirty="0" err="1"/>
              <a:t>Mexico</a:t>
            </a:r>
            <a:endParaRPr lang="cs-CZ" dirty="0"/>
          </a:p>
          <a:p>
            <a:pPr marL="0" indent="0">
              <a:buNone/>
            </a:pPr>
            <a:endParaRPr lang="cs-CZ" dirty="0"/>
          </a:p>
          <a:p>
            <a:pPr marL="0" indent="0">
              <a:buNone/>
            </a:pPr>
            <a:endParaRPr lang="cs-CZ" dirty="0"/>
          </a:p>
          <a:p>
            <a:pPr marL="0" indent="0">
              <a:buNone/>
            </a:pPr>
            <a:r>
              <a:rPr lang="cs-CZ" b="1" dirty="0" err="1"/>
              <a:t>Runaway</a:t>
            </a:r>
            <a:r>
              <a:rPr lang="cs-CZ" b="1" dirty="0"/>
              <a:t> </a:t>
            </a:r>
            <a:r>
              <a:rPr lang="cs-CZ" b="1" dirty="0" err="1"/>
              <a:t>sexual</a:t>
            </a:r>
            <a:r>
              <a:rPr lang="cs-CZ" b="1" dirty="0"/>
              <a:t> </a:t>
            </a:r>
            <a:r>
              <a:rPr lang="cs-CZ" b="1" dirty="0" err="1"/>
              <a:t>selection</a:t>
            </a:r>
            <a:r>
              <a:rPr lang="cs-CZ" b="1" dirty="0"/>
              <a:t> </a:t>
            </a:r>
            <a:r>
              <a:rPr lang="cs-CZ" dirty="0" err="1"/>
              <a:t>comes</a:t>
            </a:r>
            <a:r>
              <a:rPr lang="cs-CZ" dirty="0"/>
              <a:t> </a:t>
            </a:r>
            <a:r>
              <a:rPr lang="cs-CZ" dirty="0" err="1"/>
              <a:t>if</a:t>
            </a:r>
            <a:r>
              <a:rPr lang="cs-CZ" dirty="0"/>
              <a:t> a </a:t>
            </a:r>
            <a:r>
              <a:rPr lang="cs-CZ" dirty="0" err="1"/>
              <a:t>heritable</a:t>
            </a:r>
            <a:r>
              <a:rPr lang="cs-CZ" dirty="0"/>
              <a:t> mate </a:t>
            </a:r>
            <a:r>
              <a:rPr lang="en-US" dirty="0"/>
              <a:t>preference – for example, the preference for a larger than average tail – becomes</a:t>
            </a:r>
            <a:r>
              <a:rPr lang="cs-CZ" dirty="0"/>
              <a:t> </a:t>
            </a:r>
            <a:r>
              <a:rPr lang="en-US" dirty="0"/>
              <a:t>genetically correlated with the heritable trait itself – in this case the larger tail – then a</a:t>
            </a:r>
            <a:r>
              <a:rPr lang="cs-CZ" dirty="0"/>
              <a:t> </a:t>
            </a:r>
            <a:r>
              <a:rPr lang="en-US" dirty="0"/>
              <a:t>positive feedback loop will arise so that tails will eventually become far longer than would</a:t>
            </a:r>
            <a:r>
              <a:rPr lang="cs-CZ" dirty="0"/>
              <a:t> </a:t>
            </a:r>
            <a:r>
              <a:rPr lang="cs-CZ" dirty="0" err="1"/>
              <a:t>otherwise</a:t>
            </a:r>
            <a:r>
              <a:rPr lang="cs-CZ" dirty="0"/>
              <a:t> </a:t>
            </a:r>
            <a:r>
              <a:rPr lang="cs-CZ" dirty="0" err="1"/>
              <a:t>have</a:t>
            </a:r>
            <a:r>
              <a:rPr lang="cs-CZ" dirty="0"/>
              <a:t> </a:t>
            </a:r>
            <a:r>
              <a:rPr lang="cs-CZ" dirty="0" err="1"/>
              <a:t>been</a:t>
            </a:r>
            <a:r>
              <a:rPr lang="cs-CZ" dirty="0"/>
              <a:t> </a:t>
            </a:r>
            <a:r>
              <a:rPr lang="cs-CZ" dirty="0" err="1"/>
              <a:t>expected</a:t>
            </a:r>
            <a:r>
              <a:rPr lang="cs-CZ" dirty="0"/>
              <a:t>.</a:t>
            </a:r>
          </a:p>
          <a:p>
            <a:pPr marL="0" indent="0">
              <a:buNone/>
            </a:pPr>
            <a:endParaRPr lang="cs-CZ" dirty="0"/>
          </a:p>
          <a:p>
            <a:pPr marL="0" indent="0">
              <a:buNone/>
            </a:pPr>
            <a:r>
              <a:rPr lang="en-US" dirty="0"/>
              <a:t>For Miller, ‘music is what happens when a smart, group living, anthropoid ape stumbles</a:t>
            </a:r>
            <a:r>
              <a:rPr lang="cs-CZ" dirty="0"/>
              <a:t> </a:t>
            </a:r>
            <a:r>
              <a:rPr lang="en-US" dirty="0"/>
              <a:t>into the evolutionary wonderland of </a:t>
            </a:r>
            <a:r>
              <a:rPr lang="en-US" b="1" dirty="0"/>
              <a:t>runaway sexual selection </a:t>
            </a:r>
            <a:r>
              <a:rPr lang="en-US" dirty="0"/>
              <a:t>of complex acoustic</a:t>
            </a:r>
            <a:r>
              <a:rPr lang="cs-CZ" dirty="0"/>
              <a:t> </a:t>
            </a:r>
            <a:r>
              <a:rPr lang="en-US" dirty="0"/>
              <a:t>display’. </a:t>
            </a:r>
            <a:endParaRPr lang="cs-CZ" dirty="0"/>
          </a:p>
        </p:txBody>
      </p:sp>
      <p:pic>
        <p:nvPicPr>
          <p:cNvPr id="1026" name="Picture 2" descr="VÃ½sledek obrÃ¡zku pro Geoffrey Miller">
            <a:extLst>
              <a:ext uri="{FF2B5EF4-FFF2-40B4-BE49-F238E27FC236}">
                <a16:creationId xmlns:a16="http://schemas.microsoft.com/office/drawing/2014/main" id="{5B6B3ECC-1BFC-4EC0-BE08-797477E9DF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92280" y="225287"/>
            <a:ext cx="2220686" cy="22206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39079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en-US" dirty="0"/>
              <a:t>He believes that singing and dancing constituted a package of indicator traits for</a:t>
            </a:r>
            <a:r>
              <a:rPr lang="cs-CZ" dirty="0"/>
              <a:t> </a:t>
            </a:r>
            <a:r>
              <a:rPr lang="en-US" dirty="0"/>
              <a:t>those choosing mates, predominantly</a:t>
            </a:r>
            <a:r>
              <a:rPr lang="cs-CZ" dirty="0"/>
              <a:t> by </a:t>
            </a:r>
            <a:r>
              <a:rPr lang="en-US" dirty="0"/>
              <a:t>females: dancing and singing revealing fitness,</a:t>
            </a:r>
            <a:r>
              <a:rPr lang="cs-CZ" dirty="0"/>
              <a:t> </a:t>
            </a:r>
            <a:r>
              <a:rPr lang="en-US" dirty="0"/>
              <a:t>coordination, strength and health; voice control revealing self-confidence.</a:t>
            </a:r>
            <a:endParaRPr lang="cs-CZ" dirty="0"/>
          </a:p>
          <a:p>
            <a:pPr marL="0" indent="0">
              <a:buNone/>
            </a:pPr>
            <a:r>
              <a:rPr lang="cs-CZ" dirty="0" err="1"/>
              <a:t>Mithen</a:t>
            </a:r>
            <a:r>
              <a:rPr lang="cs-CZ" dirty="0"/>
              <a:t> </a:t>
            </a:r>
            <a:r>
              <a:rPr lang="cs-CZ" dirty="0" err="1"/>
              <a:t>approves</a:t>
            </a:r>
            <a:r>
              <a:rPr lang="cs-CZ" dirty="0"/>
              <a:t> his </a:t>
            </a:r>
            <a:r>
              <a:rPr lang="cs-CZ" dirty="0" err="1"/>
              <a:t>hypothesis</a:t>
            </a:r>
            <a:r>
              <a:rPr lang="cs-CZ" dirty="0"/>
              <a:t> by evidence </a:t>
            </a:r>
            <a:r>
              <a:rPr lang="cs-CZ" dirty="0" err="1"/>
              <a:t>from</a:t>
            </a:r>
            <a:r>
              <a:rPr lang="cs-CZ" dirty="0"/>
              <a:t> </a:t>
            </a:r>
            <a:r>
              <a:rPr lang="cs-CZ" dirty="0" err="1"/>
              <a:t>fossil</a:t>
            </a:r>
            <a:r>
              <a:rPr lang="cs-CZ" dirty="0"/>
              <a:t> </a:t>
            </a:r>
            <a:r>
              <a:rPr lang="cs-CZ" dirty="0" err="1"/>
              <a:t>records</a:t>
            </a:r>
            <a:r>
              <a:rPr lang="cs-CZ" dirty="0"/>
              <a:t>.</a:t>
            </a:r>
          </a:p>
          <a:p>
            <a:pPr marL="0" indent="0">
              <a:buNone/>
            </a:pPr>
            <a:endParaRPr lang="cs-CZ" dirty="0"/>
          </a:p>
        </p:txBody>
      </p:sp>
    </p:spTree>
    <p:extLst>
      <p:ext uri="{BB962C8B-B14F-4D97-AF65-F5344CB8AC3E}">
        <p14:creationId xmlns:p14="http://schemas.microsoft.com/office/powerpoint/2010/main" val="7202939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92500" lnSpcReduction="10000"/>
          </a:bodyPr>
          <a:lstStyle/>
          <a:p>
            <a:pPr marL="0" indent="0">
              <a:buNone/>
            </a:pPr>
            <a:r>
              <a:rPr lang="cs-CZ" dirty="0" err="1"/>
              <a:t>Mithen</a:t>
            </a:r>
            <a:r>
              <a:rPr lang="cs-CZ" dirty="0"/>
              <a:t> (2005) </a:t>
            </a:r>
            <a:r>
              <a:rPr lang="cs-CZ" dirty="0" err="1"/>
              <a:t>adds</a:t>
            </a:r>
            <a:r>
              <a:rPr lang="cs-CZ" dirty="0"/>
              <a:t> </a:t>
            </a:r>
            <a:r>
              <a:rPr lang="cs-CZ" dirty="0" err="1"/>
              <a:t>that</a:t>
            </a:r>
            <a:r>
              <a:rPr lang="cs-CZ" dirty="0"/>
              <a:t> </a:t>
            </a:r>
            <a:r>
              <a:rPr lang="cs-CZ" dirty="0" err="1"/>
              <a:t>there</a:t>
            </a:r>
            <a:r>
              <a:rPr lang="cs-CZ" dirty="0"/>
              <a:t> are </a:t>
            </a:r>
            <a:r>
              <a:rPr lang="cs-CZ" dirty="0" err="1"/>
              <a:t>two</a:t>
            </a:r>
            <a:r>
              <a:rPr lang="cs-CZ" dirty="0"/>
              <a:t> </a:t>
            </a:r>
            <a:r>
              <a:rPr lang="cs-CZ" dirty="0" err="1"/>
              <a:t>main</a:t>
            </a:r>
            <a:r>
              <a:rPr lang="cs-CZ" dirty="0"/>
              <a:t> </a:t>
            </a:r>
            <a:r>
              <a:rPr lang="cs-CZ" dirty="0" err="1"/>
              <a:t>types</a:t>
            </a:r>
            <a:r>
              <a:rPr lang="cs-CZ" dirty="0"/>
              <a:t> </a:t>
            </a:r>
            <a:r>
              <a:rPr lang="cs-CZ" dirty="0" err="1"/>
              <a:t>of</a:t>
            </a:r>
            <a:r>
              <a:rPr lang="cs-CZ" dirty="0"/>
              <a:t> </a:t>
            </a:r>
            <a:r>
              <a:rPr lang="cs-CZ" dirty="0" err="1"/>
              <a:t>sexual</a:t>
            </a:r>
            <a:r>
              <a:rPr lang="cs-CZ" dirty="0"/>
              <a:t> </a:t>
            </a:r>
            <a:r>
              <a:rPr lang="cs-CZ" dirty="0" err="1"/>
              <a:t>selection</a:t>
            </a:r>
            <a:r>
              <a:rPr lang="cs-CZ" dirty="0"/>
              <a:t> </a:t>
            </a:r>
            <a:r>
              <a:rPr lang="cs-CZ" dirty="0" err="1"/>
              <a:t>pressures</a:t>
            </a:r>
            <a:r>
              <a:rPr lang="cs-CZ" dirty="0"/>
              <a:t>:</a:t>
            </a:r>
          </a:p>
          <a:p>
            <a:pPr marL="514350" indent="-514350">
              <a:buAutoNum type="arabicPeriod"/>
            </a:pPr>
            <a:r>
              <a:rPr lang="cs-CZ" b="1" dirty="0"/>
              <a:t>Male </a:t>
            </a:r>
            <a:r>
              <a:rPr lang="cs-CZ" b="1" dirty="0" err="1"/>
              <a:t>competing</a:t>
            </a:r>
            <a:r>
              <a:rPr lang="cs-CZ" b="1" dirty="0"/>
              <a:t> </a:t>
            </a:r>
            <a:r>
              <a:rPr lang="cs-CZ" b="1" dirty="0" err="1"/>
              <a:t>with</a:t>
            </a:r>
            <a:r>
              <a:rPr lang="cs-CZ" b="1" dirty="0"/>
              <a:t> </a:t>
            </a:r>
            <a:r>
              <a:rPr lang="cs-CZ" b="1" dirty="0" err="1"/>
              <a:t>other</a:t>
            </a:r>
            <a:r>
              <a:rPr lang="cs-CZ" b="1" dirty="0"/>
              <a:t> </a:t>
            </a:r>
            <a:r>
              <a:rPr lang="cs-CZ" b="1" dirty="0" err="1"/>
              <a:t>males</a:t>
            </a:r>
            <a:r>
              <a:rPr lang="cs-CZ" b="1" dirty="0"/>
              <a:t> </a:t>
            </a:r>
            <a:r>
              <a:rPr lang="cs-CZ" dirty="0" err="1"/>
              <a:t>results</a:t>
            </a:r>
            <a:r>
              <a:rPr lang="cs-CZ" dirty="0"/>
              <a:t> in </a:t>
            </a:r>
            <a:r>
              <a:rPr lang="cs-CZ" dirty="0" err="1"/>
              <a:t>selection</a:t>
            </a:r>
            <a:r>
              <a:rPr lang="cs-CZ" dirty="0"/>
              <a:t> </a:t>
            </a:r>
            <a:r>
              <a:rPr lang="cs-CZ" dirty="0" err="1"/>
              <a:t>of</a:t>
            </a:r>
            <a:r>
              <a:rPr lang="cs-CZ" dirty="0"/>
              <a:t> </a:t>
            </a:r>
            <a:r>
              <a:rPr lang="cs-CZ" dirty="0" err="1"/>
              <a:t>traits</a:t>
            </a:r>
            <a:r>
              <a:rPr lang="cs-CZ" dirty="0"/>
              <a:t> such as </a:t>
            </a:r>
            <a:r>
              <a:rPr lang="cs-CZ" dirty="0" err="1"/>
              <a:t>large</a:t>
            </a:r>
            <a:r>
              <a:rPr lang="cs-CZ" dirty="0"/>
              <a:t> </a:t>
            </a:r>
            <a:r>
              <a:rPr lang="en-US" dirty="0"/>
              <a:t>male body size and large canines, and</a:t>
            </a:r>
            <a:r>
              <a:rPr lang="cs-CZ" dirty="0"/>
              <a:t> </a:t>
            </a:r>
            <a:r>
              <a:rPr lang="en-US" dirty="0"/>
              <a:t>perhaps aggressive personalities. </a:t>
            </a:r>
            <a:endParaRPr lang="cs-CZ" dirty="0"/>
          </a:p>
          <a:p>
            <a:pPr marL="514350" indent="-514350">
              <a:buAutoNum type="arabicPeriod"/>
            </a:pPr>
            <a:r>
              <a:rPr lang="en-US" b="1" dirty="0"/>
              <a:t>Females can choose their mating partners</a:t>
            </a:r>
            <a:r>
              <a:rPr lang="en-US" dirty="0"/>
              <a:t>,</a:t>
            </a:r>
            <a:r>
              <a:rPr lang="cs-CZ" dirty="0"/>
              <a:t> </a:t>
            </a:r>
            <a:r>
              <a:rPr lang="en-US" dirty="0"/>
              <a:t>leading to the selection of the indicator and/or aesthetic traits that make males attractive to</a:t>
            </a:r>
            <a:r>
              <a:rPr lang="cs-CZ" dirty="0"/>
              <a:t> </a:t>
            </a:r>
            <a:r>
              <a:rPr lang="en-US" dirty="0"/>
              <a:t>females</a:t>
            </a:r>
            <a:r>
              <a:rPr lang="cs-CZ" dirty="0"/>
              <a:t> (</a:t>
            </a:r>
            <a:r>
              <a:rPr lang="cs-CZ" dirty="0" err="1"/>
              <a:t>tails</a:t>
            </a:r>
            <a:r>
              <a:rPr lang="cs-CZ" dirty="0"/>
              <a:t>, </a:t>
            </a:r>
            <a:r>
              <a:rPr lang="cs-CZ" dirty="0" err="1"/>
              <a:t>jewels</a:t>
            </a:r>
            <a:r>
              <a:rPr lang="cs-CZ" dirty="0"/>
              <a:t>, </a:t>
            </a:r>
            <a:r>
              <a:rPr lang="cs-CZ" dirty="0" err="1"/>
              <a:t>i.e</a:t>
            </a:r>
            <a:r>
              <a:rPr lang="cs-CZ" dirty="0"/>
              <a:t>. </a:t>
            </a:r>
            <a:r>
              <a:rPr lang="cs-CZ" dirty="0" err="1"/>
              <a:t>aesthetic</a:t>
            </a:r>
            <a:r>
              <a:rPr lang="cs-CZ" dirty="0"/>
              <a:t> </a:t>
            </a:r>
            <a:r>
              <a:rPr lang="cs-CZ" dirty="0" err="1" smtClean="0"/>
              <a:t>objects</a:t>
            </a:r>
            <a:r>
              <a:rPr lang="cs-CZ" dirty="0" smtClean="0"/>
              <a:t>)</a:t>
            </a:r>
            <a:r>
              <a:rPr lang="en-US" dirty="0" smtClean="0"/>
              <a:t>. </a:t>
            </a:r>
            <a:endParaRPr lang="cs-CZ" dirty="0"/>
          </a:p>
        </p:txBody>
      </p:sp>
    </p:spTree>
    <p:extLst>
      <p:ext uri="{BB962C8B-B14F-4D97-AF65-F5344CB8AC3E}">
        <p14:creationId xmlns:p14="http://schemas.microsoft.com/office/powerpoint/2010/main" val="30868531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0DC1F0-2304-4CDF-959A-00E63D65DDC6}"/>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D8C3637F-8646-42E0-86CC-B63DCB385EAA}"/>
              </a:ext>
            </a:extLst>
          </p:cNvPr>
          <p:cNvSpPr>
            <a:spLocks noGrp="1"/>
          </p:cNvSpPr>
          <p:nvPr>
            <p:ph idx="1"/>
          </p:nvPr>
        </p:nvSpPr>
        <p:spPr/>
        <p:txBody>
          <a:bodyPr/>
          <a:lstStyle/>
          <a:p>
            <a:pPr marL="0" indent="0">
              <a:buNone/>
            </a:pPr>
            <a:r>
              <a:rPr lang="cs-CZ" dirty="0" err="1"/>
              <a:t>Question</a:t>
            </a:r>
            <a:r>
              <a:rPr lang="cs-CZ" dirty="0"/>
              <a:t>: </a:t>
            </a:r>
            <a:r>
              <a:rPr lang="en-US" dirty="0"/>
              <a:t>What biological factor do you fin</a:t>
            </a:r>
            <a:r>
              <a:rPr lang="cs-CZ" dirty="0"/>
              <a:t>d</a:t>
            </a:r>
            <a:r>
              <a:rPr lang="en-US" dirty="0"/>
              <a:t> most important in mate selection?</a:t>
            </a:r>
            <a:endParaRPr lang="cs-CZ" dirty="0"/>
          </a:p>
          <a:p>
            <a:pPr marL="0" indent="0">
              <a:buNone/>
            </a:pPr>
            <a:r>
              <a:rPr lang="cs-CZ" dirty="0" err="1"/>
              <a:t>Question</a:t>
            </a:r>
            <a:r>
              <a:rPr lang="cs-CZ" dirty="0"/>
              <a:t>: H</a:t>
            </a:r>
            <a:r>
              <a:rPr lang="en-US" dirty="0"/>
              <a:t>ow important were personality traits when females chose a male mate, and did it depend on time periods and types of society?</a:t>
            </a:r>
          </a:p>
          <a:p>
            <a:pPr marL="0" indent="0">
              <a:buNone/>
            </a:pPr>
            <a:endParaRPr lang="en-US" dirty="0"/>
          </a:p>
          <a:p>
            <a:pPr marL="0" indent="0">
              <a:buNone/>
            </a:pPr>
            <a:endParaRPr lang="cs-CZ" dirty="0"/>
          </a:p>
        </p:txBody>
      </p:sp>
    </p:spTree>
    <p:extLst>
      <p:ext uri="{BB962C8B-B14F-4D97-AF65-F5344CB8AC3E}">
        <p14:creationId xmlns:p14="http://schemas.microsoft.com/office/powerpoint/2010/main" val="815677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r>
              <a:rPr lang="cs-CZ" dirty="0"/>
              <a:t>Infant-</a:t>
            </a:r>
            <a:r>
              <a:rPr lang="cs-CZ" dirty="0" err="1"/>
              <a:t>directed</a:t>
            </a:r>
            <a:r>
              <a:rPr lang="cs-CZ" dirty="0"/>
              <a:t> </a:t>
            </a:r>
            <a:r>
              <a:rPr lang="cs-CZ" dirty="0" err="1"/>
              <a:t>speech</a:t>
            </a:r>
            <a:r>
              <a:rPr lang="cs-CZ" dirty="0"/>
              <a:t> </a:t>
            </a:r>
          </a:p>
          <a:p>
            <a:r>
              <a:rPr lang="cs-CZ" dirty="0" err="1"/>
              <a:t>Child-directed</a:t>
            </a:r>
            <a:r>
              <a:rPr lang="cs-CZ" dirty="0"/>
              <a:t> </a:t>
            </a:r>
            <a:r>
              <a:rPr lang="cs-CZ" dirty="0" err="1"/>
              <a:t>speech</a:t>
            </a:r>
            <a:r>
              <a:rPr lang="cs-CZ" dirty="0"/>
              <a:t>, </a:t>
            </a:r>
            <a:r>
              <a:rPr lang="cs-CZ" dirty="0" err="1"/>
              <a:t>motherese</a:t>
            </a:r>
            <a:r>
              <a:rPr lang="cs-CZ" dirty="0"/>
              <a:t>, baby-talk, </a:t>
            </a:r>
            <a:r>
              <a:rPr lang="cs-CZ" b="1" dirty="0" err="1"/>
              <a:t>matkovština</a:t>
            </a:r>
            <a:r>
              <a:rPr lang="cs-CZ" dirty="0"/>
              <a:t>.</a:t>
            </a:r>
          </a:p>
          <a:p>
            <a:endParaRPr lang="cs-CZ" dirty="0"/>
          </a:p>
          <a:p>
            <a:pPr marL="118872" indent="0">
              <a:buNone/>
            </a:pPr>
            <a:endParaRPr lang="cs-CZ" dirty="0"/>
          </a:p>
          <a:p>
            <a:endParaRPr lang="cs-CZ" dirty="0"/>
          </a:p>
        </p:txBody>
      </p:sp>
    </p:spTree>
    <p:extLst>
      <p:ext uri="{BB962C8B-B14F-4D97-AF65-F5344CB8AC3E}">
        <p14:creationId xmlns:p14="http://schemas.microsoft.com/office/powerpoint/2010/main" val="39861092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28649" y="1556791"/>
            <a:ext cx="8022055" cy="5040561"/>
          </a:xfrm>
        </p:spPr>
        <p:txBody>
          <a:bodyPr>
            <a:normAutofit fontScale="85000" lnSpcReduction="10000"/>
          </a:bodyPr>
          <a:lstStyle/>
          <a:p>
            <a:pPr marL="0" indent="0">
              <a:buNone/>
            </a:pPr>
            <a:r>
              <a:rPr lang="en-US" dirty="0"/>
              <a:t> </a:t>
            </a:r>
            <a:r>
              <a:rPr lang="cs-CZ" dirty="0" err="1"/>
              <a:t>Mithen</a:t>
            </a:r>
            <a:r>
              <a:rPr lang="cs-CZ" dirty="0"/>
              <a:t> (2007) </a:t>
            </a:r>
            <a:r>
              <a:rPr lang="cs-CZ" dirty="0" err="1"/>
              <a:t>proposes</a:t>
            </a:r>
            <a:r>
              <a:rPr lang="cs-CZ" dirty="0"/>
              <a:t> </a:t>
            </a:r>
            <a:r>
              <a:rPr lang="en-US" dirty="0"/>
              <a:t>a completely original hypothesis of the existence of </a:t>
            </a:r>
            <a:r>
              <a:rPr lang="cs-CZ" dirty="0"/>
              <a:t>a </a:t>
            </a:r>
            <a:r>
              <a:rPr lang="en-US" dirty="0"/>
              <a:t>proto-music/language</a:t>
            </a:r>
            <a:r>
              <a:rPr lang="cs-CZ" dirty="0"/>
              <a:t> </a:t>
            </a:r>
            <a:r>
              <a:rPr lang="en-US" dirty="0"/>
              <a:t>among Neanderthals</a:t>
            </a:r>
            <a:r>
              <a:rPr lang="cs-CZ" dirty="0"/>
              <a:t>:</a:t>
            </a:r>
            <a:r>
              <a:rPr lang="en-US" dirty="0"/>
              <a:t> “the ‘</a:t>
            </a:r>
            <a:r>
              <a:rPr lang="en-US" b="1" dirty="0" err="1"/>
              <a:t>Hmmmmm</a:t>
            </a:r>
            <a:r>
              <a:rPr lang="en-US" dirty="0"/>
              <a:t>’ communication system” (</a:t>
            </a:r>
            <a:r>
              <a:rPr lang="cs-CZ" dirty="0"/>
              <a:t>p. </a:t>
            </a:r>
            <a:r>
              <a:rPr lang="en-US" dirty="0"/>
              <a:t>172)</a:t>
            </a:r>
            <a:r>
              <a:rPr lang="cs-CZ" dirty="0"/>
              <a:t>. </a:t>
            </a:r>
          </a:p>
          <a:p>
            <a:pPr marL="0" indent="0">
              <a:buNone/>
            </a:pPr>
            <a:r>
              <a:rPr lang="en-US" dirty="0"/>
              <a:t>‘</a:t>
            </a:r>
            <a:r>
              <a:rPr lang="en-US" dirty="0" err="1"/>
              <a:t>Hmmmmm</a:t>
            </a:r>
            <a:r>
              <a:rPr lang="en-US" dirty="0"/>
              <a:t>’ was</a:t>
            </a:r>
            <a:r>
              <a:rPr lang="cs-CZ" dirty="0"/>
              <a:t>:</a:t>
            </a:r>
          </a:p>
          <a:p>
            <a:r>
              <a:rPr lang="en-US" i="1" dirty="0"/>
              <a:t>holistic</a:t>
            </a:r>
            <a:r>
              <a:rPr lang="en-US" dirty="0"/>
              <a:t> (not composed of segmented </a:t>
            </a:r>
            <a:r>
              <a:rPr lang="cs-CZ" dirty="0"/>
              <a:t>e</a:t>
            </a:r>
            <a:r>
              <a:rPr lang="en-US" dirty="0" err="1"/>
              <a:t>lements</a:t>
            </a:r>
            <a:r>
              <a:rPr lang="en-US" dirty="0"/>
              <a:t>), </a:t>
            </a:r>
            <a:endParaRPr lang="cs-CZ" dirty="0"/>
          </a:p>
          <a:p>
            <a:r>
              <a:rPr lang="en-US" i="1" dirty="0"/>
              <a:t>manipulative</a:t>
            </a:r>
            <a:r>
              <a:rPr lang="cs-CZ" i="1" dirty="0"/>
              <a:t> </a:t>
            </a:r>
            <a:r>
              <a:rPr lang="en-US" dirty="0"/>
              <a:t>(influencing emotional states and hence behavior of oneself and</a:t>
            </a:r>
            <a:r>
              <a:rPr lang="cs-CZ" dirty="0"/>
              <a:t> </a:t>
            </a:r>
            <a:r>
              <a:rPr lang="en-US" dirty="0"/>
              <a:t>others</a:t>
            </a:r>
            <a:r>
              <a:rPr lang="cs-CZ" dirty="0"/>
              <a:t>; not </a:t>
            </a:r>
            <a:r>
              <a:rPr lang="cs-CZ" dirty="0" err="1"/>
              <a:t>for</a:t>
            </a:r>
            <a:r>
              <a:rPr lang="cs-CZ" dirty="0"/>
              <a:t> </a:t>
            </a:r>
            <a:r>
              <a:rPr lang="cs-CZ" dirty="0" err="1"/>
              <a:t>gossiping</a:t>
            </a:r>
            <a:r>
              <a:rPr lang="en-US" dirty="0"/>
              <a:t>), </a:t>
            </a:r>
            <a:endParaRPr lang="cs-CZ" dirty="0"/>
          </a:p>
          <a:p>
            <a:r>
              <a:rPr lang="en-US" i="1" dirty="0"/>
              <a:t>multimodal</a:t>
            </a:r>
            <a:r>
              <a:rPr lang="en-US" dirty="0"/>
              <a:t> (using both sound and movement), </a:t>
            </a:r>
            <a:endParaRPr lang="cs-CZ" dirty="0"/>
          </a:p>
          <a:p>
            <a:r>
              <a:rPr lang="en-US" i="1" dirty="0"/>
              <a:t>musical</a:t>
            </a:r>
            <a:r>
              <a:rPr lang="en-US" dirty="0"/>
              <a:t> (temporally controlled, rhythmic, and melodic), </a:t>
            </a:r>
            <a:endParaRPr lang="cs-CZ" dirty="0"/>
          </a:p>
          <a:p>
            <a:r>
              <a:rPr lang="en-US" i="1" dirty="0"/>
              <a:t>mimetic</a:t>
            </a:r>
            <a:r>
              <a:rPr lang="cs-CZ" i="1" dirty="0"/>
              <a:t> </a:t>
            </a:r>
            <a:r>
              <a:rPr lang="en-US" dirty="0"/>
              <a:t>(utilizing sound symbolism and gesture)</a:t>
            </a:r>
            <a:r>
              <a:rPr lang="cs-CZ" dirty="0"/>
              <a:t>.</a:t>
            </a:r>
          </a:p>
        </p:txBody>
      </p:sp>
    </p:spTree>
    <p:extLst>
      <p:ext uri="{BB962C8B-B14F-4D97-AF65-F5344CB8AC3E}">
        <p14:creationId xmlns:p14="http://schemas.microsoft.com/office/powerpoint/2010/main" val="16567930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68C432AD-0839-44DC-A0CA-090805B82B43}"/>
              </a:ext>
            </a:extLst>
          </p:cNvPr>
          <p:cNvSpPr>
            <a:spLocks noGrp="1"/>
          </p:cNvSpPr>
          <p:nvPr>
            <p:ph idx="1"/>
          </p:nvPr>
        </p:nvSpPr>
        <p:spPr>
          <a:xfrm>
            <a:off x="628650" y="1484784"/>
            <a:ext cx="8025020" cy="5112568"/>
          </a:xfrm>
        </p:spPr>
        <p:txBody>
          <a:bodyPr>
            <a:normAutofit fontScale="70000" lnSpcReduction="20000"/>
          </a:bodyPr>
          <a:lstStyle/>
          <a:p>
            <a:pPr marL="0" indent="0">
              <a:buNone/>
            </a:pPr>
            <a:r>
              <a:rPr lang="en-US" dirty="0"/>
              <a:t>In </a:t>
            </a:r>
            <a:r>
              <a:rPr lang="en-US" i="1" dirty="0"/>
              <a:t>The Prehistory of the Mind </a:t>
            </a:r>
            <a:r>
              <a:rPr lang="en-US" dirty="0"/>
              <a:t>(1996) </a:t>
            </a:r>
            <a:r>
              <a:rPr lang="en-US" dirty="0" err="1"/>
              <a:t>Mithen</a:t>
            </a:r>
            <a:r>
              <a:rPr lang="en-US" dirty="0"/>
              <a:t> argued that pre-sapiens hominids like Neanderthals lacked “cognitive fluidity” or metaphorical thought—the ability to hold concurrently in mind information from several different cognitive domains.</a:t>
            </a:r>
            <a:endParaRPr lang="cs-CZ" dirty="0"/>
          </a:p>
          <a:p>
            <a:pPr marL="0" indent="0">
              <a:buNone/>
            </a:pPr>
            <a:r>
              <a:rPr lang="en-US" dirty="0"/>
              <a:t>Additionally, the absence of symbolic artifacts in their dwelling sites implies absence of symbolic thought and hence of symbolic utterance—i.e., </a:t>
            </a:r>
            <a:r>
              <a:rPr lang="cs-CZ" dirty="0" err="1"/>
              <a:t>of</a:t>
            </a:r>
            <a:r>
              <a:rPr lang="cs-CZ" dirty="0"/>
              <a:t> </a:t>
            </a:r>
            <a:r>
              <a:rPr lang="en-US" dirty="0"/>
              <a:t>spoken language (p. 228). </a:t>
            </a:r>
            <a:endParaRPr lang="cs-CZ" dirty="0"/>
          </a:p>
          <a:p>
            <a:pPr marL="0" indent="0">
              <a:buNone/>
            </a:pPr>
            <a:r>
              <a:rPr lang="en-US" dirty="0"/>
              <a:t>Yet the challenging lives of Neanderthals—with their physically difficult environment, large body size, and large but dependent infants— required complex emotional communication and intergroup cooperation. </a:t>
            </a:r>
            <a:endParaRPr lang="cs-CZ" dirty="0"/>
          </a:p>
          <a:p>
            <a:pPr marL="0" indent="0">
              <a:buNone/>
            </a:pPr>
            <a:r>
              <a:rPr lang="en-US" dirty="0"/>
              <a:t>They developed a “music-like communication system that was more complex and more sophisticated than that found in any of the previous species of Homo” (p. 234), one that included iconic gestures, dance, onomatopoeia, vocal imitation and sound </a:t>
            </a:r>
            <a:r>
              <a:rPr lang="en-US" dirty="0" err="1"/>
              <a:t>synaesthesia</a:t>
            </a:r>
            <a:r>
              <a:rPr lang="en-US" dirty="0"/>
              <a:t>.</a:t>
            </a:r>
            <a:endParaRPr lang="cs-CZ" dirty="0"/>
          </a:p>
        </p:txBody>
      </p:sp>
    </p:spTree>
    <p:extLst>
      <p:ext uri="{BB962C8B-B14F-4D97-AF65-F5344CB8AC3E}">
        <p14:creationId xmlns:p14="http://schemas.microsoft.com/office/powerpoint/2010/main" val="7864364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610F61-B247-486E-B5FA-E4B0636D0019}"/>
              </a:ext>
            </a:extLst>
          </p:cNvPr>
          <p:cNvSpPr>
            <a:spLocks noGrp="1"/>
          </p:cNvSpPr>
          <p:nvPr>
            <p:ph type="title"/>
          </p:nvPr>
        </p:nvSpPr>
        <p:spPr/>
        <p:txBody>
          <a:bodyPr/>
          <a:lstStyle/>
          <a:p>
            <a:r>
              <a:rPr lang="cs-CZ" dirty="0" err="1"/>
              <a:t>Birdsongs</a:t>
            </a:r>
            <a:r>
              <a:rPr lang="cs-CZ" dirty="0"/>
              <a:t> and </a:t>
            </a:r>
            <a:r>
              <a:rPr lang="cs-CZ" dirty="0" err="1"/>
              <a:t>bird</a:t>
            </a:r>
            <a:r>
              <a:rPr lang="cs-CZ" dirty="0"/>
              <a:t> </a:t>
            </a:r>
            <a:r>
              <a:rPr lang="cs-CZ" dirty="0" err="1"/>
              <a:t>dances</a:t>
            </a:r>
            <a:endParaRPr lang="cs-CZ" dirty="0"/>
          </a:p>
        </p:txBody>
      </p:sp>
      <p:sp>
        <p:nvSpPr>
          <p:cNvPr id="3" name="Zástupný symbol pro obsah 2">
            <a:extLst>
              <a:ext uri="{FF2B5EF4-FFF2-40B4-BE49-F238E27FC236}">
                <a16:creationId xmlns:a16="http://schemas.microsoft.com/office/drawing/2014/main" id="{78BC5A2B-A764-43A7-B6AC-5CDBF2E01AE5}"/>
              </a:ext>
            </a:extLst>
          </p:cNvPr>
          <p:cNvSpPr>
            <a:spLocks noGrp="1"/>
          </p:cNvSpPr>
          <p:nvPr>
            <p:ph idx="1"/>
          </p:nvPr>
        </p:nvSpPr>
        <p:spPr/>
        <p:txBody>
          <a:bodyPr>
            <a:normAutofit fontScale="85000" lnSpcReduction="10000"/>
          </a:bodyPr>
          <a:lstStyle/>
          <a:p>
            <a:pPr marL="0" indent="0">
              <a:buNone/>
            </a:pPr>
            <a:r>
              <a:rPr lang="cs-CZ" dirty="0" err="1"/>
              <a:t>Birds</a:t>
            </a:r>
            <a:r>
              <a:rPr lang="cs-CZ" dirty="0"/>
              <a:t> </a:t>
            </a:r>
            <a:r>
              <a:rPr lang="cs-CZ" dirty="0" err="1"/>
              <a:t>of</a:t>
            </a:r>
            <a:r>
              <a:rPr lang="cs-CZ" dirty="0"/>
              <a:t> </a:t>
            </a:r>
            <a:r>
              <a:rPr lang="cs-CZ" dirty="0" err="1"/>
              <a:t>paradise</a:t>
            </a:r>
            <a:r>
              <a:rPr lang="cs-CZ" dirty="0"/>
              <a:t> :</a:t>
            </a:r>
          </a:p>
          <a:p>
            <a:pPr marL="0" indent="0">
              <a:buNone/>
            </a:pPr>
            <a:r>
              <a:rPr lang="cs-CZ" dirty="0">
                <a:hlinkClick r:id="rId2"/>
              </a:rPr>
              <a:t>https://www.youtube.com/watch?v=nWfyw51DQfU</a:t>
            </a:r>
            <a:r>
              <a:rPr lang="cs-CZ" dirty="0"/>
              <a:t> </a:t>
            </a:r>
          </a:p>
          <a:p>
            <a:pPr marL="0" indent="0">
              <a:buNone/>
            </a:pPr>
            <a:endParaRPr lang="cs-CZ" dirty="0"/>
          </a:p>
          <a:p>
            <a:pPr marL="0" indent="0">
              <a:buNone/>
            </a:pPr>
            <a:r>
              <a:rPr lang="cs-CZ" dirty="0" err="1"/>
              <a:t>Bowerbirds</a:t>
            </a:r>
            <a:r>
              <a:rPr lang="cs-CZ" dirty="0"/>
              <a:t>:</a:t>
            </a:r>
          </a:p>
          <a:p>
            <a:pPr marL="0" indent="0">
              <a:buNone/>
            </a:pPr>
            <a:r>
              <a:rPr lang="cs-CZ" dirty="0">
                <a:hlinkClick r:id="rId3"/>
              </a:rPr>
              <a:t>https://www.youtube.com/watch?v=1XkPeN3AWIE</a:t>
            </a:r>
            <a:r>
              <a:rPr lang="cs-CZ" dirty="0"/>
              <a:t> </a:t>
            </a:r>
          </a:p>
          <a:p>
            <a:pPr marL="0" indent="0">
              <a:buNone/>
            </a:pPr>
            <a:endParaRPr lang="cs-CZ" dirty="0"/>
          </a:p>
          <a:p>
            <a:pPr marL="0" indent="0">
              <a:buNone/>
            </a:pPr>
            <a:r>
              <a:rPr lang="cs-CZ" dirty="0" err="1"/>
              <a:t>Vogelkop</a:t>
            </a:r>
            <a:r>
              <a:rPr lang="cs-CZ" dirty="0"/>
              <a:t> </a:t>
            </a:r>
            <a:r>
              <a:rPr lang="cs-CZ" dirty="0" err="1"/>
              <a:t>Bowerbird</a:t>
            </a:r>
            <a:r>
              <a:rPr lang="cs-CZ" dirty="0"/>
              <a:t>:</a:t>
            </a:r>
          </a:p>
          <a:p>
            <a:pPr marL="0" indent="0">
              <a:buNone/>
            </a:pPr>
            <a:r>
              <a:rPr lang="cs-CZ" dirty="0">
                <a:hlinkClick r:id="rId4"/>
              </a:rPr>
              <a:t>https://www.youtube.com/watch?v=RXwJ3QFIOkg</a:t>
            </a:r>
            <a:r>
              <a:rPr lang="cs-CZ" dirty="0"/>
              <a:t> </a:t>
            </a:r>
          </a:p>
          <a:p>
            <a:pPr marL="0" indent="0">
              <a:buNone/>
            </a:pPr>
            <a:r>
              <a:rPr lang="cs-CZ" dirty="0">
                <a:hlinkClick r:id="rId5"/>
              </a:rPr>
              <a:t>https://www.youtube.com/watch?v=08xZeU6Aksc</a:t>
            </a:r>
            <a:r>
              <a:rPr lang="cs-CZ" dirty="0"/>
              <a:t> </a:t>
            </a:r>
          </a:p>
          <a:p>
            <a:pPr marL="0" indent="0">
              <a:buNone/>
            </a:pPr>
            <a:endParaRPr lang="cs-CZ" dirty="0"/>
          </a:p>
          <a:p>
            <a:pPr marL="0" indent="0">
              <a:buNone/>
            </a:pPr>
            <a:r>
              <a:rPr lang="cs-CZ" dirty="0" err="1"/>
              <a:t>Lyrebird</a:t>
            </a:r>
            <a:r>
              <a:rPr lang="cs-CZ" dirty="0"/>
              <a:t>:</a:t>
            </a:r>
          </a:p>
          <a:p>
            <a:pPr marL="0" indent="0">
              <a:buNone/>
            </a:pPr>
            <a:r>
              <a:rPr lang="cs-CZ" dirty="0">
                <a:hlinkClick r:id="rId6"/>
              </a:rPr>
              <a:t>https://www.youtube.com/watch?v=WA0tP-p7m40</a:t>
            </a:r>
            <a:r>
              <a:rPr lang="cs-CZ" dirty="0"/>
              <a:t> </a:t>
            </a:r>
          </a:p>
          <a:p>
            <a:pPr marL="0" indent="0">
              <a:buNone/>
            </a:pPr>
            <a:endParaRPr lang="cs-CZ" dirty="0"/>
          </a:p>
          <a:p>
            <a:pPr marL="0" indent="0">
              <a:buNone/>
            </a:pPr>
            <a:endParaRPr lang="cs-CZ" dirty="0"/>
          </a:p>
        </p:txBody>
      </p:sp>
    </p:spTree>
    <p:extLst>
      <p:ext uri="{BB962C8B-B14F-4D97-AF65-F5344CB8AC3E}">
        <p14:creationId xmlns:p14="http://schemas.microsoft.com/office/powerpoint/2010/main" val="35235939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1A3D78F-CA5B-474D-ACA1-6371E17227C1}"/>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8D2AA454-8C3A-43AA-B6BB-4EFA3025C9EC}"/>
              </a:ext>
            </a:extLst>
          </p:cNvPr>
          <p:cNvSpPr>
            <a:spLocks noGrp="1"/>
          </p:cNvSpPr>
          <p:nvPr>
            <p:ph idx="1"/>
          </p:nvPr>
        </p:nvSpPr>
        <p:spPr/>
        <p:txBody>
          <a:bodyPr>
            <a:normAutofit fontScale="77500" lnSpcReduction="20000"/>
          </a:bodyPr>
          <a:lstStyle/>
          <a:p>
            <a:pPr marL="0" indent="0">
              <a:buNone/>
            </a:pPr>
            <a:r>
              <a:rPr lang="en-US" dirty="0"/>
              <a:t>There is correlation between a sexual dimorphism (especially in terms of body size) and polygynous mating system.</a:t>
            </a:r>
          </a:p>
          <a:p>
            <a:pPr marL="0" indent="0">
              <a:buNone/>
            </a:pPr>
            <a:r>
              <a:rPr lang="en-US" dirty="0"/>
              <a:t>So, when male to female body size ratio shifted from australopithecine‘s 1.4:1 to modern humans‘ 1.2:1 when Homo </a:t>
            </a:r>
            <a:r>
              <a:rPr lang="en-US" dirty="0" err="1"/>
              <a:t>ergaster</a:t>
            </a:r>
            <a:r>
              <a:rPr lang="en-US" dirty="0"/>
              <a:t> appeared, it suggests the shift from polygynous to monogamous mating system.</a:t>
            </a:r>
          </a:p>
          <a:p>
            <a:pPr marL="0" indent="0">
              <a:buNone/>
            </a:pPr>
            <a:endParaRPr lang="en-US" dirty="0"/>
          </a:p>
          <a:p>
            <a:pPr marL="0" indent="0">
              <a:buNone/>
            </a:pPr>
            <a:r>
              <a:rPr lang="en-US" dirty="0"/>
              <a:t>Who supported ever raising demands on energy for babies with ever larger brain capacity?</a:t>
            </a:r>
          </a:p>
          <a:p>
            <a:pPr marL="0" indent="0">
              <a:buNone/>
            </a:pPr>
            <a:r>
              <a:rPr lang="en-US" dirty="0"/>
              <a:t>Males? Maybe, but if it was then as it is now, then men didn‘t provide enough energy by hunting. More probable source of additional energy was from female-female coalitions.</a:t>
            </a:r>
          </a:p>
        </p:txBody>
      </p:sp>
    </p:spTree>
    <p:extLst>
      <p:ext uri="{BB962C8B-B14F-4D97-AF65-F5344CB8AC3E}">
        <p14:creationId xmlns:p14="http://schemas.microsoft.com/office/powerpoint/2010/main" val="311148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Infant-</a:t>
            </a:r>
            <a:r>
              <a:rPr lang="cs-CZ" dirty="0" err="1"/>
              <a:t>directed</a:t>
            </a:r>
            <a:r>
              <a:rPr lang="cs-CZ" dirty="0"/>
              <a:t> </a:t>
            </a:r>
            <a:r>
              <a:rPr lang="cs-CZ" dirty="0" err="1"/>
              <a:t>speech</a:t>
            </a:r>
            <a:r>
              <a:rPr lang="cs-CZ" dirty="0"/>
              <a:t> (IDS) dle </a:t>
            </a:r>
            <a:r>
              <a:rPr lang="cs-CZ" dirty="0" err="1"/>
              <a:t>Mithen</a:t>
            </a:r>
            <a:r>
              <a:rPr lang="cs-CZ" dirty="0"/>
              <a:t> (2007) ad.</a:t>
            </a:r>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1822226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Infant-</a:t>
            </a:r>
            <a:r>
              <a:rPr lang="cs-CZ" dirty="0" err="1"/>
              <a:t>directed</a:t>
            </a:r>
            <a:r>
              <a:rPr lang="cs-CZ" dirty="0"/>
              <a:t> </a:t>
            </a:r>
            <a:r>
              <a:rPr lang="cs-CZ" dirty="0" err="1"/>
              <a:t>speech</a:t>
            </a:r>
            <a:r>
              <a:rPr lang="cs-CZ" dirty="0"/>
              <a:t> (IDS), </a:t>
            </a:r>
            <a:r>
              <a:rPr lang="cs-CZ" dirty="0" err="1"/>
              <a:t>motherese</a:t>
            </a:r>
            <a:r>
              <a:rPr lang="cs-CZ" dirty="0"/>
              <a:t> = </a:t>
            </a:r>
            <a:r>
              <a:rPr lang="cs-CZ" dirty="0" err="1"/>
              <a:t>mamkovština</a:t>
            </a:r>
            <a:endParaRPr lang="cs-CZ" dirty="0"/>
          </a:p>
        </p:txBody>
      </p:sp>
      <p:sp>
        <p:nvSpPr>
          <p:cNvPr id="3" name="Zástupný symbol pro obsah 2"/>
          <p:cNvSpPr>
            <a:spLocks noGrp="1"/>
          </p:cNvSpPr>
          <p:nvPr>
            <p:ph idx="1"/>
          </p:nvPr>
        </p:nvSpPr>
        <p:spPr/>
        <p:txBody>
          <a:bodyPr>
            <a:normAutofit lnSpcReduction="10000"/>
          </a:bodyPr>
          <a:lstStyle/>
          <a:p>
            <a:r>
              <a:rPr lang="cs-CZ" dirty="0"/>
              <a:t>IDS </a:t>
            </a:r>
            <a:r>
              <a:rPr lang="cs-CZ" dirty="0" err="1"/>
              <a:t>is</a:t>
            </a:r>
            <a:r>
              <a:rPr lang="cs-CZ" dirty="0"/>
              <a:t> </a:t>
            </a:r>
            <a:r>
              <a:rPr lang="cs-CZ" dirty="0" err="1"/>
              <a:t>the</a:t>
            </a:r>
            <a:r>
              <a:rPr lang="cs-CZ" dirty="0"/>
              <a:t> very </a:t>
            </a:r>
            <a:r>
              <a:rPr lang="cs-CZ" dirty="0" err="1"/>
              <a:t>distinctive</a:t>
            </a:r>
            <a:r>
              <a:rPr lang="cs-CZ" dirty="0"/>
              <a:t> </a:t>
            </a:r>
            <a:r>
              <a:rPr lang="cs-CZ" dirty="0" err="1"/>
              <a:t>way</a:t>
            </a:r>
            <a:r>
              <a:rPr lang="cs-CZ" dirty="0"/>
              <a:t> </a:t>
            </a:r>
            <a:r>
              <a:rPr lang="cs-CZ" dirty="0" err="1"/>
              <a:t>we</a:t>
            </a:r>
            <a:r>
              <a:rPr lang="cs-CZ" dirty="0"/>
              <a:t> talk to </a:t>
            </a:r>
            <a:r>
              <a:rPr lang="cs-CZ" dirty="0" err="1"/>
              <a:t>infants</a:t>
            </a:r>
            <a:r>
              <a:rPr lang="cs-CZ" dirty="0"/>
              <a:t>: </a:t>
            </a:r>
            <a:r>
              <a:rPr lang="cs-CZ" dirty="0" err="1"/>
              <a:t>exaggeration</a:t>
            </a:r>
            <a:r>
              <a:rPr lang="cs-CZ" dirty="0"/>
              <a:t> </a:t>
            </a:r>
            <a:r>
              <a:rPr lang="cs-CZ" dirty="0" err="1"/>
              <a:t>of</a:t>
            </a:r>
            <a:r>
              <a:rPr lang="cs-CZ" dirty="0"/>
              <a:t> </a:t>
            </a:r>
            <a:r>
              <a:rPr lang="cs-CZ" dirty="0" err="1"/>
              <a:t>melodic</a:t>
            </a:r>
            <a:r>
              <a:rPr lang="cs-CZ" dirty="0"/>
              <a:t> and </a:t>
            </a:r>
            <a:r>
              <a:rPr lang="cs-CZ" dirty="0" err="1"/>
              <a:t>rhytmic</a:t>
            </a:r>
            <a:r>
              <a:rPr lang="cs-CZ" dirty="0"/>
              <a:t> </a:t>
            </a:r>
            <a:r>
              <a:rPr lang="cs-CZ" dirty="0" err="1"/>
              <a:t>features</a:t>
            </a:r>
            <a:r>
              <a:rPr lang="cs-CZ" dirty="0"/>
              <a:t> </a:t>
            </a:r>
            <a:r>
              <a:rPr lang="cs-CZ" dirty="0" err="1"/>
              <a:t>of</a:t>
            </a:r>
            <a:r>
              <a:rPr lang="cs-CZ" dirty="0"/>
              <a:t> </a:t>
            </a:r>
            <a:r>
              <a:rPr lang="cs-CZ" dirty="0" err="1"/>
              <a:t>spoken</a:t>
            </a:r>
            <a:r>
              <a:rPr lang="cs-CZ" dirty="0"/>
              <a:t> </a:t>
            </a:r>
            <a:r>
              <a:rPr lang="cs-CZ" dirty="0" err="1"/>
              <a:t>language</a:t>
            </a:r>
            <a:r>
              <a:rPr lang="cs-CZ" dirty="0"/>
              <a:t> (</a:t>
            </a:r>
            <a:r>
              <a:rPr lang="cs-CZ" b="1" dirty="0" err="1"/>
              <a:t>prosody</a:t>
            </a:r>
            <a:r>
              <a:rPr lang="cs-CZ" dirty="0"/>
              <a:t>): </a:t>
            </a:r>
            <a:r>
              <a:rPr lang="en-US" dirty="0"/>
              <a:t>a </a:t>
            </a:r>
            <a:r>
              <a:rPr lang="en-US" b="1" dirty="0"/>
              <a:t>higher overall pitch</a:t>
            </a:r>
            <a:r>
              <a:rPr lang="en-US" dirty="0"/>
              <a:t>, a </a:t>
            </a:r>
            <a:r>
              <a:rPr lang="en-US" b="1" dirty="0"/>
              <a:t>wider range of pitch</a:t>
            </a:r>
            <a:r>
              <a:rPr lang="en-US" dirty="0"/>
              <a:t>, </a:t>
            </a:r>
            <a:r>
              <a:rPr lang="en-US" b="1" dirty="0"/>
              <a:t>longer</a:t>
            </a:r>
            <a:r>
              <a:rPr lang="cs-CZ" dirty="0"/>
              <a:t> </a:t>
            </a:r>
            <a:r>
              <a:rPr lang="en-US" dirty="0"/>
              <a:t>‘</a:t>
            </a:r>
            <a:r>
              <a:rPr lang="en-US" dirty="0" err="1"/>
              <a:t>hyperarticulated</a:t>
            </a:r>
            <a:r>
              <a:rPr lang="en-US" dirty="0"/>
              <a:t>’ </a:t>
            </a:r>
            <a:r>
              <a:rPr lang="en-US" b="1" dirty="0"/>
              <a:t>vowels</a:t>
            </a:r>
            <a:r>
              <a:rPr lang="en-US" dirty="0"/>
              <a:t> and </a:t>
            </a:r>
            <a:r>
              <a:rPr lang="en-US" b="1" dirty="0"/>
              <a:t>pauses</a:t>
            </a:r>
            <a:r>
              <a:rPr lang="en-US" dirty="0"/>
              <a:t>, </a:t>
            </a:r>
            <a:r>
              <a:rPr lang="en-US" b="1" dirty="0"/>
              <a:t>shorter phrases</a:t>
            </a:r>
            <a:r>
              <a:rPr lang="cs-CZ" dirty="0"/>
              <a:t>,</a:t>
            </a:r>
            <a:r>
              <a:rPr lang="en-US" dirty="0"/>
              <a:t> </a:t>
            </a:r>
            <a:r>
              <a:rPr lang="en-US" b="1" dirty="0"/>
              <a:t>greater repetition</a:t>
            </a:r>
            <a:r>
              <a:rPr lang="cs-CZ" b="1" dirty="0"/>
              <a:t> </a:t>
            </a:r>
            <a:r>
              <a:rPr lang="cs-CZ" dirty="0"/>
              <a:t>and </a:t>
            </a:r>
            <a:r>
              <a:rPr lang="cs-CZ" b="1" dirty="0" err="1"/>
              <a:t>greater</a:t>
            </a:r>
            <a:r>
              <a:rPr lang="cs-CZ" b="1" dirty="0"/>
              <a:t> </a:t>
            </a:r>
            <a:r>
              <a:rPr lang="cs-CZ" b="1" dirty="0" err="1"/>
              <a:t>variation</a:t>
            </a:r>
            <a:r>
              <a:rPr lang="cs-CZ" b="1" dirty="0"/>
              <a:t> in </a:t>
            </a:r>
            <a:r>
              <a:rPr lang="cs-CZ" b="1" dirty="0" err="1"/>
              <a:t>volume</a:t>
            </a:r>
            <a:r>
              <a:rPr lang="cs-CZ" dirty="0"/>
              <a:t>.</a:t>
            </a:r>
          </a:p>
          <a:p>
            <a:endParaRPr lang="cs-CZ" dirty="0"/>
          </a:p>
          <a:p>
            <a:r>
              <a:rPr lang="cs-CZ" dirty="0" err="1"/>
              <a:t>Even</a:t>
            </a:r>
            <a:r>
              <a:rPr lang="cs-CZ" dirty="0"/>
              <a:t> very </a:t>
            </a:r>
            <a:r>
              <a:rPr lang="cs-CZ" dirty="0" err="1"/>
              <a:t>young</a:t>
            </a:r>
            <a:r>
              <a:rPr lang="cs-CZ" dirty="0"/>
              <a:t> </a:t>
            </a:r>
            <a:r>
              <a:rPr lang="cs-CZ" dirty="0" err="1"/>
              <a:t>children</a:t>
            </a:r>
            <a:r>
              <a:rPr lang="cs-CZ" dirty="0"/>
              <a:t> (</a:t>
            </a:r>
            <a:r>
              <a:rPr lang="cs-CZ" dirty="0" err="1"/>
              <a:t>three-year-olds</a:t>
            </a:r>
            <a:r>
              <a:rPr lang="cs-CZ" dirty="0"/>
              <a:t>) use IDS!</a:t>
            </a:r>
          </a:p>
        </p:txBody>
      </p:sp>
    </p:spTree>
    <p:extLst>
      <p:ext uri="{BB962C8B-B14F-4D97-AF65-F5344CB8AC3E}">
        <p14:creationId xmlns:p14="http://schemas.microsoft.com/office/powerpoint/2010/main" val="1793048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a:t>Similarities</a:t>
            </a:r>
            <a:r>
              <a:rPr lang="cs-CZ" dirty="0"/>
              <a:t> and </a:t>
            </a:r>
            <a:r>
              <a:rPr lang="cs-CZ" dirty="0" err="1"/>
              <a:t>differences</a:t>
            </a:r>
            <a:r>
              <a:rPr lang="cs-CZ" dirty="0"/>
              <a:t> in IDS</a:t>
            </a:r>
          </a:p>
        </p:txBody>
      </p:sp>
      <p:sp>
        <p:nvSpPr>
          <p:cNvPr id="3" name="Zástupný symbol pro obsah 2"/>
          <p:cNvSpPr>
            <a:spLocks noGrp="1"/>
          </p:cNvSpPr>
          <p:nvPr>
            <p:ph idx="1"/>
          </p:nvPr>
        </p:nvSpPr>
        <p:spPr>
          <a:xfrm>
            <a:off x="628650" y="1825625"/>
            <a:ext cx="7886700" cy="4611270"/>
          </a:xfrm>
        </p:spPr>
        <p:txBody>
          <a:bodyPr>
            <a:normAutofit fontScale="85000" lnSpcReduction="10000"/>
          </a:bodyPr>
          <a:lstStyle/>
          <a:p>
            <a:r>
              <a:rPr lang="cs-CZ" dirty="0"/>
              <a:t>F</a:t>
            </a:r>
            <a:r>
              <a:rPr lang="en-US" b="1" dirty="0" err="1"/>
              <a:t>athers</a:t>
            </a:r>
            <a:r>
              <a:rPr lang="en-US" dirty="0"/>
              <a:t> appear not to expand their pitch range as</a:t>
            </a:r>
            <a:r>
              <a:rPr lang="cs-CZ" dirty="0"/>
              <a:t> </a:t>
            </a:r>
            <a:r>
              <a:rPr lang="cs-CZ" dirty="0" err="1"/>
              <a:t>widely</a:t>
            </a:r>
            <a:r>
              <a:rPr lang="cs-CZ" dirty="0"/>
              <a:t> as </a:t>
            </a:r>
            <a:r>
              <a:rPr lang="cs-CZ" dirty="0" err="1"/>
              <a:t>mothers</a:t>
            </a:r>
            <a:r>
              <a:rPr lang="cs-CZ" dirty="0"/>
              <a:t>.</a:t>
            </a:r>
          </a:p>
          <a:p>
            <a:r>
              <a:rPr lang="cs-CZ" dirty="0"/>
              <a:t>T</a:t>
            </a:r>
            <a:r>
              <a:rPr lang="en-US" dirty="0"/>
              <a:t>hose who are new to conversing with babies do it with the same</a:t>
            </a:r>
            <a:r>
              <a:rPr lang="cs-CZ" dirty="0"/>
              <a:t> </a:t>
            </a:r>
            <a:r>
              <a:rPr lang="en-US" dirty="0"/>
              <a:t>degree of exaggerated prosody as experienced mothers – and the babies enjoy it.</a:t>
            </a:r>
            <a:endParaRPr lang="cs-CZ" dirty="0"/>
          </a:p>
          <a:p>
            <a:r>
              <a:rPr lang="cs-CZ" b="1" dirty="0" err="1"/>
              <a:t>Children</a:t>
            </a:r>
            <a:r>
              <a:rPr lang="cs-CZ" b="1" dirty="0"/>
              <a:t> </a:t>
            </a:r>
            <a:r>
              <a:rPr lang="en-US" b="1" dirty="0"/>
              <a:t>much prefer listening to IDS </a:t>
            </a:r>
            <a:r>
              <a:rPr lang="en-US" dirty="0"/>
              <a:t>than to normal speech</a:t>
            </a:r>
            <a:r>
              <a:rPr lang="cs-CZ" dirty="0"/>
              <a:t>! (</a:t>
            </a:r>
            <a:r>
              <a:rPr lang="cs-CZ" dirty="0" err="1"/>
              <a:t>Fernald</a:t>
            </a:r>
            <a:r>
              <a:rPr lang="cs-CZ" dirty="0"/>
              <a:t>, 1991)</a:t>
            </a:r>
            <a:endParaRPr lang="en-US" dirty="0"/>
          </a:p>
          <a:p>
            <a:r>
              <a:rPr lang="cs-CZ" dirty="0"/>
              <a:t>T</a:t>
            </a:r>
            <a:r>
              <a:rPr lang="en-US" dirty="0"/>
              <a:t>hey are </a:t>
            </a:r>
            <a:r>
              <a:rPr lang="en-US" b="1" dirty="0"/>
              <a:t>far more responsive to intonation of voice </a:t>
            </a:r>
            <a:r>
              <a:rPr lang="en-US" dirty="0"/>
              <a:t>than to facial expression</a:t>
            </a:r>
            <a:r>
              <a:rPr lang="cs-CZ" dirty="0"/>
              <a:t>!</a:t>
            </a:r>
          </a:p>
          <a:p>
            <a:r>
              <a:rPr lang="en-US" dirty="0"/>
              <a:t>This</a:t>
            </a:r>
            <a:r>
              <a:rPr lang="cs-CZ" dirty="0"/>
              <a:t> </a:t>
            </a:r>
            <a:r>
              <a:rPr lang="en-US" dirty="0"/>
              <a:t>applies equally to premature infants, who are more frequently calmed by the use of IDS</a:t>
            </a:r>
            <a:r>
              <a:rPr lang="cs-CZ" dirty="0"/>
              <a:t> </a:t>
            </a:r>
            <a:r>
              <a:rPr lang="en-US" dirty="0"/>
              <a:t>than by other techniques such as stroking</a:t>
            </a:r>
            <a:r>
              <a:rPr lang="cs-CZ" dirty="0"/>
              <a:t>!</a:t>
            </a:r>
          </a:p>
          <a:p>
            <a:pPr marL="0" indent="0">
              <a:buNone/>
            </a:pPr>
            <a:endParaRPr lang="cs-CZ" dirty="0"/>
          </a:p>
          <a:p>
            <a:pPr marL="0" indent="0">
              <a:buNone/>
            </a:pPr>
            <a:endParaRPr lang="cs-CZ" dirty="0"/>
          </a:p>
        </p:txBody>
      </p:sp>
    </p:spTree>
    <p:extLst>
      <p:ext uri="{BB962C8B-B14F-4D97-AF65-F5344CB8AC3E}">
        <p14:creationId xmlns:p14="http://schemas.microsoft.com/office/powerpoint/2010/main" val="425532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The universality of IDS</a:t>
            </a:r>
            <a:endParaRPr lang="cs-CZ" dirty="0"/>
          </a:p>
        </p:txBody>
      </p:sp>
      <p:sp>
        <p:nvSpPr>
          <p:cNvPr id="3" name="Zástupný symbol pro obsah 2"/>
          <p:cNvSpPr>
            <a:spLocks noGrp="1"/>
          </p:cNvSpPr>
          <p:nvPr>
            <p:ph idx="1"/>
          </p:nvPr>
        </p:nvSpPr>
        <p:spPr>
          <a:xfrm>
            <a:off x="628650" y="1564104"/>
            <a:ext cx="7886700" cy="5138447"/>
          </a:xfrm>
        </p:spPr>
        <p:txBody>
          <a:bodyPr>
            <a:normAutofit fontScale="85000" lnSpcReduction="20000"/>
          </a:bodyPr>
          <a:lstStyle/>
          <a:p>
            <a:pPr marL="0" indent="0">
              <a:buNone/>
            </a:pPr>
            <a:r>
              <a:rPr lang="cs-CZ" dirty="0" err="1"/>
              <a:t>Fer</a:t>
            </a:r>
            <a:r>
              <a:rPr lang="en-US" dirty="0" err="1"/>
              <a:t>nald</a:t>
            </a:r>
            <a:r>
              <a:rPr lang="en-US" dirty="0"/>
              <a:t> et al. (1989) cross-linguistic research of IDS in speakers of </a:t>
            </a:r>
            <a:r>
              <a:rPr lang="en-US" b="1" dirty="0"/>
              <a:t>French, Italian, German, Japanese, British and American English</a:t>
            </a:r>
            <a:r>
              <a:rPr lang="en-US" dirty="0"/>
              <a:t>.</a:t>
            </a:r>
          </a:p>
          <a:p>
            <a:pPr marL="0" indent="0">
              <a:buNone/>
            </a:pPr>
            <a:r>
              <a:rPr lang="en-US" dirty="0"/>
              <a:t>Conclusion: She found </a:t>
            </a:r>
            <a:r>
              <a:rPr lang="en-US" b="1" dirty="0"/>
              <a:t>the same degrees of heightened pitch, </a:t>
            </a:r>
            <a:r>
              <a:rPr lang="en-US" b="1" dirty="0" err="1"/>
              <a:t>hyperarticulation</a:t>
            </a:r>
            <a:r>
              <a:rPr lang="en-US" b="1" dirty="0"/>
              <a:t>, repetition </a:t>
            </a:r>
            <a:r>
              <a:rPr lang="en-US" dirty="0"/>
              <a:t>and so forth in all languages.</a:t>
            </a:r>
          </a:p>
          <a:p>
            <a:pPr marL="0" indent="0">
              <a:buNone/>
            </a:pPr>
            <a:r>
              <a:rPr lang="en-US" b="1" dirty="0"/>
              <a:t>Jap</a:t>
            </a:r>
            <a:r>
              <a:rPr lang="cs-CZ" b="1" dirty="0"/>
              <a:t>a</a:t>
            </a:r>
            <a:r>
              <a:rPr lang="en-US" b="1" dirty="0"/>
              <a:t>ne</a:t>
            </a:r>
            <a:r>
              <a:rPr lang="cs-CZ" b="1" dirty="0"/>
              <a:t>e</a:t>
            </a:r>
            <a:r>
              <a:rPr lang="en-US" b="1" dirty="0"/>
              <a:t>se</a:t>
            </a:r>
            <a:r>
              <a:rPr lang="en-US" dirty="0"/>
              <a:t>-speakers employ a generally lower level of emotional expression in comparison with other language speakers.</a:t>
            </a:r>
          </a:p>
          <a:p>
            <a:pPr marL="0" indent="0">
              <a:buNone/>
            </a:pPr>
            <a:r>
              <a:rPr lang="en-US" dirty="0"/>
              <a:t>Speakers of </a:t>
            </a:r>
            <a:r>
              <a:rPr lang="en-US" b="1" dirty="0"/>
              <a:t>American English </a:t>
            </a:r>
            <a:r>
              <a:rPr lang="en-US" dirty="0"/>
              <a:t>had the most exaggerated levels of prosody.</a:t>
            </a:r>
            <a:endParaRPr lang="cs-CZ" dirty="0"/>
          </a:p>
          <a:p>
            <a:pPr marL="0" indent="0">
              <a:buNone/>
            </a:pPr>
            <a:r>
              <a:rPr lang="en-US" dirty="0"/>
              <a:t>Whatever country we come from and whatever language we speak, </a:t>
            </a:r>
            <a:r>
              <a:rPr lang="en-US" b="1" dirty="0"/>
              <a:t>we alter our speech patterns in essentially the same way</a:t>
            </a:r>
            <a:r>
              <a:rPr lang="en-US" dirty="0"/>
              <a:t> when talking to infants. (Fernald et al., 1989)</a:t>
            </a:r>
            <a:r>
              <a:rPr lang="cs-CZ" dirty="0"/>
              <a:t>.</a:t>
            </a:r>
          </a:p>
          <a:p>
            <a:pPr marL="0" indent="0">
              <a:buNone/>
            </a:pPr>
            <a:endParaRPr lang="en-US" dirty="0"/>
          </a:p>
        </p:txBody>
      </p:sp>
    </p:spTree>
    <p:extLst>
      <p:ext uri="{BB962C8B-B14F-4D97-AF65-F5344CB8AC3E}">
        <p14:creationId xmlns:p14="http://schemas.microsoft.com/office/powerpoint/2010/main" val="39350469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8650" y="148559"/>
            <a:ext cx="7886700" cy="826000"/>
          </a:xfrm>
        </p:spPr>
        <p:txBody>
          <a:bodyPr/>
          <a:lstStyle/>
          <a:p>
            <a:r>
              <a:rPr lang="en-US" dirty="0"/>
              <a:t>The universality of IDS</a:t>
            </a:r>
            <a:endParaRPr lang="cs-CZ" dirty="0"/>
          </a:p>
        </p:txBody>
      </p:sp>
      <p:sp>
        <p:nvSpPr>
          <p:cNvPr id="3" name="Zástupný symbol pro obsah 2"/>
          <p:cNvSpPr>
            <a:spLocks noGrp="1"/>
          </p:cNvSpPr>
          <p:nvPr>
            <p:ph idx="1"/>
          </p:nvPr>
        </p:nvSpPr>
        <p:spPr>
          <a:xfrm>
            <a:off x="628650" y="1556791"/>
            <a:ext cx="7886700" cy="4940261"/>
          </a:xfrm>
        </p:spPr>
        <p:txBody>
          <a:bodyPr>
            <a:normAutofit fontScale="77500" lnSpcReduction="20000"/>
          </a:bodyPr>
          <a:lstStyle/>
          <a:p>
            <a:pPr marL="0" indent="0">
              <a:buNone/>
            </a:pPr>
            <a:r>
              <a:rPr lang="cs-CZ" b="1" dirty="0" err="1"/>
              <a:t>Tonal</a:t>
            </a:r>
            <a:r>
              <a:rPr lang="cs-CZ" b="1" dirty="0"/>
              <a:t> </a:t>
            </a:r>
            <a:r>
              <a:rPr lang="cs-CZ" b="1" dirty="0" err="1"/>
              <a:t>languages</a:t>
            </a:r>
            <a:r>
              <a:rPr lang="cs-CZ" dirty="0"/>
              <a:t>, as </a:t>
            </a:r>
            <a:r>
              <a:rPr lang="cs-CZ" dirty="0" err="1"/>
              <a:t>Chinese</a:t>
            </a:r>
            <a:r>
              <a:rPr lang="cs-CZ" dirty="0"/>
              <a:t>, </a:t>
            </a:r>
            <a:r>
              <a:rPr lang="cs-CZ" dirty="0" err="1"/>
              <a:t>Xhosa</a:t>
            </a:r>
            <a:r>
              <a:rPr lang="cs-CZ" dirty="0"/>
              <a:t>, </a:t>
            </a:r>
            <a:r>
              <a:rPr lang="cs-CZ" dirty="0" err="1"/>
              <a:t>Athabaskan</a:t>
            </a:r>
            <a:r>
              <a:rPr lang="cs-CZ" dirty="0"/>
              <a:t> (</a:t>
            </a:r>
            <a:r>
              <a:rPr lang="cs-CZ" dirty="0" err="1"/>
              <a:t>Dené</a:t>
            </a:r>
            <a:r>
              <a:rPr lang="cs-CZ" dirty="0"/>
              <a:t>) </a:t>
            </a:r>
            <a:r>
              <a:rPr lang="cs-CZ" dirty="0" err="1"/>
              <a:t>languages</a:t>
            </a:r>
            <a:r>
              <a:rPr lang="cs-CZ" dirty="0"/>
              <a:t>, </a:t>
            </a:r>
            <a:r>
              <a:rPr lang="cs-CZ" b="1" dirty="0"/>
              <a:t>use </a:t>
            </a:r>
            <a:r>
              <a:rPr lang="cs-CZ" b="1" dirty="0" err="1"/>
              <a:t>the</a:t>
            </a:r>
            <a:r>
              <a:rPr lang="cs-CZ" b="1" dirty="0"/>
              <a:t> </a:t>
            </a:r>
            <a:r>
              <a:rPr lang="cs-CZ" b="1" dirty="0" err="1"/>
              <a:t>pitch</a:t>
            </a:r>
            <a:r>
              <a:rPr lang="cs-CZ" b="1" dirty="0"/>
              <a:t> </a:t>
            </a:r>
            <a:r>
              <a:rPr lang="cs-CZ" b="1" dirty="0" err="1"/>
              <a:t>for</a:t>
            </a:r>
            <a:r>
              <a:rPr lang="cs-CZ" b="1" dirty="0"/>
              <a:t> </a:t>
            </a:r>
            <a:r>
              <a:rPr lang="cs-CZ" b="1" dirty="0" err="1"/>
              <a:t>changing</a:t>
            </a:r>
            <a:r>
              <a:rPr lang="cs-CZ" b="1" dirty="0"/>
              <a:t> </a:t>
            </a:r>
            <a:r>
              <a:rPr lang="cs-CZ" b="1" dirty="0" err="1"/>
              <a:t>the</a:t>
            </a:r>
            <a:r>
              <a:rPr lang="cs-CZ" b="1" dirty="0"/>
              <a:t> </a:t>
            </a:r>
            <a:r>
              <a:rPr lang="cs-CZ" b="1" dirty="0" err="1"/>
              <a:t>meaning</a:t>
            </a:r>
            <a:r>
              <a:rPr lang="cs-CZ" b="1" dirty="0"/>
              <a:t> </a:t>
            </a:r>
            <a:r>
              <a:rPr lang="cs-CZ" b="1" dirty="0" err="1"/>
              <a:t>of</a:t>
            </a:r>
            <a:r>
              <a:rPr lang="cs-CZ" b="1" dirty="0"/>
              <a:t> </a:t>
            </a:r>
            <a:r>
              <a:rPr lang="cs-CZ" b="1" dirty="0" err="1"/>
              <a:t>words</a:t>
            </a:r>
            <a:r>
              <a:rPr lang="cs-CZ" dirty="0"/>
              <a:t>, not </a:t>
            </a:r>
            <a:r>
              <a:rPr lang="cs-CZ" dirty="0" err="1"/>
              <a:t>only</a:t>
            </a:r>
            <a:r>
              <a:rPr lang="cs-CZ" dirty="0"/>
              <a:t> </a:t>
            </a:r>
            <a:r>
              <a:rPr lang="cs-CZ" dirty="0" err="1"/>
              <a:t>of</a:t>
            </a:r>
            <a:r>
              <a:rPr lang="cs-CZ" dirty="0"/>
              <a:t> </a:t>
            </a:r>
            <a:r>
              <a:rPr lang="cs-CZ" dirty="0" err="1"/>
              <a:t>the</a:t>
            </a:r>
            <a:r>
              <a:rPr lang="cs-CZ" dirty="0"/>
              <a:t> </a:t>
            </a:r>
            <a:r>
              <a:rPr lang="cs-CZ" dirty="0" err="1"/>
              <a:t>importance</a:t>
            </a:r>
            <a:r>
              <a:rPr lang="cs-CZ" dirty="0"/>
              <a:t> </a:t>
            </a:r>
            <a:r>
              <a:rPr lang="cs-CZ" dirty="0" err="1"/>
              <a:t>of</a:t>
            </a:r>
            <a:r>
              <a:rPr lang="cs-CZ" dirty="0"/>
              <a:t> </a:t>
            </a:r>
            <a:r>
              <a:rPr lang="cs-CZ" dirty="0" err="1"/>
              <a:t>the</a:t>
            </a:r>
            <a:r>
              <a:rPr lang="cs-CZ" dirty="0"/>
              <a:t> </a:t>
            </a:r>
            <a:r>
              <a:rPr lang="cs-CZ" dirty="0" err="1"/>
              <a:t>same</a:t>
            </a:r>
            <a:r>
              <a:rPr lang="cs-CZ" dirty="0"/>
              <a:t> </a:t>
            </a:r>
            <a:r>
              <a:rPr lang="cs-CZ" dirty="0" err="1"/>
              <a:t>words</a:t>
            </a:r>
            <a:r>
              <a:rPr lang="cs-CZ" dirty="0"/>
              <a:t>.</a:t>
            </a:r>
          </a:p>
          <a:p>
            <a:pPr marL="0" indent="0">
              <a:buNone/>
            </a:pPr>
            <a:endParaRPr lang="cs-CZ" dirty="0"/>
          </a:p>
          <a:p>
            <a:pPr marL="0" indent="0">
              <a:buNone/>
            </a:pPr>
            <a:r>
              <a:rPr lang="cs-CZ" dirty="0" err="1"/>
              <a:t>Mothers</a:t>
            </a:r>
            <a:r>
              <a:rPr lang="cs-CZ" dirty="0"/>
              <a:t> </a:t>
            </a:r>
            <a:r>
              <a:rPr lang="cs-CZ" dirty="0" err="1"/>
              <a:t>speaking</a:t>
            </a:r>
            <a:r>
              <a:rPr lang="cs-CZ" dirty="0"/>
              <a:t> in </a:t>
            </a:r>
            <a:r>
              <a:rPr lang="cs-CZ" dirty="0" err="1"/>
              <a:t>tonal</a:t>
            </a:r>
            <a:r>
              <a:rPr lang="cs-CZ" dirty="0"/>
              <a:t> </a:t>
            </a:r>
            <a:r>
              <a:rPr lang="cs-CZ" dirty="0" err="1"/>
              <a:t>languages</a:t>
            </a:r>
            <a:r>
              <a:rPr lang="cs-CZ" dirty="0"/>
              <a:t> </a:t>
            </a:r>
            <a:r>
              <a:rPr lang="cs-CZ" dirty="0" err="1"/>
              <a:t>surprisingly</a:t>
            </a:r>
            <a:r>
              <a:rPr lang="cs-CZ" dirty="0"/>
              <a:t> </a:t>
            </a:r>
            <a:r>
              <a:rPr lang="cs-CZ" b="1" dirty="0"/>
              <a:t>use </a:t>
            </a:r>
            <a:r>
              <a:rPr lang="cs-CZ" b="1" dirty="0" err="1"/>
              <a:t>the</a:t>
            </a:r>
            <a:r>
              <a:rPr lang="cs-CZ" b="1" dirty="0"/>
              <a:t> </a:t>
            </a:r>
            <a:r>
              <a:rPr lang="cs-CZ" b="1" dirty="0" err="1"/>
              <a:t>same</a:t>
            </a:r>
            <a:r>
              <a:rPr lang="cs-CZ" b="1" dirty="0"/>
              <a:t> </a:t>
            </a:r>
            <a:r>
              <a:rPr lang="cs-CZ" b="1" dirty="0" err="1"/>
              <a:t>patterns</a:t>
            </a:r>
            <a:r>
              <a:rPr lang="cs-CZ" b="1" dirty="0"/>
              <a:t> </a:t>
            </a:r>
            <a:r>
              <a:rPr lang="cs-CZ" b="1" dirty="0" err="1"/>
              <a:t>of</a:t>
            </a:r>
            <a:r>
              <a:rPr lang="cs-CZ" b="1" dirty="0"/>
              <a:t> </a:t>
            </a:r>
            <a:r>
              <a:rPr lang="cs-CZ" b="1" dirty="0" err="1"/>
              <a:t>pitch</a:t>
            </a:r>
            <a:r>
              <a:rPr lang="cs-CZ" b="1" dirty="0"/>
              <a:t> and </a:t>
            </a:r>
            <a:r>
              <a:rPr lang="cs-CZ" b="1" dirty="0" err="1"/>
              <a:t>intonation</a:t>
            </a:r>
            <a:r>
              <a:rPr lang="cs-CZ" b="1" dirty="0"/>
              <a:t> </a:t>
            </a:r>
            <a:r>
              <a:rPr lang="cs-CZ" dirty="0"/>
              <a:t>in </a:t>
            </a:r>
            <a:r>
              <a:rPr lang="cs-CZ" dirty="0" err="1"/>
              <a:t>their</a:t>
            </a:r>
            <a:r>
              <a:rPr lang="cs-CZ" dirty="0"/>
              <a:t> IDS.</a:t>
            </a:r>
          </a:p>
          <a:p>
            <a:pPr marL="0" indent="0">
              <a:buNone/>
            </a:pPr>
            <a:endParaRPr lang="cs-CZ" dirty="0"/>
          </a:p>
          <a:p>
            <a:pPr marL="0" indent="0">
              <a:buNone/>
            </a:pPr>
            <a:r>
              <a:rPr lang="cs-CZ" dirty="0" err="1"/>
              <a:t>That</a:t>
            </a:r>
            <a:r>
              <a:rPr lang="cs-CZ" dirty="0"/>
              <a:t> </a:t>
            </a:r>
            <a:r>
              <a:rPr lang="cs-CZ" dirty="0" err="1"/>
              <a:t>the</a:t>
            </a:r>
            <a:r>
              <a:rPr lang="cs-CZ" dirty="0"/>
              <a:t> </a:t>
            </a:r>
            <a:r>
              <a:rPr lang="cs-CZ" dirty="0" err="1"/>
              <a:t>same</a:t>
            </a:r>
            <a:r>
              <a:rPr lang="cs-CZ" dirty="0"/>
              <a:t> </a:t>
            </a:r>
            <a:r>
              <a:rPr lang="cs-CZ" dirty="0" err="1"/>
              <a:t>patterns</a:t>
            </a:r>
            <a:r>
              <a:rPr lang="cs-CZ" dirty="0"/>
              <a:t> are </a:t>
            </a:r>
            <a:r>
              <a:rPr lang="cs-CZ" dirty="0" err="1"/>
              <a:t>used</a:t>
            </a:r>
            <a:r>
              <a:rPr lang="cs-CZ" dirty="0"/>
              <a:t> </a:t>
            </a:r>
            <a:r>
              <a:rPr lang="cs-CZ" dirty="0" err="1"/>
              <a:t>both</a:t>
            </a:r>
            <a:r>
              <a:rPr lang="cs-CZ" dirty="0"/>
              <a:t> in </a:t>
            </a:r>
            <a:r>
              <a:rPr lang="cs-CZ" dirty="0" err="1"/>
              <a:t>Indo-Europian</a:t>
            </a:r>
            <a:r>
              <a:rPr lang="cs-CZ" dirty="0"/>
              <a:t> and </a:t>
            </a:r>
            <a:r>
              <a:rPr lang="cs-CZ" dirty="0" err="1"/>
              <a:t>also</a:t>
            </a:r>
            <a:r>
              <a:rPr lang="cs-CZ" dirty="0"/>
              <a:t> in </a:t>
            </a:r>
            <a:r>
              <a:rPr lang="cs-CZ" dirty="0" err="1"/>
              <a:t>other</a:t>
            </a:r>
            <a:r>
              <a:rPr lang="cs-CZ" dirty="0"/>
              <a:t> </a:t>
            </a:r>
            <a:r>
              <a:rPr lang="cs-CZ" dirty="0" err="1"/>
              <a:t>languages</a:t>
            </a:r>
            <a:r>
              <a:rPr lang="cs-CZ" dirty="0"/>
              <a:t> </a:t>
            </a:r>
            <a:r>
              <a:rPr lang="en-US" dirty="0"/>
              <a:t>strengthens the argument that </a:t>
            </a:r>
            <a:r>
              <a:rPr lang="en-US" b="1" dirty="0"/>
              <a:t>the mental machinery of IDS belongs originally to a</a:t>
            </a:r>
            <a:r>
              <a:rPr lang="cs-CZ" b="1" dirty="0"/>
              <a:t> </a:t>
            </a:r>
            <a:r>
              <a:rPr lang="cs-CZ" b="1" dirty="0" err="1"/>
              <a:t>specific</a:t>
            </a:r>
            <a:r>
              <a:rPr lang="en-US" b="1" dirty="0"/>
              <a:t> </a:t>
            </a:r>
            <a:r>
              <a:rPr lang="cs-CZ" b="1" dirty="0"/>
              <a:t>(</a:t>
            </a:r>
            <a:r>
              <a:rPr lang="en-US" b="1" dirty="0"/>
              <a:t>musical</a:t>
            </a:r>
            <a:r>
              <a:rPr lang="cs-CZ" b="1" dirty="0"/>
              <a:t>?) </a:t>
            </a:r>
            <a:r>
              <a:rPr lang="en-US" b="1" dirty="0"/>
              <a:t>ability concerned with regulating social relationships and emotional states</a:t>
            </a:r>
            <a:r>
              <a:rPr lang="cs-CZ" dirty="0"/>
              <a:t>.</a:t>
            </a:r>
          </a:p>
          <a:p>
            <a:pPr marL="0" indent="0">
              <a:buNone/>
            </a:pPr>
            <a:endParaRPr lang="cs-CZ" dirty="0"/>
          </a:p>
          <a:p>
            <a:r>
              <a:rPr lang="en-US" dirty="0"/>
              <a:t>Does the lack of pitch in the Japanese language affect development in infants? (perhaps pitch detection) </a:t>
            </a:r>
          </a:p>
        </p:txBody>
      </p:sp>
    </p:spTree>
    <p:extLst>
      <p:ext uri="{BB962C8B-B14F-4D97-AF65-F5344CB8AC3E}">
        <p14:creationId xmlns:p14="http://schemas.microsoft.com/office/powerpoint/2010/main" val="23608060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sz="3600" dirty="0" err="1"/>
              <a:t>Four</a:t>
            </a:r>
            <a:r>
              <a:rPr lang="cs-CZ" sz="3600" dirty="0"/>
              <a:t> </a:t>
            </a:r>
            <a:r>
              <a:rPr lang="cs-CZ" sz="3600" dirty="0" err="1"/>
              <a:t>stages</a:t>
            </a:r>
            <a:r>
              <a:rPr lang="cs-CZ" sz="3600" dirty="0"/>
              <a:t> </a:t>
            </a:r>
            <a:r>
              <a:rPr lang="cs-CZ" sz="3600" dirty="0" err="1"/>
              <a:t>of</a:t>
            </a:r>
            <a:r>
              <a:rPr lang="cs-CZ" sz="3600" dirty="0"/>
              <a:t> IDS (</a:t>
            </a:r>
            <a:r>
              <a:rPr lang="cs-CZ" sz="3600" dirty="0" err="1"/>
              <a:t>Fernald</a:t>
            </a:r>
            <a:r>
              <a:rPr lang="cs-CZ" sz="3600" dirty="0"/>
              <a:t> et al. 1989)</a:t>
            </a:r>
          </a:p>
        </p:txBody>
      </p:sp>
      <p:sp>
        <p:nvSpPr>
          <p:cNvPr id="3" name="Zástupný symbol pro obsah 2"/>
          <p:cNvSpPr>
            <a:spLocks noGrp="1"/>
          </p:cNvSpPr>
          <p:nvPr>
            <p:ph idx="1"/>
          </p:nvPr>
        </p:nvSpPr>
        <p:spPr/>
        <p:txBody>
          <a:bodyPr>
            <a:normAutofit fontScale="92500" lnSpcReduction="20000"/>
          </a:bodyPr>
          <a:lstStyle/>
          <a:p>
            <a:pPr marL="514350" indent="-514350">
              <a:buAutoNum type="arabicPeriod"/>
            </a:pPr>
            <a:r>
              <a:rPr lang="cs-CZ" dirty="0"/>
              <a:t>IDS </a:t>
            </a:r>
            <a:r>
              <a:rPr lang="cs-CZ" dirty="0" err="1"/>
              <a:t>serves</a:t>
            </a:r>
            <a:r>
              <a:rPr lang="cs-CZ" dirty="0"/>
              <a:t> to </a:t>
            </a:r>
            <a:r>
              <a:rPr lang="cs-CZ" dirty="0" err="1"/>
              <a:t>engage</a:t>
            </a:r>
            <a:r>
              <a:rPr lang="cs-CZ" dirty="0"/>
              <a:t> and </a:t>
            </a:r>
            <a:r>
              <a:rPr lang="cs-CZ" dirty="0" err="1"/>
              <a:t>maintain</a:t>
            </a:r>
            <a:r>
              <a:rPr lang="cs-CZ" dirty="0"/>
              <a:t> </a:t>
            </a:r>
            <a:r>
              <a:rPr lang="cs-CZ" dirty="0" err="1"/>
              <a:t>the</a:t>
            </a:r>
            <a:r>
              <a:rPr lang="cs-CZ" dirty="0"/>
              <a:t> </a:t>
            </a:r>
            <a:r>
              <a:rPr lang="cs-CZ" dirty="0" err="1"/>
              <a:t>child‘s</a:t>
            </a:r>
            <a:r>
              <a:rPr lang="cs-CZ" dirty="0"/>
              <a:t> </a:t>
            </a:r>
            <a:r>
              <a:rPr lang="cs-CZ" b="1" dirty="0" err="1"/>
              <a:t>attention</a:t>
            </a:r>
            <a:r>
              <a:rPr lang="cs-CZ" dirty="0"/>
              <a:t>.</a:t>
            </a:r>
          </a:p>
          <a:p>
            <a:pPr marL="514350" indent="-514350">
              <a:buAutoNum type="arabicPeriod"/>
            </a:pPr>
            <a:r>
              <a:rPr lang="cs-CZ" dirty="0"/>
              <a:t>IDS </a:t>
            </a:r>
            <a:r>
              <a:rPr lang="cs-CZ" dirty="0" err="1"/>
              <a:t>starts</a:t>
            </a:r>
            <a:r>
              <a:rPr lang="cs-CZ" dirty="0"/>
              <a:t> to </a:t>
            </a:r>
            <a:r>
              <a:rPr lang="cs-CZ" b="1" dirty="0" err="1"/>
              <a:t>modulate</a:t>
            </a:r>
            <a:r>
              <a:rPr lang="cs-CZ" b="1" dirty="0"/>
              <a:t> </a:t>
            </a:r>
            <a:r>
              <a:rPr lang="cs-CZ" b="1" dirty="0" err="1"/>
              <a:t>the</a:t>
            </a:r>
            <a:r>
              <a:rPr lang="cs-CZ" b="1" dirty="0"/>
              <a:t> </a:t>
            </a:r>
            <a:r>
              <a:rPr lang="cs-CZ" b="1" dirty="0" err="1"/>
              <a:t>arousal</a:t>
            </a:r>
            <a:r>
              <a:rPr lang="cs-CZ" b="1" dirty="0"/>
              <a:t> and</a:t>
            </a:r>
            <a:r>
              <a:rPr lang="cs-CZ" dirty="0"/>
              <a:t> </a:t>
            </a:r>
            <a:r>
              <a:rPr lang="cs-CZ" b="1" dirty="0" err="1"/>
              <a:t>emotion</a:t>
            </a:r>
            <a:r>
              <a:rPr lang="cs-CZ" dirty="0"/>
              <a:t> (</a:t>
            </a:r>
            <a:r>
              <a:rPr lang="cs-CZ" dirty="0" err="1"/>
              <a:t>soothing</a:t>
            </a:r>
            <a:r>
              <a:rPr lang="cs-CZ" dirty="0"/>
              <a:t>, </a:t>
            </a:r>
            <a:r>
              <a:rPr lang="cs-CZ" dirty="0" err="1"/>
              <a:t>engaging</a:t>
            </a:r>
            <a:r>
              <a:rPr lang="cs-CZ" dirty="0"/>
              <a:t> </a:t>
            </a:r>
            <a:r>
              <a:rPr lang="cs-CZ" dirty="0" err="1"/>
              <a:t>attention</a:t>
            </a:r>
            <a:r>
              <a:rPr lang="cs-CZ" dirty="0"/>
              <a:t>, </a:t>
            </a:r>
            <a:r>
              <a:rPr lang="cs-CZ" dirty="0" err="1"/>
              <a:t>maintaining</a:t>
            </a:r>
            <a:r>
              <a:rPr lang="cs-CZ" dirty="0"/>
              <a:t> </a:t>
            </a:r>
            <a:r>
              <a:rPr lang="cs-CZ" dirty="0" err="1"/>
              <a:t>child‘s</a:t>
            </a:r>
            <a:r>
              <a:rPr lang="cs-CZ" dirty="0"/>
              <a:t> </a:t>
            </a:r>
            <a:r>
              <a:rPr lang="cs-CZ" dirty="0" err="1"/>
              <a:t>gaze</a:t>
            </a:r>
            <a:r>
              <a:rPr lang="cs-CZ" dirty="0"/>
              <a:t>). </a:t>
            </a:r>
            <a:r>
              <a:rPr lang="cs-CZ" dirty="0" err="1"/>
              <a:t>From</a:t>
            </a:r>
            <a:r>
              <a:rPr lang="cs-CZ" dirty="0"/>
              <a:t> 4 </a:t>
            </a:r>
            <a:r>
              <a:rPr lang="cs-CZ" dirty="0" err="1"/>
              <a:t>months</a:t>
            </a:r>
            <a:r>
              <a:rPr lang="cs-CZ" dirty="0"/>
              <a:t>.</a:t>
            </a:r>
          </a:p>
          <a:p>
            <a:pPr marL="514350" indent="-514350">
              <a:buAutoNum type="arabicPeriod"/>
            </a:pPr>
            <a:r>
              <a:rPr lang="cs-CZ" dirty="0"/>
              <a:t>IDS </a:t>
            </a:r>
            <a:r>
              <a:rPr lang="cs-CZ" b="1" dirty="0" err="1"/>
              <a:t>starts</a:t>
            </a:r>
            <a:r>
              <a:rPr lang="cs-CZ" b="1" dirty="0"/>
              <a:t> to </a:t>
            </a:r>
            <a:r>
              <a:rPr lang="cs-CZ" b="1" dirty="0" err="1"/>
              <a:t>communicate</a:t>
            </a:r>
            <a:r>
              <a:rPr lang="cs-CZ" b="1" dirty="0"/>
              <a:t> </a:t>
            </a:r>
            <a:r>
              <a:rPr lang="cs-CZ" b="1" dirty="0" err="1"/>
              <a:t>the</a:t>
            </a:r>
            <a:r>
              <a:rPr lang="cs-CZ" b="1" dirty="0"/>
              <a:t> </a:t>
            </a:r>
            <a:r>
              <a:rPr lang="cs-CZ" b="1" dirty="0" err="1"/>
              <a:t>speaker‘s</a:t>
            </a:r>
            <a:r>
              <a:rPr lang="cs-CZ" b="1" dirty="0"/>
              <a:t> </a:t>
            </a:r>
            <a:r>
              <a:rPr lang="cs-CZ" b="1" dirty="0" err="1"/>
              <a:t>feelings</a:t>
            </a:r>
            <a:r>
              <a:rPr lang="cs-CZ" b="1" dirty="0"/>
              <a:t> and </a:t>
            </a:r>
            <a:r>
              <a:rPr lang="cs-CZ" b="1" dirty="0" err="1"/>
              <a:t>intentions</a:t>
            </a:r>
            <a:r>
              <a:rPr lang="cs-CZ" b="1" dirty="0"/>
              <a:t> </a:t>
            </a:r>
            <a:r>
              <a:rPr lang="cs-CZ" dirty="0"/>
              <a:t>(as </a:t>
            </a:r>
            <a:r>
              <a:rPr lang="cs-CZ" dirty="0" err="1"/>
              <a:t>an</a:t>
            </a:r>
            <a:r>
              <a:rPr lang="cs-CZ" dirty="0"/>
              <a:t> </a:t>
            </a:r>
            <a:r>
              <a:rPr lang="cs-CZ" dirty="0" err="1"/>
              <a:t>approval</a:t>
            </a:r>
            <a:r>
              <a:rPr lang="cs-CZ" dirty="0"/>
              <a:t>, </a:t>
            </a:r>
            <a:r>
              <a:rPr lang="cs-CZ" dirty="0" err="1"/>
              <a:t>prohibition</a:t>
            </a:r>
            <a:r>
              <a:rPr lang="cs-CZ" dirty="0"/>
              <a:t>, </a:t>
            </a:r>
            <a:r>
              <a:rPr lang="cs-CZ" dirty="0" err="1"/>
              <a:t>attention-bidding</a:t>
            </a:r>
            <a:r>
              <a:rPr lang="cs-CZ" dirty="0"/>
              <a:t> and </a:t>
            </a:r>
            <a:r>
              <a:rPr lang="cs-CZ" dirty="0" err="1"/>
              <a:t>comfort</a:t>
            </a:r>
            <a:r>
              <a:rPr lang="cs-CZ" dirty="0"/>
              <a:t>). </a:t>
            </a:r>
            <a:r>
              <a:rPr lang="cs-CZ" dirty="0" err="1"/>
              <a:t>From</a:t>
            </a:r>
            <a:r>
              <a:rPr lang="cs-CZ" dirty="0"/>
              <a:t> 7 to 8 </a:t>
            </a:r>
            <a:r>
              <a:rPr lang="cs-CZ" dirty="0" err="1"/>
              <a:t>months</a:t>
            </a:r>
            <a:r>
              <a:rPr lang="cs-CZ" dirty="0"/>
              <a:t>.</a:t>
            </a:r>
          </a:p>
          <a:p>
            <a:pPr marL="514350" indent="-514350">
              <a:buAutoNum type="arabicPeriod"/>
            </a:pPr>
            <a:r>
              <a:rPr lang="cs-CZ" dirty="0" err="1"/>
              <a:t>The</a:t>
            </a:r>
            <a:r>
              <a:rPr lang="cs-CZ" dirty="0"/>
              <a:t> </a:t>
            </a:r>
            <a:r>
              <a:rPr lang="cs-CZ" dirty="0" err="1"/>
              <a:t>pauses</a:t>
            </a:r>
            <a:r>
              <a:rPr lang="cs-CZ" dirty="0"/>
              <a:t> and </a:t>
            </a:r>
            <a:r>
              <a:rPr lang="cs-CZ" dirty="0" err="1"/>
              <a:t>specific</a:t>
            </a:r>
            <a:r>
              <a:rPr lang="cs-CZ" dirty="0"/>
              <a:t> </a:t>
            </a:r>
            <a:r>
              <a:rPr lang="cs-CZ" dirty="0" err="1"/>
              <a:t>patterns</a:t>
            </a:r>
            <a:r>
              <a:rPr lang="cs-CZ" dirty="0"/>
              <a:t> </a:t>
            </a:r>
            <a:r>
              <a:rPr lang="cs-CZ" dirty="0" err="1"/>
              <a:t>of</a:t>
            </a:r>
            <a:r>
              <a:rPr lang="cs-CZ" dirty="0"/>
              <a:t> </a:t>
            </a:r>
            <a:r>
              <a:rPr lang="cs-CZ" dirty="0" err="1"/>
              <a:t>intonation</a:t>
            </a:r>
            <a:r>
              <a:rPr lang="cs-CZ" dirty="0"/>
              <a:t> </a:t>
            </a:r>
            <a:r>
              <a:rPr lang="cs-CZ" b="1" dirty="0" err="1"/>
              <a:t>facilitate</a:t>
            </a:r>
            <a:r>
              <a:rPr lang="cs-CZ" b="1" dirty="0"/>
              <a:t> </a:t>
            </a:r>
            <a:r>
              <a:rPr lang="cs-CZ" b="1" dirty="0" err="1"/>
              <a:t>the</a:t>
            </a:r>
            <a:r>
              <a:rPr lang="cs-CZ" b="1" dirty="0"/>
              <a:t> </a:t>
            </a:r>
            <a:r>
              <a:rPr lang="cs-CZ" b="1" dirty="0" err="1"/>
              <a:t>acquisition</a:t>
            </a:r>
            <a:r>
              <a:rPr lang="cs-CZ" b="1" dirty="0"/>
              <a:t> </a:t>
            </a:r>
            <a:r>
              <a:rPr lang="cs-CZ" b="1" dirty="0" err="1"/>
              <a:t>of</a:t>
            </a:r>
            <a:r>
              <a:rPr lang="cs-CZ" b="1" dirty="0"/>
              <a:t> </a:t>
            </a:r>
            <a:r>
              <a:rPr lang="cs-CZ" b="1" dirty="0" err="1"/>
              <a:t>language</a:t>
            </a:r>
            <a:r>
              <a:rPr lang="cs-CZ" dirty="0"/>
              <a:t>.</a:t>
            </a:r>
          </a:p>
          <a:p>
            <a:pPr marL="514350" indent="-514350">
              <a:buAutoNum type="arabicPeriod"/>
            </a:pPr>
            <a:endParaRPr lang="cs-CZ" dirty="0"/>
          </a:p>
        </p:txBody>
      </p:sp>
    </p:spTree>
    <p:extLst>
      <p:ext uri="{BB962C8B-B14F-4D97-AF65-F5344CB8AC3E}">
        <p14:creationId xmlns:p14="http://schemas.microsoft.com/office/powerpoint/2010/main" val="1472237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The universality of IDS</a:t>
            </a:r>
            <a:endParaRPr lang="cs-CZ" dirty="0"/>
          </a:p>
        </p:txBody>
      </p:sp>
      <p:sp>
        <p:nvSpPr>
          <p:cNvPr id="3" name="Zástupný symbol pro obsah 2"/>
          <p:cNvSpPr>
            <a:spLocks noGrp="1"/>
          </p:cNvSpPr>
          <p:nvPr>
            <p:ph idx="1"/>
          </p:nvPr>
        </p:nvSpPr>
        <p:spPr>
          <a:xfrm>
            <a:off x="628650" y="1700808"/>
            <a:ext cx="7886700" cy="4892497"/>
          </a:xfrm>
        </p:spPr>
        <p:txBody>
          <a:bodyPr>
            <a:normAutofit fontScale="85000" lnSpcReduction="10000"/>
          </a:bodyPr>
          <a:lstStyle/>
          <a:p>
            <a:pPr marL="0" indent="0">
              <a:buNone/>
            </a:pPr>
            <a:r>
              <a:rPr lang="en-US" dirty="0"/>
              <a:t>The universality of IDS was demonstrated by the infants responded in the appropriate manner to the type</a:t>
            </a:r>
            <a:r>
              <a:rPr lang="cs-CZ" dirty="0"/>
              <a:t> </a:t>
            </a:r>
            <a:r>
              <a:rPr lang="en-US" dirty="0"/>
              <a:t>of phrase they were hearing, frowning at the phrases expressing prohibition and smiling at</a:t>
            </a:r>
            <a:r>
              <a:rPr lang="cs-CZ" dirty="0"/>
              <a:t> </a:t>
            </a:r>
            <a:r>
              <a:rPr lang="en-US" dirty="0"/>
              <a:t>those expressing approval, whatever language was spoken and even when nonsense</a:t>
            </a:r>
            <a:r>
              <a:rPr lang="cs-CZ" dirty="0"/>
              <a:t> </a:t>
            </a:r>
            <a:r>
              <a:rPr lang="cs-CZ" dirty="0" err="1"/>
              <a:t>words</a:t>
            </a:r>
            <a:r>
              <a:rPr lang="cs-CZ" dirty="0"/>
              <a:t> </a:t>
            </a:r>
            <a:r>
              <a:rPr lang="cs-CZ" dirty="0" err="1"/>
              <a:t>were</a:t>
            </a:r>
            <a:r>
              <a:rPr lang="cs-CZ" dirty="0"/>
              <a:t> </a:t>
            </a:r>
            <a:r>
              <a:rPr lang="cs-CZ" dirty="0" err="1"/>
              <a:t>used</a:t>
            </a:r>
            <a:r>
              <a:rPr lang="cs-CZ" dirty="0"/>
              <a:t>.</a:t>
            </a:r>
          </a:p>
          <a:p>
            <a:r>
              <a:rPr lang="cs-CZ" b="1" dirty="0" err="1"/>
              <a:t>With</a:t>
            </a:r>
            <a:r>
              <a:rPr lang="cs-CZ" b="1" dirty="0"/>
              <a:t> </a:t>
            </a:r>
            <a:r>
              <a:rPr lang="cs-CZ" b="1" dirty="0" err="1"/>
              <a:t>one</a:t>
            </a:r>
            <a:r>
              <a:rPr lang="cs-CZ" b="1" dirty="0"/>
              <a:t> </a:t>
            </a:r>
            <a:r>
              <a:rPr lang="cs-CZ" b="1" dirty="0" err="1"/>
              <a:t>exception</a:t>
            </a:r>
            <a:r>
              <a:rPr lang="cs-CZ" dirty="0"/>
              <a:t>: </a:t>
            </a:r>
            <a:r>
              <a:rPr lang="cs-CZ" dirty="0" err="1"/>
              <a:t>the</a:t>
            </a:r>
            <a:r>
              <a:rPr lang="cs-CZ" dirty="0"/>
              <a:t> </a:t>
            </a:r>
            <a:r>
              <a:rPr lang="cs-CZ" dirty="0" err="1"/>
              <a:t>infants</a:t>
            </a:r>
            <a:r>
              <a:rPr lang="cs-CZ" dirty="0"/>
              <a:t> made </a:t>
            </a:r>
            <a:r>
              <a:rPr lang="en-US" dirty="0"/>
              <a:t>no response when the phrases were spoken in </a:t>
            </a:r>
            <a:r>
              <a:rPr lang="en-US" b="1" dirty="0"/>
              <a:t>Japanese</a:t>
            </a:r>
            <a:r>
              <a:rPr lang="en-US" dirty="0"/>
              <a:t>.</a:t>
            </a:r>
            <a:endParaRPr lang="cs-CZ" dirty="0"/>
          </a:p>
          <a:p>
            <a:r>
              <a:rPr lang="cs-CZ" dirty="0" err="1"/>
              <a:t>Why</a:t>
            </a:r>
            <a:r>
              <a:rPr lang="cs-CZ" dirty="0"/>
              <a:t> </a:t>
            </a:r>
            <a:r>
              <a:rPr lang="cs-CZ" dirty="0" err="1"/>
              <a:t>is</a:t>
            </a:r>
            <a:r>
              <a:rPr lang="cs-CZ" dirty="0"/>
              <a:t> </a:t>
            </a:r>
            <a:r>
              <a:rPr lang="cs-CZ" dirty="0" err="1"/>
              <a:t>that</a:t>
            </a:r>
            <a:r>
              <a:rPr lang="cs-CZ" dirty="0"/>
              <a:t>?</a:t>
            </a:r>
          </a:p>
          <a:p>
            <a:pPr marL="0" indent="0">
              <a:buNone/>
            </a:pPr>
            <a:endParaRPr lang="cs-CZ" dirty="0"/>
          </a:p>
          <a:p>
            <a:pPr marL="0" indent="0">
              <a:buNone/>
            </a:pPr>
            <a:r>
              <a:rPr lang="cs-CZ" b="1" dirty="0" err="1"/>
              <a:t>It</a:t>
            </a:r>
            <a:r>
              <a:rPr lang="cs-CZ" b="1" dirty="0"/>
              <a:t> </a:t>
            </a:r>
            <a:r>
              <a:rPr lang="cs-CZ" b="1" dirty="0" err="1"/>
              <a:t>means</a:t>
            </a:r>
            <a:r>
              <a:rPr lang="cs-CZ" b="1" dirty="0"/>
              <a:t> </a:t>
            </a:r>
            <a:r>
              <a:rPr lang="cs-CZ" b="1" dirty="0" err="1"/>
              <a:t>that</a:t>
            </a:r>
            <a:r>
              <a:rPr lang="cs-CZ" b="1" dirty="0"/>
              <a:t> in IDS </a:t>
            </a:r>
            <a:r>
              <a:rPr lang="cs-CZ" b="1" dirty="0" err="1"/>
              <a:t>the</a:t>
            </a:r>
            <a:r>
              <a:rPr lang="cs-CZ" b="1" dirty="0"/>
              <a:t> </a:t>
            </a:r>
            <a:r>
              <a:rPr lang="cs-CZ" b="1" dirty="0" err="1"/>
              <a:t>melody</a:t>
            </a:r>
            <a:r>
              <a:rPr lang="cs-CZ" b="1" dirty="0"/>
              <a:t> </a:t>
            </a:r>
            <a:r>
              <a:rPr lang="cs-CZ" b="1" dirty="0" err="1"/>
              <a:t>itself</a:t>
            </a:r>
            <a:r>
              <a:rPr lang="cs-CZ" b="1" dirty="0"/>
              <a:t> </a:t>
            </a:r>
            <a:r>
              <a:rPr lang="cs-CZ" b="1" dirty="0" err="1"/>
              <a:t>is</a:t>
            </a:r>
            <a:r>
              <a:rPr lang="cs-CZ" b="1" dirty="0"/>
              <a:t> </a:t>
            </a:r>
            <a:r>
              <a:rPr lang="cs-CZ" b="1" dirty="0" err="1"/>
              <a:t>the</a:t>
            </a:r>
            <a:r>
              <a:rPr lang="cs-CZ" b="1" dirty="0"/>
              <a:t> </a:t>
            </a:r>
            <a:r>
              <a:rPr lang="cs-CZ" b="1" dirty="0" err="1"/>
              <a:t>information</a:t>
            </a:r>
            <a:r>
              <a:rPr lang="cs-CZ" dirty="0"/>
              <a:t>.</a:t>
            </a:r>
          </a:p>
          <a:p>
            <a:pPr marL="0" indent="0">
              <a:buNone/>
            </a:pPr>
            <a:endParaRPr lang="cs-CZ" dirty="0"/>
          </a:p>
        </p:txBody>
      </p:sp>
    </p:spTree>
    <p:extLst>
      <p:ext uri="{BB962C8B-B14F-4D97-AF65-F5344CB8AC3E}">
        <p14:creationId xmlns:p14="http://schemas.microsoft.com/office/powerpoint/2010/main" val="37911950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
  <a:themeElements>
    <a:clrScheme name="Modul">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4131</TotalTime>
  <Words>1483</Words>
  <Application>Microsoft Office PowerPoint</Application>
  <PresentationFormat>Předvádění na obrazovce (4:3)</PresentationFormat>
  <Paragraphs>109</Paragraphs>
  <Slides>23</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23</vt:i4>
      </vt:variant>
    </vt:vector>
  </HeadingPairs>
  <TitlesOfParts>
    <vt:vector size="30" baseType="lpstr">
      <vt:lpstr>Arial</vt:lpstr>
      <vt:lpstr>Calibri</vt:lpstr>
      <vt:lpstr>Corbel</vt:lpstr>
      <vt:lpstr>Wingdings</vt:lpstr>
      <vt:lpstr>Wingdings 2</vt:lpstr>
      <vt:lpstr>Wingdings 3</vt:lpstr>
      <vt:lpstr>Modul</vt:lpstr>
      <vt:lpstr>Kognitivní psychologie 4 Infant-directed speech, předverbální komunikace mezi matkou dítětem</vt:lpstr>
      <vt:lpstr>Prezentace aplikace PowerPoint</vt:lpstr>
      <vt:lpstr>Infant-directed speech (IDS) dle Mithen (2007) ad.</vt:lpstr>
      <vt:lpstr>Infant-directed speech (IDS), motherese = mamkovština</vt:lpstr>
      <vt:lpstr>Similarities and differences in IDS</vt:lpstr>
      <vt:lpstr>The universality of IDS</vt:lpstr>
      <vt:lpstr>The universality of IDS</vt:lpstr>
      <vt:lpstr>Four stages of IDS (Fernald et al. 1989)</vt:lpstr>
      <vt:lpstr>The universality of IDS</vt:lpstr>
      <vt:lpstr>Pet-directed speech (PDS)</vt:lpstr>
      <vt:lpstr>Problems of the perfect pitch</vt:lpstr>
      <vt:lpstr>Prezentace aplikace PowerPoint</vt:lpstr>
      <vt:lpstr>Prezentace aplikace PowerPoint</vt:lpstr>
      <vt:lpstr>Prosody and Singing</vt:lpstr>
      <vt:lpstr>Prezentace aplikace PowerPoint</vt:lpstr>
      <vt:lpstr>Music and sexual selection</vt:lpstr>
      <vt:lpstr>Prezentace aplikace PowerPoint</vt:lpstr>
      <vt:lpstr>Prezentace aplikace PowerPoint</vt:lpstr>
      <vt:lpstr>Prezentace aplikace PowerPoint</vt:lpstr>
      <vt:lpstr>Prezentace aplikace PowerPoint</vt:lpstr>
      <vt:lpstr>Prezentace aplikace PowerPoint</vt:lpstr>
      <vt:lpstr>Birdsongs and bird dances</vt:lpstr>
      <vt:lpstr>Prezentace aplikace PowerPoint</vt:lpstr>
    </vt:vector>
  </TitlesOfParts>
  <Company>VUT Brno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ucitel</dc:creator>
  <cp:lastModifiedBy>Jan Krása</cp:lastModifiedBy>
  <cp:revision>355</cp:revision>
  <dcterms:created xsi:type="dcterms:W3CDTF">2015-02-16T07:32:26Z</dcterms:created>
  <dcterms:modified xsi:type="dcterms:W3CDTF">2019-10-23T09:56:22Z</dcterms:modified>
</cp:coreProperties>
</file>