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62" userDrawn="1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1" userDrawn="1">
          <p15:clr>
            <a:srgbClr val="A4A3A4"/>
          </p15:clr>
        </p15:guide>
        <p15:guide id="13" pos="3695">
          <p15:clr>
            <a:srgbClr val="A4A3A4"/>
          </p15:clr>
        </p15:guide>
        <p15:guide id="14" pos="437" userDrawn="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6" d="100"/>
          <a:sy n="116" d="100"/>
        </p:scale>
        <p:origin x="222" y="84"/>
      </p:cViewPr>
      <p:guideLst>
        <p:guide orient="horz" pos="2160"/>
        <p:guide orient="horz" pos="1008"/>
        <p:guide orient="horz" pos="116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1"/>
        <p:guide pos="3695"/>
        <p:guide pos="437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9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9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3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1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4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1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51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32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29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4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40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53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00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05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5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9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8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6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18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00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05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032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5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5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9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6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2075" y="754063"/>
            <a:ext cx="6611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7188" cy="446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128588"/>
            <a:ext cx="10967827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1D4F-094A-4D6D-AC34-4495123492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121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9. 4. 2021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9. 4. 2021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sMjrdMM3h8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260648"/>
            <a:ext cx="9753600" cy="3048001"/>
          </a:xfrm>
        </p:spPr>
        <p:txBody>
          <a:bodyPr/>
          <a:lstStyle/>
          <a:p>
            <a:r>
              <a:rPr lang="en-US" altLang="cs-CZ" dirty="0"/>
              <a:t>Montessori </a:t>
            </a:r>
            <a:r>
              <a:rPr lang="en-US" altLang="cs-CZ" dirty="0" err="1"/>
              <a:t>pedagogika</a:t>
            </a:r>
            <a:endParaRPr lang="cs-CZ" dirty="0"/>
          </a:p>
        </p:txBody>
      </p:sp>
      <p:pic>
        <p:nvPicPr>
          <p:cNvPr id="4" name="Obrázek 3" descr="Ilustrační 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64" y="3681413"/>
            <a:ext cx="37338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sociální výchovy</a:t>
            </a:r>
            <a:endParaRPr lang="cs-CZ" altLang="cs-CZ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si řeší svoje sociální konflikty samy, nejsou-li větší. než je únosné.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Rozvíjejí tak sociální dovednosti a přijetí zodpovědnosti za vlastní jednání.</a:t>
            </a: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pracují ve skupinách, mluví spolu, komunikují, spolupracují = rozvíjí řadu sociálních dovedností (mají nápady, nabízejí a přijímají pomoc, hodnotí, podporují se vzájemně, tolerují se, řeší konflikty, navzájem si poskytují zpětnou vazbu a ihned, nikoli opožděně, hledají ve slovnících a encyklopediích a kdykoli se mohou zeptat učitele).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861470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normalizace </a:t>
            </a:r>
            <a:endParaRPr lang="cs-CZ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Proces od stavu, kdy je dítě nějak výchovně v nepořádku, do stavu normalizace, tedy narovnání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		</a:t>
            </a:r>
            <a:r>
              <a:rPr lang="cs-CZ" altLang="cs-CZ" sz="1600" b="1"/>
              <a:t>– problém závislosti na někom jiném, touha po moci, lhaní, komplex méněcennosti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Proces uvolňování potlačené síly člověka. Ze škol by měly odcházet děti, které umějí nalézt a uchovat si radost ze života, jsou zodpovědné za své okolí a samostatně uvažují a věří si.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Dítě je schopno se intenzivně a dlouhodobě soustředit na práci, která ho zaujme.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7568505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Věková heterogenita</a:t>
            </a:r>
            <a:endParaRPr lang="cs-CZ" altLang="cs-CZ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Smíšené třídy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skupiny obvykle ze tří ročníků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vytvoření většího prostoru pro spolupráci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přiblížení prostředí vživotu v rodině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Skupiny s věkově smíšenými dětmi jsou významné pro děti nadané nebo naopak i postižené.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12428173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pohybu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Přirozený pohyb, chůze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Schopnost moci se pohybovat a jednat je základem pro duševní a duchovní rozvoj dítěte.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Pohyb je důležitým faktorem pro budování inteligence.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Elipsa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</a:t>
            </a:r>
            <a:r>
              <a:rPr lang="cs-CZ" altLang="cs-CZ" sz="1600"/>
              <a:t>chůze po elipse - cvičení svalové koordinace, rovnováhy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koncentraci a trpělivosti.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děti se učí mluvit před skupinou, prezentovat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dobrý prostor pro řešení problémů a konfliktů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MM: Naučit se chodit znamená pro dítě něco jako druhé narození, neboť tím přechází ze stavu bezmocnosti do stavu svobodné aktivity.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ve třídách je prostor pro přirozený pohyb dětí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děti nesedí po celou dobu vyučování v lavicích, děti pracují na chodbách, na zemi, na koberečcích, samostatně si přinášejí a odnášejí pomůcky</a:t>
            </a:r>
          </a:p>
          <a:p>
            <a:pPr marL="857250" lvl="2" indent="0">
              <a:lnSpc>
                <a:spcPct val="80000"/>
              </a:lnSpc>
              <a:spcBef>
                <a:spcPts val="400"/>
              </a:spcBef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přirozený pohyb dětí během vyučování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52298587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Připravené prostředí</a:t>
            </a:r>
            <a:endParaRPr lang="cs-CZ" altLang="cs-CZ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Zahrnuje jak osobnost učitele, tak vybavenost třídy pomůckami, které mají své stálé umístění a jsou pro dítě snadno přístupné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Didakticky připravené prostředí se speciálními pomůckami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Bezpečné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		Atmosféra důvěry, respektu, klidu, bezpečí a jistoty, přitom 		otevřenost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Montessori pomůcky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speciálně vyvinuté pomůcky, které jsou využívány pro jednotlivé 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usnadňují pochopení nových jevů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pomůcky významnou měrou přispívají k hlubšímu a trvalejšímu uchování nově získaných vědomostí a zkušeností dítěte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79901826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Senzitivní fáze</a:t>
            </a:r>
            <a:endParaRPr lang="cs-CZ" alt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jsou zvláštní období zvýšené vnímavosti dítěte, které je doprovázeno zvýšenou schopností k osvojení určitých dovedností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druhy: fáze řeči, fáze řádu, tříbení smyslů, fáze fascinace malými věcmi, fáze sociálních vztahů, fáze pohybu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jsou univerzální, vyskytují se u všech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Školený vychovatel dokáže senzitivní fáze u dítěte vypozorovat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je důležité být na děti naladěn a v době dané senzitivní fáze jim nabídnout adekvátní podněty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Senzitivní fáze trvají přechodnou dobu a jsou nenávratně ukončeny, ať už jsou využity nebo ne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0803615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Srovnání</a:t>
            </a:r>
            <a:endParaRPr lang="cs-CZ" alt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6812" y="1066800"/>
          <a:ext cx="6553200" cy="550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048000"/>
              </a:tblGrid>
              <a:tr h="66759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Tradiční škola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Montessori škola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71695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Učebnice, pracovní sešity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Připravené</a:t>
                      </a:r>
                      <a:r>
                        <a:rPr lang="cs-CZ" sz="1600" baseline="0" dirty="0" smtClean="0"/>
                        <a:t> prostředí, pomůcky se zpětnou kontrolou chyby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Výuka</a:t>
                      </a:r>
                      <a:r>
                        <a:rPr lang="cs-CZ" sz="1600" baseline="0" dirty="0" smtClean="0"/>
                        <a:t> ve vyučovacích hodinách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Projekty s integrovanými předměty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Frontální výuka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Individuální tempo, zodpovědnost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0187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Jednotlivé předměty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Nepřerušované pracovní cykly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Ročníky</a:t>
                      </a:r>
                      <a:r>
                        <a:rPr lang="cs-CZ" sz="1600" baseline="0" dirty="0" smtClean="0"/>
                        <a:t> se stejnou věkovou skupinou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Smíšené třídy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93204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Pasivní studium, dítě naslouchá již zpracovanému učivu 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Aktivní studium, volnost pohybu, vyhledávání informací, hodiny výkladové</a:t>
                      </a:r>
                      <a:r>
                        <a:rPr lang="cs-CZ" sz="1600" baseline="0" dirty="0" smtClean="0"/>
                        <a:t> a individuální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57911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Důraz na výkon, vysvědčení</a:t>
                      </a:r>
                      <a:endParaRPr lang="en-US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Slovní hodnocení a přehled zvládnutých dovedností</a:t>
                      </a:r>
                      <a:endParaRPr lang="en-US" sz="1600" dirty="0"/>
                    </a:p>
                  </a:txBody>
                  <a:tcPr marT="45719" marB="45719"/>
                </a:tc>
              </a:tr>
              <a:tr h="3657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76087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pedagogika ve světě</a:t>
            </a:r>
            <a:endParaRPr lang="cs-CZ" altLang="cs-CZ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Holandsko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Světové centrum Montessori v Amsterdamu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Každá 2. škola je Montessori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Montessori lyceum Amsterdam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Rakousko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velká tradice Montessori na všech stupních vzdělávání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Vídeň, Pottenbrunn</a:t>
            </a: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Německo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Berlín, spojení Montessori s praktickým životem na farmě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Bratislava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2. stupeň Montessori základní školy</a:t>
            </a: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371452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10413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 dirty="0"/>
              <a:t>Studijní </a:t>
            </a:r>
            <a:r>
              <a:rPr lang="cs-CZ" altLang="cs-CZ" sz="2800" b="1" dirty="0" smtClean="0"/>
              <a:t>plány</a:t>
            </a:r>
            <a:br>
              <a:rPr lang="cs-CZ" altLang="cs-CZ" sz="2800" b="1" dirty="0" smtClean="0"/>
            </a:br>
            <a:r>
              <a:rPr lang="cs-CZ" altLang="cs-CZ" sz="2800" b="1" dirty="0" smtClean="0"/>
              <a:t> </a:t>
            </a:r>
            <a:r>
              <a:rPr lang="cs-CZ" altLang="cs-CZ" sz="2800" b="1" dirty="0"/>
              <a:t>(týdenní)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7892" name="Obrázek 6" descr="D:\PAVLA\MONTESSORI\exkurze Berlín 2-2011\foto výběr komprim\studentská knížka 4-6 - tematický plán matemati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8228" y="1106624"/>
            <a:ext cx="6659488" cy="48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93080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Chodba, slavnostní sál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39940" name="Picture 4" descr="individualni_prace,_PC_-_chodba_n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295401"/>
            <a:ext cx="4184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00_4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2860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895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03413" y="2286001"/>
            <a:ext cx="8228013" cy="1433513"/>
          </a:xfrm>
        </p:spPr>
        <p:txBody>
          <a:bodyPr>
            <a:normAutofit fontScale="90000"/>
          </a:bodyPr>
          <a:lstStyle/>
          <a:p>
            <a:r>
              <a:rPr lang="cs-CZ" altLang="cs-CZ" smtClean="0">
                <a:hlinkClick r:id="rId2"/>
              </a:rPr>
              <a:t>https://www.youtube.com/watch?v=EsMjrdMM3h8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5963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Kmenové třídy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1988" name="Picture 4" descr="kmenova_trid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3716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kmenova_trida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667001"/>
            <a:ext cx="416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193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674812" y="4572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Výtvarný ateliér, dílna, hudební místnost</a:t>
            </a:r>
            <a:endParaRPr lang="cs-CZ" altLang="cs-CZ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4036" name="Picture 3" descr="obrázek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12192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100_4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3716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100_40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3657600"/>
            <a:ext cx="3581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8014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Jazyková místnost s klidovým prostorem</a:t>
            </a:r>
            <a:endParaRPr lang="cs-CZ" altLang="cs-CZ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6084" name="Picture 2" descr="100_4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98120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 descr="100_40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219200"/>
            <a:ext cx="3048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2961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/>
              <a:t>Po školách jsou různé relaxační zóny... </a:t>
            </a:r>
            <a:endParaRPr lang="en-US" altLang="cs-CZ" sz="2800" b="1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48132" name="Picture 2" descr="100_4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752600"/>
            <a:ext cx="304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 descr="100_40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1752600"/>
            <a:ext cx="38481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055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17510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Dramatický ateliér, tělocvična</a:t>
            </a:r>
            <a:endParaRPr lang="cs-CZ" altLang="cs-CZ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0180" name="Picture 2" descr="100_4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524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3" descr="100_40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6764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50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Chemie, fyzika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2228" name="Picture 4" descr="ucebna_chemie_foto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1143000"/>
            <a:ext cx="4175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ucebna_fyziky_foto_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2" y="3200400"/>
            <a:ext cx="41656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5980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/>
              <a:t>Farma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54276" name="Picture 4" descr="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2954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obrázek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2" y="1600200"/>
            <a:ext cx="2743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obrázek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86001"/>
            <a:ext cx="2743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1055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I.</a:t>
            </a:r>
            <a:endParaRPr lang="cs-CZ" altLang="cs-CZ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je plánována a probíhá v rámci týdenních (až 6ti týdenních cyklů)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 vycházejí ze studijních plánů pro jednotlivé předměty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Týdenní plány, cíle a metody jak k nim dojdou jsou dohodnuté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Výuka probíhá v ucelených cyklech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skupinové lekce (výklad učiva, </a:t>
            </a:r>
            <a:r>
              <a:rPr lang="cs-CZ" altLang="cs-CZ" sz="1800" dirty="0" err="1"/>
              <a:t>informaticní</a:t>
            </a:r>
            <a:r>
              <a:rPr lang="cs-CZ" altLang="cs-CZ" sz="1800" dirty="0"/>
              <a:t> schůzky) a volná 		  práce (</a:t>
            </a:r>
            <a:r>
              <a:rPr lang="cs-CZ" altLang="cs-CZ" sz="1800" dirty="0" err="1"/>
              <a:t>individuálka</a:t>
            </a:r>
            <a:r>
              <a:rPr lang="cs-CZ" altLang="cs-CZ" sz="1800" dirty="0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 smtClean="0"/>
              <a:t>	</a:t>
            </a:r>
            <a:r>
              <a:rPr lang="cs-CZ" altLang="cs-CZ" sz="1800" dirty="0"/>
              <a:t>	</a:t>
            </a:r>
            <a:r>
              <a:rPr lang="cs-CZ" altLang="cs-CZ" sz="1800" dirty="0" smtClean="0"/>
              <a:t>- </a:t>
            </a:r>
            <a:r>
              <a:rPr lang="cs-CZ" altLang="cs-CZ" sz="1800" dirty="0"/>
              <a:t>skupinové lekce jsou povinné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v rámci volné práce si žáci volí a plánují sami (vybírají si 		  předměty i učitele)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</a:t>
            </a:r>
            <a:r>
              <a:rPr lang="cs-CZ" altLang="cs-CZ" sz="1800" b="1" dirty="0"/>
              <a:t> </a:t>
            </a:r>
            <a:r>
              <a:rPr lang="cs-CZ" altLang="cs-CZ" sz="1800" dirty="0"/>
              <a:t>trh učitelů – na začátku cyklu učitelé nabídnou svůj program, 		  projekty, vypíší své konzultační hodiny – výklad nového učiva, 		  konzultace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- žáci se zapíší k učiteli, kterého zrovna potřebují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Výuka probíhá ve smíšených třídách, v ucelených blocích, bez zvonění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Důraz kladen na svobodnou volbu a odpovědnost žáka za svou přípravu.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8571011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II. - učebny</a:t>
            </a:r>
            <a:endParaRPr lang="cs-CZ" altLang="cs-CZ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Všude přítomné připravené prostředí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Otevřený a vzájemně propojený prostor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Cca 20 žáků ve třídě (1-3, 4-6,7-9)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Každá třída má svou kmenovou učebnu, dále jsou k dispozici odborné učebny, chodba a relaxační kouty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v učebně jsou různá pracovní místa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dřevěné police na pomůcky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šanony s tematickými obálkami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kobereček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sedačka, křesla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se volně pohybují v prostorách školy, pracují individuálně, ve skupinách, s učitelem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Žáci využívají pracovních sešitů, počítačů, učebnic, knih, svých notebooků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4975879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III. - učitel</a:t>
            </a:r>
            <a:endParaRPr lang="cs-CZ" altLang="cs-CZ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06680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škole vládne laskavá a tvůrčí atmosféra individuálního studia žáků s možností konzultovat nejasnosti s učiteli nebo spolužáky, se zázemím připraveného prostředí.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Ve třídě je přítomen učitel, který žáky pozoruje, konzultuje s nimi, směruje je, pokud to potřebují, vykládá látku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Učitel je přítomen celou dobu výuky, ale jeho role je jiná – průvodce učením.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Na konci týdne (cyklu) rozhovor s učitelem o splnění týdenního plánu, výstupech, zlepšeních.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 rozhovoru je vedena evidence. Žáci mají tzv studentské knihy.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Sebehodnocení žákem, hodnocení učitelem, 2x do roka hodnocení učitel, žák, rodič.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Profil žáka (1x za rok) – více učitelů zpracuje na každého žáka – emocionální složka, sociální složka, kreativita, kosmická výchova, jazyk, matematika, pohybová složka)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3315085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Maria Montessori</a:t>
            </a:r>
            <a:r>
              <a:rPr lang="cs-CZ" altLang="cs-CZ" b="1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sz="1800" b="1" dirty="0"/>
              <a:t>It</a:t>
            </a:r>
            <a:r>
              <a:rPr lang="cs-CZ" altLang="cs-CZ" sz="1800" b="1" dirty="0" err="1"/>
              <a:t>álie</a:t>
            </a:r>
            <a:r>
              <a:rPr lang="cs-CZ" altLang="cs-CZ" sz="1800" b="1" dirty="0"/>
              <a:t> 1</a:t>
            </a:r>
            <a:r>
              <a:rPr lang="en-US" altLang="cs-CZ" sz="1800" b="1" dirty="0"/>
              <a:t>870 </a:t>
            </a:r>
            <a:r>
              <a:rPr lang="cs-CZ" altLang="cs-CZ" sz="1800" b="1" dirty="0"/>
              <a:t>– 1952 Španělsko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dcera vojáka, pak finančního úředníka a velmi vzdělané matky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silné sociální cítění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první žena v Itálii, která absolvovala studium medicíny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věnovala se výchově mentálně </a:t>
            </a:r>
            <a:r>
              <a:rPr lang="cs-CZ" altLang="cs-CZ" sz="1600" dirty="0" err="1"/>
              <a:t>postuížených</a:t>
            </a:r>
            <a:r>
              <a:rPr lang="cs-CZ" altLang="cs-CZ" sz="1600" dirty="0"/>
              <a:t>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založila první dětský domov pro děti z chudých rodin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pozorování dětí ji inspirovala k celoživotnímu úsilí o reformu školství 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výzkumná činnost, angažovanost, mezinárodní konference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</a:t>
            </a:r>
            <a:r>
              <a:rPr lang="cs-CZ" altLang="cs-CZ" sz="1600" dirty="0" err="1"/>
              <a:t>asitentka</a:t>
            </a:r>
            <a:r>
              <a:rPr lang="cs-CZ" altLang="cs-CZ" sz="1600" dirty="0"/>
              <a:t> na psychiatrické univerzitní klinice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dirty="0"/>
              <a:t>   poznává život duševně zaostalých dětí – problém zdravotní a sociální spojuje i s problémem pedagogickým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Studuje pedagogiku, experimentální psychologii, přednáší, publikuje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Zakládá pečovatelské domy pro chudé děti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/>
              <a:t>Výchova k míru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 dirty="0" smtClean="0"/>
              <a:t>Nominována na Nobelovu cenu</a:t>
            </a:r>
            <a:endParaRPr lang="cs-CZ" altLang="cs-CZ" sz="1800" b="1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376523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Organizace výuky IV. - Pottenbrunn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Děti napíší, co by chtěli studovat a podle toho se přizpůsobí učitelé = co nabízí a v jakou dobu. Podle toho pak vzniká „rozvrh“ a tvoří se kurzy.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/>
            </a:r>
            <a:br>
              <a:rPr lang="cs-CZ" altLang="cs-CZ" sz="1800"/>
            </a:br>
            <a:r>
              <a:rPr lang="cs-CZ" altLang="cs-CZ" sz="1800"/>
              <a:t>Kurzy bývají celoroční nebo pro určité časové období (v rozvrhu jsou asi 2 kurzy denně (dějiny, AJ, psaní, chemie..)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Pokud se dítě přihlásí, je pro něj pak kurz povinný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Kromě kurzů jsou vypsány každodenní projekty a zvláštní činnosti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Aby docházelo k všestrannému rozvoji osobnosti dítěte, učitel sleduje, že žák se žádnému konkrétnímu předmětu nevyhýbá z důvodu nějakých problémů. Pokud ano, pak hledá společně s rodiči cestu, jak to napravit.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517281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Spolupráce s rodiči a žáky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Účast rodičů ve vedení školy, ale i ve výuce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Mimoškolní aktivity organizované rodiči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Spolupráce žáků na chodu školy je vidět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úklid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služby na přípravu svačin, někde i obědů (včetně nákupu surovin)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		služba v kuchyni včetně mytí nádobí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dirty="0"/>
              <a:t>Po přechodu žáků na jinou školu těmto žákům trvá asi rok se aklimatizovat. Výhodou ale je, že děti jsou socializované, komunikativní, umí řešit konflikty, orientují se v emocích a umí se učit.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3482033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Praktická výuka a koncept učení mimo školu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Dílničky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Dramatický kroužek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Školní zahrady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Obchod s biopotravinami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Výlety do muzea, do zoo, do divadla, koncerty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Týden experta (přizvání někoho z řad rodičů)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Škola pro děti hledá stáže v podnicích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Farma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48899372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81001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RVP MŠMT České republiky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Montessori se v současné době nevejde do RVP schváleného MŠMT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povolení výjimky v rámci tzv pokusného ověřování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úprava RVP, zohlednění alternativ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Výuka na školách v ČR (a na Slovensku) je formálně (pro účely inspekce) vykazována jinak, než v praxi probíhá.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počty hodin v týdnu, samostatné hodiny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smíšené třídy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		zajištění pedagogických pracovníků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Ochota škol, jejich zřizovatelů a ředitelů přejít na „nepovolenou“ alternativu je minimální.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83109501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v ČR (od r 1999)</a:t>
            </a:r>
            <a:r>
              <a:rPr lang="cs-CZ" altLang="cs-CZ"/>
              <a:t> 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434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Montessori v ČR zastřešuje Společnost Montessori, o.s. (činnost od roku 1999)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Společnost Montessori si klade za cíl přispět k rozvoji alternativního školství v ČR a sdružovat odbornou, rodičovskou i laickou veřejnost, která má zájem na rozšiřování vzdělávání metodou Montessori.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Organizuje diplomový kurz „Výchova a vzdělávání metodou Marie Montessori“ (akreditace MŠMT č.j.14 189/2009-25-355</a:t>
            </a:r>
            <a:r>
              <a:rPr lang="cs-CZ" altLang="cs-CZ" sz="1800" b="1"/>
              <a:t>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Postupný rozvoj vychází z iniciativy rodičů a vychovatelů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Školy s Montessori principy spíše než Montessori školy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V rámci ČR, existuje cca 10 mateřských center, 40 MŠ a 15 ZŠ, které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Montessori metodou pracují nebo zařazují prvky Montessori pedagogiky.</a:t>
            </a:r>
          </a:p>
        </p:txBody>
      </p:sp>
    </p:spTree>
    <p:extLst>
      <p:ext uri="{BB962C8B-B14F-4D97-AF65-F5344CB8AC3E}">
        <p14:creationId xmlns:p14="http://schemas.microsoft.com/office/powerpoint/2010/main" val="352095229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Montessori zařízení v Brně</a:t>
            </a:r>
            <a:r>
              <a:rPr lang="cs-CZ" altLang="cs-CZ" sz="2800"/>
              <a:t> (od r 2001)</a:t>
            </a:r>
            <a:r>
              <a:rPr lang="cs-CZ" altLang="cs-CZ"/>
              <a:t> </a:t>
            </a: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0"/>
            <a:ext cx="7772400" cy="4364038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2 x Centrum pro rodiče s dětmi 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Montessori vzdělávací rodinné centrum (pořádá i četné vzdělávací programy v oblasti Montessori pedagogiky – akreditované MŠMT)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Klub Světluška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3 x Mateřská škola 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Sluníčko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Perlička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3 x Montessori třídy při ZŠ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ZŠ Gajdošova (1.-9. ročník)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ZŠ Pastviny (1.-5. ročník)</a:t>
            </a:r>
          </a:p>
          <a:p>
            <a:pPr marL="457200" lvl="1" indent="0"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ZŠ Sluníčko (1.-5. ročník)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V Brně ani na celé Moravě neexistuje návazné Montessori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1338908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8212" y="914401"/>
            <a:ext cx="7772400" cy="4881563"/>
          </a:xfrm>
        </p:spPr>
        <p:txBody>
          <a:bodyPr/>
          <a:lstStyle/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800" b="1"/>
              <a:t>Řekni mi a já zapomenu (10-15%), ukaž mi a já si zapamatuji (40%), nech mne to dělat a já pochopím (80%).</a:t>
            </a:r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917319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Hlavní myšlenky Marie Montessori</a:t>
            </a:r>
            <a:r>
              <a:rPr lang="cs-CZ" altLang="cs-CZ"/>
              <a:t> 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Pomoz mi, abych to dokázal sám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mají rozdílné učební schopnosti a nadání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děti nemusejí k dosažení svého cíle postupovat stejným tempem a stejnými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absorbující duch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Uspořádání pedagogického systému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Montessori pedagogiky je založen na postupu od konkrétního k abstraktnímu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zdůrazňuje potřebu zaměřit se na lidskou bytost a ne na výchovnou metodu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systém je založen tak, aby se každé dítě mohlo rozvíjet samostatně a mělo k rozvoji stejné možnosti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Oblasti učení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praktický život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smyslová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jazyková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matematika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kosmická výchova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pohybové, výtvarné a hudební dovednosti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03320154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Osm principů Montessori pedagogiky</a:t>
            </a:r>
            <a:endParaRPr lang="cs-CZ" altLang="cs-CZ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1268" name="Obrázek 3" descr="Princi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1643063"/>
            <a:ext cx="7358063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70416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Pojetí svobody</a:t>
            </a:r>
            <a:r>
              <a:rPr lang="en-US" altLang="cs-CZ" sz="2800" b="1"/>
              <a:t> a </a:t>
            </a:r>
            <a:r>
              <a:rPr lang="cs-CZ" altLang="cs-CZ" sz="2800" b="1"/>
              <a:t>samostatnosti</a:t>
            </a:r>
            <a:endParaRPr lang="cs-CZ" altLang="cs-CZ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Být svobodný znamená být nezávislý, samostatný, zodpovědný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důraz je kladen na aktivitu a samostatnost dětí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hodiny jsou členěny na výkladové a individuální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vyhledávání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analyzování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zpracovávání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předávání informací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 b="1"/>
              <a:t>Klíčovým principem Montessori pedagogiky je vlastní objevování poznatků samostatným dítětem. Tento princip v dětech probouzí potřebu učit se, porozumět okolí a touhu orientovat se v souvislostech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Výsledkem je hlubší porozumění tématu, pochopení souvislostí, daleko lepší zapamatování informací.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individualita a jedinečnost, orientace na dítě jako na člověka.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Svobodná volba a polarizace pozornosti (soustředění všech tělesně duševních sil vedoucí k ponoření se do nějaké činnosti)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4154039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ticha a klidu</a:t>
            </a:r>
            <a:endParaRPr lang="cs-CZ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Ticho a klid působí na vývoj myšlení dítěte a podporují jeho soustředěnost na práci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Součástí cvičení ticha je nácvik svalové koordinace, držení těla a rovnováhy chůzí po elipse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  <p:pic>
        <p:nvPicPr>
          <p:cNvPr id="15364" name="Picture 2" descr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905000"/>
            <a:ext cx="25622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905001"/>
            <a:ext cx="2562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0088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Princip vedení </a:t>
            </a:r>
            <a:endParaRPr lang="cs-CZ" altLang="cs-CZ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Svoboda nespočívá v tom, že dítě si dělá co chce. Pokud se dítě pro něco rozhodne, je jeho povinností práci dokončit.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Absorbující duch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Přirozený důsledek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Pravidla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Pochvala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Role učitele je „upozaděna“, centrem všeho dění a času je žák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učitel není učitelem v pravém slova smyslu, ale vystupuje jako průvodce vzděláváním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učitel sleduje senzitivní fáze dítěte, vytváří přirozené prostředí, podporuje aktivitu a tvořivost dítěte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600"/>
              <a:t>   učitel si o každém dítěti vede záznamy, jak zvládlo jednotlivé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43234563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7212" y="371476"/>
            <a:ext cx="7772400" cy="7032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800" b="1"/>
              <a:t>Práce s chybou</a:t>
            </a:r>
            <a:endParaRPr lang="cs-CZ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27212" y="1295401"/>
            <a:ext cx="7772400" cy="7783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Chyba je chápána jako přirozená součást 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Role učitele je „upozaděna“, centrem všeho dění a času je žák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učitel není učitelem v pravém slova smyslu, ale vystupuje jako průvodce vzděláváním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učitel sleduje senzitivní fáze dítěte, vytváří přirozené prostředí, podporuje aktivitu a tvořivost dítěte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učitel si o každém dítěti vede záznamy, jak zvládlo jednotlivé kroky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 b="1"/>
              <a:t>Hodnocení práce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učitel nepoužívá negativní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pochvala není samozřejmost, dítě se nesmí stát na pochvale závislé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slovní hodnocení</a:t>
            </a:r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1800"/>
              <a:t>   sebehodnocení</a:t>
            </a: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 b="1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457200" lvl="1" indent="0">
              <a:lnSpc>
                <a:spcPct val="80000"/>
              </a:lnSpc>
              <a:spcBef>
                <a:spcPts val="4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6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2339424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1518</Words>
  <Application>Microsoft Office PowerPoint</Application>
  <PresentationFormat>Vlastní</PresentationFormat>
  <Paragraphs>474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Times New Roman</vt:lpstr>
      <vt:lpstr>Continental_Europe_16x9</vt:lpstr>
      <vt:lpstr>Montessori pedagogika</vt:lpstr>
      <vt:lpstr>https://www.youtube.com/watch?v=EsMjrdMM3h8 </vt:lpstr>
      <vt:lpstr>Maria Montessori </vt:lpstr>
      <vt:lpstr>Hlavní myšlenky Marie Montessori </vt:lpstr>
      <vt:lpstr>Osm principů Montessori pedagogiky</vt:lpstr>
      <vt:lpstr>Pojetí svobody a samostatnosti</vt:lpstr>
      <vt:lpstr>Princip ticha a klidu</vt:lpstr>
      <vt:lpstr>Princip vedení </vt:lpstr>
      <vt:lpstr>Práce s chybou</vt:lpstr>
      <vt:lpstr>Princip sociální výchovy</vt:lpstr>
      <vt:lpstr>Princip normalizace </vt:lpstr>
      <vt:lpstr>Věková heterogenita</vt:lpstr>
      <vt:lpstr>Princip pohybu</vt:lpstr>
      <vt:lpstr>Připravené prostředí</vt:lpstr>
      <vt:lpstr>Senzitivní fáze</vt:lpstr>
      <vt:lpstr>Srovnání</vt:lpstr>
      <vt:lpstr>Montessori pedagogika ve světě</vt:lpstr>
      <vt:lpstr>Studijní plány  (týdenní)</vt:lpstr>
      <vt:lpstr>Chodba, slavnostní sál</vt:lpstr>
      <vt:lpstr>Kmenové třídy</vt:lpstr>
      <vt:lpstr>Výtvarný ateliér, dílna, hudební místnost</vt:lpstr>
      <vt:lpstr>Jazyková místnost s klidovým prostorem</vt:lpstr>
      <vt:lpstr>Po školách jsou různé relaxační zóny... </vt:lpstr>
      <vt:lpstr>Dramatický ateliér, tělocvična</vt:lpstr>
      <vt:lpstr>Chemie, fyzika</vt:lpstr>
      <vt:lpstr>Farma</vt:lpstr>
      <vt:lpstr>Organizace výuky I.</vt:lpstr>
      <vt:lpstr>Organizace výuky II. - učebny</vt:lpstr>
      <vt:lpstr>Organizace výuky III. - učitel</vt:lpstr>
      <vt:lpstr>Organizace výuky IV. - Pottenbrunn</vt:lpstr>
      <vt:lpstr>Spolupráce s rodiči a žáky</vt:lpstr>
      <vt:lpstr>Praktická výuka a koncept učení mimo školu</vt:lpstr>
      <vt:lpstr>RVP MŠMT České republiky</vt:lpstr>
      <vt:lpstr>Montessori v ČR (od r 1999) </vt:lpstr>
      <vt:lpstr>Montessori zařízení v Brně (od r 2001)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2021-04-09T07:32:28Z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