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2"/>
  </p:notesMasterIdLst>
  <p:handoutMasterIdLst>
    <p:handoutMasterId r:id="rId43"/>
  </p:handoutMasterIdLst>
  <p:sldIdLst>
    <p:sldId id="365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378" r:id="rId16"/>
    <p:sldId id="379" r:id="rId17"/>
    <p:sldId id="380" r:id="rId18"/>
    <p:sldId id="381" r:id="rId19"/>
    <p:sldId id="382" r:id="rId20"/>
    <p:sldId id="383" r:id="rId21"/>
    <p:sldId id="384" r:id="rId22"/>
    <p:sldId id="385" r:id="rId23"/>
    <p:sldId id="386" r:id="rId24"/>
    <p:sldId id="387" r:id="rId25"/>
    <p:sldId id="388" r:id="rId26"/>
    <p:sldId id="389" r:id="rId27"/>
    <p:sldId id="390" r:id="rId28"/>
    <p:sldId id="391" r:id="rId29"/>
    <p:sldId id="392" r:id="rId30"/>
    <p:sldId id="393" r:id="rId31"/>
    <p:sldId id="394" r:id="rId32"/>
    <p:sldId id="395" r:id="rId33"/>
    <p:sldId id="396" r:id="rId34"/>
    <p:sldId id="397" r:id="rId35"/>
    <p:sldId id="398" r:id="rId36"/>
    <p:sldId id="399" r:id="rId37"/>
    <p:sldId id="400" r:id="rId38"/>
    <p:sldId id="401" r:id="rId39"/>
    <p:sldId id="402" r:id="rId40"/>
    <p:sldId id="403" r:id="rId4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62" userDrawn="1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82" userDrawn="1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1" userDrawn="1">
          <p15:clr>
            <a:srgbClr val="A4A3A4"/>
          </p15:clr>
        </p15:guide>
        <p15:guide id="13" pos="3695">
          <p15:clr>
            <a:srgbClr val="A4A3A4"/>
          </p15:clr>
        </p15:guide>
        <p15:guide id="14" pos="437" userDrawn="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 varScale="1">
        <p:scale>
          <a:sx n="116" d="100"/>
          <a:sy n="116" d="100"/>
        </p:scale>
        <p:origin x="222" y="108"/>
      </p:cViewPr>
      <p:guideLst>
        <p:guide orient="horz" pos="2160"/>
        <p:guide orient="horz" pos="1008"/>
        <p:guide orient="horz" pos="1162"/>
        <p:guide orient="horz" pos="3888"/>
        <p:guide orient="horz" pos="3072"/>
        <p:guide orient="horz" pos="482"/>
        <p:guide orient="horz" pos="3648"/>
        <p:guide pos="3839"/>
        <p:guide pos="767"/>
        <p:guide pos="6911"/>
        <p:guide pos="5711"/>
        <p:guide pos="7241"/>
        <p:guide pos="3695"/>
        <p:guide pos="437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9. 4. 2021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9. 4. 2021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54E7CF4-0635-4817-BAB7-117DFEF92B31}" type="slidenum">
              <a:rPr lang="cs-CZ" altLang="cs-CZ"/>
              <a:pPr eaLnBrk="1" hangingPunct="1"/>
              <a:t>31</a:t>
            </a:fld>
            <a:endParaRPr lang="cs-CZ" altLang="cs-CZ"/>
          </a:p>
        </p:txBody>
      </p:sp>
      <p:sp>
        <p:nvSpPr>
          <p:cNvPr id="4403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6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4037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1299F77D-8B29-4E78-88AA-DBD2E5F1E8F0}" type="slidenum">
              <a:rPr lang="cs-CZ" altLang="cs-CZ" sz="1200">
                <a:latin typeface="Arial" panose="020B0604020202020204" pitchFamily="34" charset="0"/>
              </a:rPr>
              <a:pPr algn="r" eaLnBrk="1" hangingPunct="1"/>
              <a:t>31</a:t>
            </a:fld>
            <a:endParaRPr lang="cs-CZ" altLang="cs-CZ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4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9. 4. 2021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9. 4. 2021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9. 4. 2021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9. 4. 2021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9. 4. 2021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9. 4. 2021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9. 4. 2021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9. 4. 2021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9. 4. 2021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9. 4. 2021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smtClean="0"/>
              <a:pPr/>
              <a:t>9. 4. 2021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krgkslnD9g&amp;t=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http://waldorf.pb.cz/gallery-tridy/albums/tridy-4-druha-matematika/PA100009.JPG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http://waldorf.pb.cz/gallery-tridy/albums/tridy-4-treti-formy/P9070009.JPG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terapie.az4u.info/galerie/obrazky/imager.php?img=10185&amp;x=262&amp;y=16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45940" y="1412776"/>
            <a:ext cx="9753600" cy="3048001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Waldorfské školy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Výchova ke svobodě a odpovědnosti</a:t>
            </a:r>
          </a:p>
        </p:txBody>
      </p:sp>
    </p:spTree>
    <p:extLst>
      <p:ext uri="{BB962C8B-B14F-4D97-AF65-F5344CB8AC3E}">
        <p14:creationId xmlns:p14="http://schemas.microsoft.com/office/powerpoint/2010/main" val="420308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Waldorfské školy o sobě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2" y="1828800"/>
            <a:ext cx="8305800" cy="4800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sz="1800"/>
              <a:t>výuka hlavních předmětů probíhá v dvouhodinových blocích – tzv. epochy, které se ještě dále dělí na část rytmickou, vyučovací a vyprávěcí 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absence učebnic (knihy mohou být doplňkem,význam je přikládám žákovským pracovním sešitům, které si tvoří sami) 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vysvědčení ve formě slovního hodnocení, nepropadá se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jeden třídní učitel po celou dobu školní docházky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důležitou součástí výuky je obraz, rytmus a pohyb, aktivita</a:t>
            </a:r>
          </a:p>
          <a:p>
            <a:pPr eaLnBrk="1" hangingPunct="1"/>
            <a:endParaRPr lang="cs-CZ" altLang="cs-CZ" sz="1800"/>
          </a:p>
        </p:txBody>
      </p:sp>
      <p:pic>
        <p:nvPicPr>
          <p:cNvPr id="13316" name="Picture 4" descr="f_vychov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514" y="3717032"/>
            <a:ext cx="3618402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731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0725" y="549275"/>
            <a:ext cx="8229600" cy="1023938"/>
          </a:xfrm>
        </p:spPr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První waldorfská škola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773238" y="1989139"/>
            <a:ext cx="8569325" cy="43211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marL="0" indent="0"/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    otevřena 7. září 1919 na přání Emila Molta v obci Waldorf u Stuttgartu</a:t>
            </a:r>
          </a:p>
          <a:p>
            <a:pPr marL="0" indent="0">
              <a:buNone/>
            </a:pPr>
            <a:endParaRPr lang="cs-CZ" altLang="cs-CZ" sz="9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    Molt chtěl zřízením školy podle Steinerových ideálů umožnit novou    adekvátní výchovu především dětem svých zaměstnanců </a:t>
            </a:r>
          </a:p>
          <a:p>
            <a:pPr marL="0" indent="0">
              <a:buNone/>
            </a:pPr>
            <a:endParaRPr lang="cs-CZ" altLang="cs-CZ" sz="9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   první waldorfská škola začala s 8 učiteli a 175 žáky </a:t>
            </a:r>
          </a:p>
          <a:p>
            <a:pPr marL="0" indent="0">
              <a:buNone/>
            </a:pPr>
            <a:endParaRPr lang="cs-CZ" altLang="cs-CZ" sz="9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   způsob, jakým byla první waldorfská škola vedena, byl na tehdejší poměry velmi volný</a:t>
            </a:r>
          </a:p>
          <a:p>
            <a:pPr marL="0" indent="0"/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   např. dobrovolné úkoly sestavené tak, aby vzbuzovaly zájem</a:t>
            </a:r>
          </a:p>
          <a:p>
            <a:pPr marL="0" indent="0"/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   odmítána přísná, zvnějšku vynucovaná kázeň</a:t>
            </a:r>
          </a:p>
          <a:p>
            <a:pPr marL="0" indent="0"/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   veškerou činnost školy udržuje v podstatě pouze bezprostřední lidský kontakt mezi učiteli a žáky </a:t>
            </a:r>
          </a:p>
          <a:p>
            <a:pPr marL="0" indent="0">
              <a:buNone/>
            </a:pPr>
            <a:endParaRPr lang="cs-CZ" altLang="cs-CZ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393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4412" y="533400"/>
            <a:ext cx="8153400" cy="11430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Antroposofie jako základ waldorfské pedagogiky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sz="1800"/>
              <a:t>soustava filozoficko pedagogických názorů, věda o podstatě člověka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/>
            <a:r>
              <a:rPr lang="cs-CZ" altLang="cs-CZ" sz="1800"/>
              <a:t>souvisí s křesťanskou orientací, má prvky východní filozofie, obsahuje egyptská    a řecká mystéria, přírodní mystiku, okultismus, filozofii J.W.Goetha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Rudolf Steiner založil začátkem 20. stol. první antroposofickou společnost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/>
            <a:r>
              <a:rPr lang="cs-CZ" altLang="cs-CZ" sz="1800">
                <a:cs typeface="Times New Roman" panose="02020603050405020304" pitchFamily="18" charset="0"/>
              </a:rPr>
              <a:t>člověk je podle Steinera komplexem tří světů </a:t>
            </a:r>
            <a:r>
              <a:rPr lang="cs-CZ" altLang="cs-CZ" sz="1800"/>
              <a:t>(tělem, duší, duchem)</a:t>
            </a:r>
            <a:br>
              <a:rPr lang="cs-CZ" altLang="cs-CZ" sz="1800"/>
            </a:br>
            <a:r>
              <a:rPr lang="cs-CZ" altLang="cs-CZ" sz="1800">
                <a:cs typeface="Times New Roman" panose="02020603050405020304" pitchFamily="18" charset="0"/>
              </a:rPr>
              <a:t>– představovány třemi druhy těla</a:t>
            </a:r>
            <a:r>
              <a:rPr lang="cs-CZ" altLang="cs-CZ" sz="1800"/>
              <a:t>: fyzické, éterické, astrální + 4. článek - „Já“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/>
            <a:r>
              <a:rPr lang="cs-CZ" altLang="cs-CZ" sz="1800"/>
              <a:t>to</a:t>
            </a:r>
            <a:r>
              <a:rPr lang="cs-CZ" altLang="cs-CZ" sz="1800">
                <a:cs typeface="Times New Roman" panose="02020603050405020304" pitchFamily="18" charset="0"/>
              </a:rPr>
              <a:t> souvisí s dělením dětského věku na tři stupně a</a:t>
            </a:r>
            <a:r>
              <a:rPr lang="cs-CZ" altLang="cs-CZ" sz="1800"/>
              <a:t> sedmiletá </a:t>
            </a:r>
            <a:r>
              <a:rPr lang="cs-CZ" altLang="cs-CZ" sz="1800">
                <a:cs typeface="Times New Roman" panose="02020603050405020304" pitchFamily="18" charset="0"/>
              </a:rPr>
              <a:t>vývojová obdob</a:t>
            </a:r>
            <a:r>
              <a:rPr lang="cs-CZ" altLang="cs-CZ" sz="1800"/>
              <a:t>í, podle kterých je přizpůsoben výchovně vzdělávací obsah </a:t>
            </a:r>
          </a:p>
        </p:txBody>
      </p:sp>
    </p:spTree>
    <p:extLst>
      <p:ext uri="{BB962C8B-B14F-4D97-AF65-F5344CB8AC3E}">
        <p14:creationId xmlns:p14="http://schemas.microsoft.com/office/powerpoint/2010/main" val="300222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2" y="5334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Vývoj člověka z hlediska antroposofie </a:t>
            </a:r>
            <a:r>
              <a:rPr lang="cs-CZ" altLang="cs-CZ" sz="3200" b="1" dirty="0" smtClean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jeho výchova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2162" y="1905001"/>
            <a:ext cx="7842250" cy="44037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800"/>
              <a:t>do 7 let – rozvoj fyzického těla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důležité napodobování a příklad, ponechat co největší volnost; není účelné vysvětlování, působení na rozumovou stránku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do 14 let – rozvoj éterického těla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význam přirozené autority učitele jako vzoru, </a:t>
            </a:r>
            <a:r>
              <a:rPr lang="cs-CZ" altLang="cs-CZ" sz="1800">
                <a:cs typeface="Times New Roman" panose="02020603050405020304" pitchFamily="18" charset="0"/>
              </a:rPr>
              <a:t>působení prostřednictvím podobenství a morálních příkladů</a:t>
            </a:r>
            <a:r>
              <a:rPr lang="cs-CZ" altLang="cs-CZ" sz="1800"/>
              <a:t>; utváří se vůle, rozvoj paměti; </a:t>
            </a:r>
            <a:r>
              <a:rPr lang="cs-CZ" altLang="cs-CZ" sz="1800">
                <a:cs typeface="Times New Roman" panose="02020603050405020304" pitchFamily="18" charset="0"/>
              </a:rPr>
              <a:t>význam je přiznáván hudbě a umění</a:t>
            </a:r>
            <a:r>
              <a:rPr lang="cs-CZ" altLang="cs-CZ" sz="1800"/>
              <a:t>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od 14 let – rozvoj astrálního těla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preferují se složky estetické, mravní a náboženské; z</a:t>
            </a:r>
            <a:r>
              <a:rPr lang="cs-CZ" altLang="cs-CZ" sz="1800">
                <a:cs typeface="Times New Roman" panose="02020603050405020304" pitchFamily="18" charset="0"/>
              </a:rPr>
              <a:t> pamětních               a citových obsahů se generují autentické soudy a úsudky o věcech           a jevech</a:t>
            </a:r>
            <a:r>
              <a:rPr lang="cs-CZ" altLang="cs-CZ" sz="1800"/>
              <a:t>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kolem 21 let – zrození svobodného, tvořivého a samostatného člověka</a:t>
            </a:r>
          </a:p>
        </p:txBody>
      </p:sp>
    </p:spTree>
    <p:extLst>
      <p:ext uri="{BB962C8B-B14F-4D97-AF65-F5344CB8AC3E}">
        <p14:creationId xmlns:p14="http://schemas.microsoft.com/office/powerpoint/2010/main" val="355326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Podle názoru </a:t>
            </a:r>
            <a:r>
              <a:rPr lang="cs-CZ" altLang="cs-CZ" sz="2800" b="1" dirty="0" err="1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američana</a:t>
            </a:r>
            <a:r>
              <a:rPr lang="cs-CZ" altLang="cs-CZ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800" b="1" u="sng" dirty="0" err="1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Trostliho</a:t>
            </a:r>
            <a:r>
              <a:rPr lang="cs-CZ" altLang="cs-CZ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jsou ve Waldorfských školách sledovány tři skupiny cílů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algn="just" eaLnBrk="1" hangingPunct="1"/>
            <a:r>
              <a:rPr lang="cs-CZ" altLang="cs-CZ" sz="2000">
                <a:cs typeface="Times New Roman" panose="02020603050405020304" pitchFamily="18" charset="0"/>
              </a:rPr>
              <a:t>Rozvíjet schopnost jasně, logicky a tvořivě myslet, vést děti k sebepoznání</a:t>
            </a:r>
            <a:endParaRPr lang="cs-CZ" altLang="cs-CZ" sz="2000"/>
          </a:p>
          <a:p>
            <a:pPr algn="just" eaLnBrk="1" hangingPunct="1"/>
            <a:endParaRPr lang="cs-CZ" altLang="cs-CZ" sz="2000"/>
          </a:p>
          <a:p>
            <a:pPr algn="just" eaLnBrk="1" hangingPunct="1"/>
            <a:r>
              <a:rPr lang="cs-CZ" altLang="cs-CZ" sz="2000">
                <a:cs typeface="Times New Roman" panose="02020603050405020304" pitchFamily="18" charset="0"/>
              </a:rPr>
              <a:t>Objevovat a rozvíjet schopnosti hlubokého cítění,</a:t>
            </a:r>
            <a:r>
              <a:rPr lang="cs-CZ" altLang="cs-CZ" sz="1800">
                <a:cs typeface="Times New Roman" panose="02020603050405020304" pitchFamily="18" charset="0"/>
              </a:rPr>
              <a:t> </a:t>
            </a:r>
            <a:r>
              <a:rPr lang="cs-CZ" altLang="cs-CZ" sz="2000">
                <a:solidFill>
                  <a:srgbClr val="000000"/>
                </a:solidFill>
              </a:rPr>
              <a:t>senzitivity ke krásnu, k radostem i ke smutkům tohoto světa, k druhým lidem</a:t>
            </a:r>
          </a:p>
          <a:p>
            <a:pPr algn="just" eaLnBrk="1" hangingPunct="1"/>
            <a:endParaRPr lang="cs-CZ" altLang="cs-CZ" sz="2000"/>
          </a:p>
          <a:p>
            <a:pPr algn="just" eaLnBrk="1" hangingPunct="1"/>
            <a:r>
              <a:rPr lang="cs-CZ" altLang="cs-CZ" sz="2000">
                <a:solidFill>
                  <a:srgbClr val="000000"/>
                </a:solidFill>
              </a:rPr>
              <a:t>kultivovat sílu a ochotu činit to, co má být učiněno, pracovat nejen pro sebe, ale pro užitek celého lidstva a Země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191951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3238" y="533400"/>
            <a:ext cx="8283575" cy="11430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Členění, organizace a řízení waldorfské školy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2" y="1828800"/>
            <a:ext cx="7772400" cy="4552528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500" dirty="0"/>
              <a:t>mateřská škola – předškolní stupeň</a:t>
            </a:r>
          </a:p>
          <a:p>
            <a:pPr eaLnBrk="1" hangingPunct="1">
              <a:lnSpc>
                <a:spcPct val="90000"/>
              </a:lnSpc>
            </a:pPr>
            <a:endParaRPr lang="cs-CZ" altLang="cs-CZ" sz="25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500" dirty="0"/>
              <a:t>dvanáct školních ročníků – kolektiv třídy zůstává zachován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5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500" dirty="0"/>
              <a:t>1.- 8. ročník – nižší (dolní) stupeň (ZŠ)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500" dirty="0"/>
              <a:t>třídní učitel vyučuje téměř všechny předměty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5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500" dirty="0"/>
              <a:t>9.- 12. ročník – vyšší (horní) stupeň (SŠ)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500" dirty="0"/>
              <a:t>výuka předmětů odbornými  učiteli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sz="25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500" dirty="0"/>
              <a:t>13. ročník s možností maturity</a:t>
            </a:r>
          </a:p>
          <a:p>
            <a:pPr eaLnBrk="1" hangingPunct="1">
              <a:lnSpc>
                <a:spcPct val="90000"/>
              </a:lnSpc>
            </a:pPr>
            <a:endParaRPr lang="cs-CZ" altLang="cs-CZ" sz="25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500" dirty="0"/>
              <a:t>za vedení školy neodpovídá ředitel, ale celý učitelský sbor ve spolupráci se sdružením rodičů, učitelů a přátel waldorfského hnutí v daném </a:t>
            </a:r>
            <a:r>
              <a:rPr lang="cs-CZ" altLang="cs-CZ" sz="2500" dirty="0" smtClean="0"/>
              <a:t>místě</a:t>
            </a:r>
            <a:endParaRPr lang="cs-CZ" altLang="cs-CZ" sz="2500" dirty="0"/>
          </a:p>
          <a:p>
            <a:pPr eaLnBrk="1" hangingPunct="1">
              <a:lnSpc>
                <a:spcPct val="90000"/>
              </a:lnSpc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31939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Vnitřní organizace výuky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3412" y="2057400"/>
            <a:ext cx="8458200" cy="41148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cs-CZ" altLang="cs-CZ" sz="1800"/>
              <a:t>rozdělení předmětů na hlavní a odborné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hlavní vyučování – didaktická forma EPOCHA (spojené dvě až tři vyučovací hodiny, probírá se jeden předmět po dobu tří až šesti týdnů, epochy se opakují asi za půl roku)</a:t>
            </a:r>
          </a:p>
          <a:p>
            <a:pPr lvl="1" eaLnBrk="1" hangingPunct="1"/>
            <a:r>
              <a:rPr lang="cs-CZ" altLang="cs-CZ" sz="1800"/>
              <a:t>mateřský jazyk, matematika, zeměpis, dějepis, přírodopis, fyzika, chemie ad.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odborné vyučování – probíhá v běžných vyučovacích jednotkách (45 min), orientuje se na předměty, které vyžadují stálé cvičení</a:t>
            </a:r>
          </a:p>
          <a:p>
            <a:pPr lvl="1" eaLnBrk="1" hangingPunct="1"/>
            <a:r>
              <a:rPr lang="cs-CZ" altLang="cs-CZ" sz="1800"/>
              <a:t>cizí jazyky, praktické činnosti, náboženství, eurytmie ad. vč. matematiky a ČJ</a:t>
            </a:r>
          </a:p>
          <a:p>
            <a:pPr lvl="1"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každodenní rozvrh hodin obsahuje teoretické, umělecké a praktické předměty</a:t>
            </a:r>
          </a:p>
          <a:p>
            <a:pPr eaLnBrk="1" hangingPunct="1"/>
            <a:r>
              <a:rPr lang="cs-CZ" altLang="cs-CZ" sz="1800"/>
              <a:t>během školního roku – měsíční slavnosti, svátky, třídní hry, exkurze, výlety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/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374440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Metodika vyučování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000"/>
              <a:t>staví na rytmickém sledu tří fází každého samostatného postupu – poznávání, porozumění a vytvoření dovednosti: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	1. pozorování, prožívání, experimentování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	2. vzpomínání, popisování, nakreslení, verbalizování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	3. zpracování, analýza, abstrahování, generalizování, tvoření teorií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žák se učí pracovat induktivně ve všech teoretických předmětech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hlavní vyučování – společná práce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odborné vyučování – činnost v menších skupinách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učební látku se žák učí sám zachytit, zaprotokolovat, popsat postupy a dokumentovat v epochálním sešitě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305401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Školní den na waldorfské škole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sz="2000" dirty="0"/>
              <a:t>rytmické střídání vyučování hlavního (epochálního) a odborného –  </a:t>
            </a:r>
            <a:r>
              <a:rPr lang="cs-CZ" altLang="cs-CZ" sz="2000" dirty="0" smtClean="0"/>
              <a:t>v </a:t>
            </a:r>
            <a:r>
              <a:rPr lang="cs-CZ" altLang="cs-CZ" sz="2000" dirty="0"/>
              <a:t>souladu se základními životními biorytmy a hygienickými požadavky</a:t>
            </a:r>
          </a:p>
          <a:p>
            <a:pPr eaLnBrk="1" hangingPunct="1"/>
            <a:endParaRPr lang="cs-CZ" altLang="cs-CZ" sz="2000" dirty="0"/>
          </a:p>
          <a:p>
            <a:pPr eaLnBrk="1" hangingPunct="1"/>
            <a:r>
              <a:rPr lang="cs-CZ" altLang="cs-CZ" sz="2000" dirty="0"/>
              <a:t>zahájení dne – 15 až 30 min. jednoduché umělecké aktivity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/>
            <a:r>
              <a:rPr lang="cs-CZ" altLang="cs-CZ" sz="2000" dirty="0"/>
              <a:t>hlavní předmět – dvouhodinový blok v tzv. </a:t>
            </a:r>
            <a:r>
              <a:rPr lang="cs-CZ" altLang="cs-CZ" sz="2000" dirty="0">
                <a:solidFill>
                  <a:srgbClr val="0070C0"/>
                </a:solidFill>
              </a:rPr>
              <a:t>epoše</a:t>
            </a:r>
          </a:p>
          <a:p>
            <a:pPr eaLnBrk="1" hangingPunct="1"/>
            <a:endParaRPr lang="cs-CZ" altLang="cs-CZ" sz="2000" dirty="0">
              <a:solidFill>
                <a:schemeClr val="bg2"/>
              </a:solidFill>
            </a:endParaRPr>
          </a:p>
          <a:p>
            <a:pPr eaLnBrk="1" hangingPunct="1"/>
            <a:r>
              <a:rPr lang="cs-CZ" altLang="cs-CZ" sz="2000" dirty="0"/>
              <a:t>odborné předměty po 45 min. (případně další dvouhodinový blok)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/>
            <a:r>
              <a:rPr lang="cs-CZ" altLang="cs-CZ" sz="2000" dirty="0"/>
              <a:t>od 5., 6. třídy – odpolední vyučování (předměty praktické, umělecké </a:t>
            </a:r>
            <a:r>
              <a:rPr lang="cs-CZ" altLang="cs-CZ" sz="2000" dirty="0" smtClean="0"/>
              <a:t>a </a:t>
            </a:r>
            <a:r>
              <a:rPr lang="cs-CZ" altLang="cs-CZ" sz="2000" dirty="0"/>
              <a:t>tělesné aktivity)</a:t>
            </a:r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01861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Učební plán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000000"/>
                </a:solidFill>
              </a:rPr>
              <a:t>Nemají přesné a jednotné učební osnovy, ale </a:t>
            </a:r>
            <a:r>
              <a:rPr lang="cs-CZ" altLang="cs-CZ" i="1" dirty="0"/>
              <a:t>rámcové plány</a:t>
            </a:r>
            <a:r>
              <a:rPr lang="cs-CZ" altLang="cs-CZ" b="1" dirty="0"/>
              <a:t> </a:t>
            </a:r>
            <a:r>
              <a:rPr lang="cs-CZ" altLang="cs-CZ" dirty="0">
                <a:solidFill>
                  <a:srgbClr val="000000"/>
                </a:solidFill>
              </a:rPr>
              <a:t>upravené podle potřeb dané školy</a:t>
            </a:r>
          </a:p>
          <a:p>
            <a:pPr algn="just" eaLnBrk="1" hangingPunct="1"/>
            <a:endParaRPr lang="cs-CZ" altLang="cs-CZ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dirty="0">
                <a:solidFill>
                  <a:srgbClr val="000000"/>
                </a:solidFill>
              </a:rPr>
              <a:t>Antropocentrický</a:t>
            </a:r>
          </a:p>
          <a:p>
            <a:pPr algn="just" eaLnBrk="1" hangingPunct="1"/>
            <a:endParaRPr lang="cs-CZ" altLang="cs-CZ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dirty="0">
                <a:solidFill>
                  <a:srgbClr val="000000"/>
                </a:solidFill>
              </a:rPr>
              <a:t>Snaha dosáhnout souladu mezi vědou, </a:t>
            </a:r>
            <a:r>
              <a:rPr lang="cs-CZ" altLang="cs-CZ" dirty="0" smtClean="0">
                <a:solidFill>
                  <a:srgbClr val="000000"/>
                </a:solidFill>
              </a:rPr>
              <a:t>uměním </a:t>
            </a:r>
            <a:r>
              <a:rPr lang="cs-CZ" altLang="cs-CZ" dirty="0">
                <a:solidFill>
                  <a:srgbClr val="000000"/>
                </a:solidFill>
              </a:rPr>
              <a:t>a náboženstvím</a:t>
            </a:r>
          </a:p>
        </p:txBody>
      </p:sp>
    </p:spTree>
    <p:extLst>
      <p:ext uri="{BB962C8B-B14F-4D97-AF65-F5344CB8AC3E}">
        <p14:creationId xmlns:p14="http://schemas.microsoft.com/office/powerpoint/2010/main" val="187520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600" dirty="0" smtClean="0">
                <a:hlinkClick r:id="rId2"/>
              </a:rPr>
              <a:t>https://www.youtube.com/watch?v=BkrgkslnD9g&amp;t=</a:t>
            </a:r>
            <a:endParaRPr lang="cs-CZ" alt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291764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Organizace výuky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rozdělení předmětů na </a:t>
            </a:r>
            <a:r>
              <a:rPr lang="cs-CZ" altLang="cs-CZ" sz="2000" i="1" dirty="0">
                <a:solidFill>
                  <a:srgbClr val="0070C0"/>
                </a:solidFill>
              </a:rPr>
              <a:t>hlavní a odborné</a:t>
            </a:r>
          </a:p>
          <a:p>
            <a:pPr algn="just" eaLnBrk="1" hangingPunct="1"/>
            <a:r>
              <a:rPr lang="cs-CZ" altLang="cs-CZ" sz="2000" i="1" dirty="0">
                <a:solidFill>
                  <a:srgbClr val="0070C0"/>
                </a:solidFill>
              </a:rPr>
              <a:t>hlavní vyučování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dirty="0">
                <a:solidFill>
                  <a:srgbClr val="000000"/>
                </a:solidFill>
              </a:rPr>
              <a:t>– didaktická forma EPOCHA (spojené dvě až tři vyučovací hodiny, probírá se jeden předmět po dobu tří až šesti týdnů, epochy se opakují asi za půl roku)</a:t>
            </a:r>
          </a:p>
          <a:p>
            <a:pPr algn="just" eaLnBrk="1" hangingPunct="1"/>
            <a:r>
              <a:rPr lang="cs-CZ" altLang="cs-CZ" sz="2000" i="1" dirty="0">
                <a:solidFill>
                  <a:srgbClr val="0070C0"/>
                </a:solidFill>
              </a:rPr>
              <a:t>odborné vyučování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dirty="0">
                <a:solidFill>
                  <a:srgbClr val="000000"/>
                </a:solidFill>
              </a:rPr>
              <a:t>– probíhá v běžných vyučovacích jednotkách (45 min), orientuje se na předměty, které vyžadují stálé cvičení</a:t>
            </a: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každodenní rozvrh hodin obsahuje teoretické, umělecké a praktické předměty</a:t>
            </a: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během školního roku – měsíční slavnosti, svátky, třídní hry, exkurze, výlety</a:t>
            </a:r>
          </a:p>
          <a:p>
            <a:pPr algn="just" eaLnBrk="1" hangingPunct="1"/>
            <a:endParaRPr lang="cs-CZ" alt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14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Epochy</a:t>
            </a:r>
            <a:r>
              <a:rPr lang="cs-CZ" altLang="cs-CZ" sz="3200" b="1" dirty="0">
                <a:solidFill>
                  <a:schemeClr val="bg2"/>
                </a:solidFill>
              </a:rPr>
              <a:t/>
            </a:r>
            <a:br>
              <a:rPr lang="cs-CZ" altLang="cs-CZ" sz="3200" b="1" dirty="0">
                <a:solidFill>
                  <a:schemeClr val="bg2"/>
                </a:solidFill>
              </a:rPr>
            </a:br>
            <a:endParaRPr lang="cs-CZ" altLang="cs-CZ" sz="3200" b="1" dirty="0">
              <a:solidFill>
                <a:schemeClr val="bg2"/>
              </a:solidFill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idx="4294967295"/>
          </p:nvPr>
        </p:nvSpPr>
        <p:spPr>
          <a:xfrm>
            <a:off x="1951037" y="1773238"/>
            <a:ext cx="8229600" cy="4252912"/>
          </a:xfrm>
        </p:spPr>
        <p:txBody>
          <a:bodyPr/>
          <a:lstStyle/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dvouhodinový </a:t>
            </a:r>
            <a:r>
              <a:rPr lang="cs-CZ" altLang="cs-CZ" sz="2000" i="1" dirty="0">
                <a:solidFill>
                  <a:srgbClr val="0070C0"/>
                </a:solidFill>
              </a:rPr>
              <a:t>monotematický</a:t>
            </a:r>
            <a:r>
              <a:rPr lang="cs-CZ" altLang="cs-CZ" sz="2000" b="1" dirty="0">
                <a:solidFill>
                  <a:srgbClr val="000000"/>
                </a:solidFill>
              </a:rPr>
              <a:t> </a:t>
            </a:r>
            <a:r>
              <a:rPr lang="cs-CZ" altLang="cs-CZ" sz="2000" dirty="0">
                <a:solidFill>
                  <a:srgbClr val="000000"/>
                </a:solidFill>
              </a:rPr>
              <a:t>vyučovací blok</a:t>
            </a: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umisťovaná vždy na začátek rozvrhu dne</a:t>
            </a: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učitel rozvíjí jedno dané téma (např. matematické operace, stavba domu, dějiny Řecka)</a:t>
            </a: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důraz hlavně na </a:t>
            </a:r>
            <a:r>
              <a:rPr lang="cs-CZ" altLang="cs-CZ" sz="2000" i="1" dirty="0" err="1">
                <a:solidFill>
                  <a:srgbClr val="0070C0"/>
                </a:solidFill>
              </a:rPr>
              <a:t>estetickovýchovné</a:t>
            </a:r>
            <a:r>
              <a:rPr lang="cs-CZ" altLang="cs-CZ" sz="2000" i="1" dirty="0">
                <a:solidFill>
                  <a:srgbClr val="0070C0"/>
                </a:solidFill>
              </a:rPr>
              <a:t> </a:t>
            </a:r>
            <a:r>
              <a:rPr lang="cs-CZ" altLang="cs-CZ" sz="2000" dirty="0">
                <a:solidFill>
                  <a:srgbClr val="0070C0"/>
                </a:solidFill>
              </a:rPr>
              <a:t>a</a:t>
            </a:r>
            <a:r>
              <a:rPr lang="cs-CZ" altLang="cs-CZ" sz="2000" i="1" dirty="0">
                <a:solidFill>
                  <a:srgbClr val="0070C0"/>
                </a:solidFill>
              </a:rPr>
              <a:t> pracovní předměty </a:t>
            </a:r>
            <a:r>
              <a:rPr lang="cs-CZ" altLang="cs-CZ" sz="2000" dirty="0">
                <a:solidFill>
                  <a:schemeClr val="bg2"/>
                </a:solidFill>
              </a:rPr>
              <a:t>a na</a:t>
            </a:r>
            <a:r>
              <a:rPr lang="cs-CZ" altLang="cs-CZ" sz="2000" i="1" dirty="0">
                <a:solidFill>
                  <a:schemeClr val="bg2"/>
                </a:solidFill>
              </a:rPr>
              <a:t> </a:t>
            </a:r>
            <a:r>
              <a:rPr lang="cs-CZ" altLang="cs-CZ" sz="2000" i="1" dirty="0">
                <a:solidFill>
                  <a:srgbClr val="0070C0"/>
                </a:solidFill>
              </a:rPr>
              <a:t>cizí jazyky</a:t>
            </a: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v jejím rámci se probírá vždy jeden z tzv. hlavních předmětů, obvykle po dobu 3-6 týdnů nepřetržitě, poté nastupuje do epochy další hlavní předmět</a:t>
            </a:r>
            <a:endParaRPr lang="cs-CZ" altLang="cs-CZ" sz="2000" b="1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v epochách vyučuje obvykle všechny hlavní předměty třídní učitel</a:t>
            </a:r>
          </a:p>
          <a:p>
            <a:pPr algn="just" eaLnBrk="1" hangingPunct="1"/>
            <a:endParaRPr lang="cs-CZ" altLang="cs-CZ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7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Ad epochy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endParaRPr lang="cs-CZ" alt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eaLnBrk="1" hangingPunct="1"/>
            <a:r>
              <a:rPr lang="cs-CZ" altLang="cs-CZ" dirty="0">
                <a:solidFill>
                  <a:srgbClr val="000000"/>
                </a:solidFill>
              </a:rPr>
              <a:t>dělí se na část rytmickou, vyučovací a vyprávěcí</a:t>
            </a:r>
          </a:p>
          <a:p>
            <a:pPr algn="just" eaLnBrk="1" hangingPunct="1"/>
            <a:r>
              <a:rPr lang="cs-CZ" altLang="cs-CZ" i="1" dirty="0">
                <a:solidFill>
                  <a:srgbClr val="0070C0"/>
                </a:solidFill>
              </a:rPr>
              <a:t>výhodou epoch</a:t>
            </a:r>
            <a:r>
              <a:rPr lang="cs-CZ" altLang="cs-CZ" b="1" dirty="0">
                <a:solidFill>
                  <a:srgbClr val="0070C0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- nerozdělování pozornosti žáka na mnoho předmětů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dirty="0">
              <a:solidFill>
                <a:srgbClr val="00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dirty="0">
              <a:solidFill>
                <a:srgbClr val="00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cs-CZ" altLang="cs-CZ" dirty="0">
                <a:solidFill>
                  <a:srgbClr val="000000"/>
                </a:solidFill>
              </a:rPr>
              <a:t>předmětem vyskytujícím se pouze na WŠ je </a:t>
            </a:r>
            <a:r>
              <a:rPr lang="cs-CZ" altLang="cs-CZ" b="1" dirty="0">
                <a:solidFill>
                  <a:srgbClr val="0070C0"/>
                </a:solidFill>
              </a:rPr>
              <a:t>eurytmie</a:t>
            </a:r>
            <a:r>
              <a:rPr lang="cs-CZ" altLang="cs-CZ" dirty="0">
                <a:solidFill>
                  <a:schemeClr val="bg2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– umění vyjádřit pohybem myšlenku, hudbu či vlastní prožitek</a:t>
            </a:r>
          </a:p>
        </p:txBody>
      </p:sp>
    </p:spTree>
    <p:extLst>
      <p:ext uri="{BB962C8B-B14F-4D97-AF65-F5344CB8AC3E}">
        <p14:creationId xmlns:p14="http://schemas.microsoft.com/office/powerpoint/2010/main" val="339235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cs-CZ" sz="3200" b="1" dirty="0">
                <a:solidFill>
                  <a:schemeClr val="tx1"/>
                </a:solidFill>
              </a:rPr>
              <a:t>Hodnocení</a:t>
            </a:r>
            <a:r>
              <a:rPr lang="cs-CZ" sz="32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32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sz="320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27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žáci nejsou hodnoceni známkami</a:t>
            </a:r>
          </a:p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oceňují se charakteristikami, které se vztahují vždy ke schopnostem dítěte</a:t>
            </a:r>
          </a:p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nesrovnávají se  s ostatními žáky</a:t>
            </a:r>
          </a:p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dostávají doporučení pro další rozvoj žáka</a:t>
            </a:r>
            <a:endParaRPr lang="cs-CZ" altLang="cs-CZ" b="1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žák nepropadá, žáci spolu obvykle zůstávají jako skupina po celý průběh školní docházky</a:t>
            </a:r>
          </a:p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Výroční vysvědčení-učitelé výstižně a umělecky charakterizují své žáky</a:t>
            </a:r>
          </a:p>
        </p:txBody>
      </p:sp>
    </p:spTree>
    <p:extLst>
      <p:ext uri="{BB962C8B-B14F-4D97-AF65-F5344CB8AC3E}">
        <p14:creationId xmlns:p14="http://schemas.microsoft.com/office/powerpoint/2010/main" val="421578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Metody</a:t>
            </a:r>
            <a:r>
              <a:rPr lang="cs-CZ" altLang="cs-CZ" sz="3200" b="1" dirty="0">
                <a:solidFill>
                  <a:schemeClr val="bg2"/>
                </a:solidFill>
              </a:rPr>
              <a:t/>
            </a:r>
            <a:br>
              <a:rPr lang="cs-CZ" altLang="cs-CZ" sz="3200" b="1" dirty="0">
                <a:solidFill>
                  <a:schemeClr val="bg2"/>
                </a:solidFill>
              </a:rPr>
            </a:br>
            <a:endParaRPr lang="cs-CZ" altLang="cs-CZ" sz="3200" b="1" dirty="0">
              <a:solidFill>
                <a:schemeClr val="bg2"/>
              </a:solidFill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idx="4294967295"/>
          </p:nvPr>
        </p:nvSpPr>
        <p:spPr>
          <a:xfrm>
            <a:off x="2022475" y="1773238"/>
            <a:ext cx="8229600" cy="4464050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používají obraz, rytmus a pohyb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>
                <a:solidFill>
                  <a:srgbClr val="000000"/>
                </a:solidFill>
              </a:rPr>
              <a:t>tři fáze každého samostatného postupu – poznávání, porozumění a vytvoření dovednosti: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rgbClr val="000000"/>
                </a:solidFill>
              </a:rPr>
              <a:t>	1. pozorování, prožívání, experimentování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rgbClr val="000000"/>
                </a:solidFill>
              </a:rPr>
              <a:t>	2. vzpomínání, popisování, nakreslení, verbalizování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rgbClr val="000000"/>
                </a:solidFill>
              </a:rPr>
              <a:t>	3. zpracování, analýza, abstrahování, generalizování, tvoření teorií</a:t>
            </a:r>
          </a:p>
          <a:p>
            <a:pPr algn="just" eaLnBrk="1" hangingPunct="1"/>
            <a:endParaRPr lang="cs-CZ" altLang="cs-CZ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součástí metod je řada pohybových aktivit</a:t>
            </a:r>
          </a:p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učební látku se žák učí sám zachytit, zaprotokolovat, popsat postupy a dokumentovat v epochálním sešitě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>
              <a:solidFill>
                <a:srgbClr val="000000"/>
              </a:solidFill>
            </a:endParaRPr>
          </a:p>
          <a:p>
            <a:pPr algn="just" eaLnBrk="1" hangingPunct="1"/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99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 idx="4294967295"/>
          </p:nvPr>
        </p:nvSpPr>
        <p:spPr>
          <a:xfrm>
            <a:off x="1846262" y="188913"/>
            <a:ext cx="8229600" cy="1384300"/>
          </a:xfrm>
        </p:spPr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Pomůcky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cs-CZ" altLang="cs-CZ" i="1" dirty="0">
                <a:solidFill>
                  <a:srgbClr val="0070C0"/>
                </a:solidFill>
              </a:rPr>
              <a:t>materiály</a:t>
            </a:r>
            <a:r>
              <a:rPr lang="cs-CZ" altLang="cs-CZ" i="1" dirty="0">
                <a:solidFill>
                  <a:schemeClr val="bg2"/>
                </a:solidFill>
              </a:rPr>
              <a:t>,</a:t>
            </a:r>
            <a:r>
              <a:rPr lang="cs-CZ" altLang="cs-CZ" dirty="0">
                <a:solidFill>
                  <a:srgbClr val="000000"/>
                </a:solidFill>
              </a:rPr>
              <a:t> které si učitel vytváří sám, nebo ve spolupráci s ostatními kolegy</a:t>
            </a:r>
          </a:p>
          <a:p>
            <a:pPr algn="just" eaLnBrk="1" hangingPunct="1"/>
            <a:endParaRPr lang="cs-CZ" altLang="cs-CZ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i="1" dirty="0">
                <a:solidFill>
                  <a:srgbClr val="0070C0"/>
                </a:solidFill>
              </a:rPr>
              <a:t>knihy</a:t>
            </a:r>
            <a:r>
              <a:rPr lang="cs-CZ" altLang="cs-CZ" i="1" dirty="0">
                <a:solidFill>
                  <a:schemeClr val="bg2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mohou být doplňkem (např. cvičebnice a atlasy), nikoli hlavním prostředkem výuky</a:t>
            </a:r>
          </a:p>
          <a:p>
            <a:pPr algn="just" eaLnBrk="1" hangingPunct="1"/>
            <a:endParaRPr lang="cs-CZ" altLang="cs-CZ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i="1" dirty="0">
                <a:solidFill>
                  <a:srgbClr val="0070C0"/>
                </a:solidFill>
              </a:rPr>
              <a:t>žákovské pracovní a epochové sešity</a:t>
            </a:r>
          </a:p>
        </p:txBody>
      </p:sp>
    </p:spTree>
    <p:extLst>
      <p:ext uri="{BB962C8B-B14F-4D97-AF65-F5344CB8AC3E}">
        <p14:creationId xmlns:p14="http://schemas.microsoft.com/office/powerpoint/2010/main" val="188448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 descr="první čte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612" y="2276872"/>
            <a:ext cx="3384376" cy="4518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Pomůcky na waldorfské škole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1800" dirty="0"/>
              <a:t>učebnice tradičního typu považovány za sekundární prameny a „pasivní“ učební prostředky – využívají omezeně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základ vyučovací práce tvoří tzv. „aktivní“ učební </a:t>
            </a: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r>
              <a:rPr lang="cs-CZ" altLang="cs-CZ" sz="1800" dirty="0" smtClean="0"/>
              <a:t>prostředky </a:t>
            </a:r>
            <a:r>
              <a:rPr lang="cs-CZ" altLang="cs-CZ" sz="1800" dirty="0"/>
              <a:t>(sbírky textů, originální dokumenty, statistiky, </a:t>
            </a: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r>
              <a:rPr lang="cs-CZ" altLang="cs-CZ" sz="1800" dirty="0" smtClean="0"/>
              <a:t>encyklopedie</a:t>
            </a:r>
            <a:r>
              <a:rPr lang="cs-CZ" altLang="cs-CZ" sz="1800" dirty="0"/>
              <a:t>, příručky, které vytváří učitel)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eaLnBrk="1" hangingPunct="1"/>
            <a:r>
              <a:rPr lang="cs-CZ" altLang="cs-CZ" sz="1800" dirty="0"/>
              <a:t>zpracovanou učební látku žáci zachycují v epochových </a:t>
            </a: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r>
              <a:rPr lang="cs-CZ" altLang="cs-CZ" sz="1800" dirty="0" smtClean="0"/>
              <a:t>sešitech (</a:t>
            </a:r>
            <a:r>
              <a:rPr lang="cs-CZ" altLang="cs-CZ" sz="1800" dirty="0"/>
              <a:t>učitel kontroluje, vyžaduje opravy a doplnění)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ve vyučování  se nevyužívají média</a:t>
            </a:r>
          </a:p>
          <a:p>
            <a:pPr eaLnBrk="1" hangingPunct="1"/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0468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Negativní stránky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2" y="1828800"/>
            <a:ext cx="7772400" cy="4114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800"/>
              <a:t>malá návaznost např. základních škol na běžné střední školy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u</a:t>
            </a:r>
            <a:r>
              <a:rPr lang="cs-CZ" altLang="cs-CZ" sz="1800">
                <a:cs typeface="Times New Roman" panose="02020603050405020304" pitchFamily="18" charset="0"/>
              </a:rPr>
              <a:t> </a:t>
            </a:r>
            <a:r>
              <a:rPr lang="cs-CZ" altLang="cs-CZ" sz="1800"/>
              <a:t>některých </a:t>
            </a:r>
            <a:r>
              <a:rPr lang="cs-CZ" altLang="cs-CZ" sz="1800">
                <a:cs typeface="Times New Roman" panose="02020603050405020304" pitchFamily="18" charset="0"/>
              </a:rPr>
              <a:t>žáků </a:t>
            </a:r>
            <a:r>
              <a:rPr lang="cs-CZ" altLang="cs-CZ" sz="1800"/>
              <a:t>mohou vznikat</a:t>
            </a:r>
            <a:r>
              <a:rPr lang="cs-CZ" altLang="cs-CZ" sz="1800">
                <a:cs typeface="Times New Roman" panose="02020603050405020304" pitchFamily="18" charset="0"/>
              </a:rPr>
              <a:t> frustrační pocity</a:t>
            </a:r>
            <a:r>
              <a:rPr lang="cs-CZ" altLang="cs-CZ" sz="1800"/>
              <a:t> např.</a:t>
            </a:r>
            <a:r>
              <a:rPr lang="cs-CZ" altLang="cs-CZ" sz="1800">
                <a:cs typeface="Times New Roman" panose="02020603050405020304" pitchFamily="18" charset="0"/>
              </a:rPr>
              <a:t> z toho, že se ve škole nic soustavného nenaučili, že nebudou schopni se vyrovnat absolventům jiných škol</a:t>
            </a: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přílišná</a:t>
            </a:r>
            <a:r>
              <a:rPr lang="cs-CZ" altLang="cs-CZ" sz="1800">
                <a:cs typeface="Times New Roman" panose="02020603050405020304" pitchFamily="18" charset="0"/>
              </a:rPr>
              <a:t> volnost žáků na těchto alternativních školách vede k nižší úrovni vzdělávacích výsledků</a:t>
            </a:r>
            <a:endParaRPr lang="cs-CZ" altLang="cs-CZ" sz="1800"/>
          </a:p>
          <a:p>
            <a:pPr eaLnBrk="1" hangingPunct="1">
              <a:lnSpc>
                <a:spcPct val="90000"/>
              </a:lnSpc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v</a:t>
            </a:r>
            <a:r>
              <a:rPr lang="cs-CZ" altLang="cs-CZ" sz="1800">
                <a:cs typeface="Times New Roman" panose="02020603050405020304" pitchFamily="18" charset="0"/>
              </a:rPr>
              <a:t>zdělá</a:t>
            </a:r>
            <a:r>
              <a:rPr lang="cs-CZ" altLang="cs-CZ" sz="1800"/>
              <a:t>ní často </a:t>
            </a:r>
            <a:r>
              <a:rPr lang="cs-CZ" altLang="cs-CZ" sz="1800">
                <a:cs typeface="Times New Roman" panose="02020603050405020304" pitchFamily="18" charset="0"/>
              </a:rPr>
              <a:t>zajiš</a:t>
            </a:r>
            <a:r>
              <a:rPr lang="cs-CZ" altLang="cs-CZ" sz="1800"/>
              <a:t>ťují </a:t>
            </a:r>
            <a:r>
              <a:rPr lang="cs-CZ" altLang="cs-CZ" sz="1800">
                <a:cs typeface="Times New Roman" panose="02020603050405020304" pitchFamily="18" charset="0"/>
              </a:rPr>
              <a:t>mlad</a:t>
            </a:r>
            <a:r>
              <a:rPr lang="cs-CZ" altLang="cs-CZ" sz="1800"/>
              <a:t>í pedagogové, </a:t>
            </a:r>
            <a:r>
              <a:rPr lang="cs-CZ" altLang="cs-CZ" sz="1800">
                <a:cs typeface="Times New Roman" panose="02020603050405020304" pitchFamily="18" charset="0"/>
              </a:rPr>
              <a:t> kteří mají většinou m</a:t>
            </a:r>
            <a:r>
              <a:rPr lang="cs-CZ" altLang="cs-CZ" sz="1800"/>
              <a:t>álo</a:t>
            </a:r>
            <a:r>
              <a:rPr lang="cs-CZ" altLang="cs-CZ" sz="1800">
                <a:cs typeface="Times New Roman" panose="02020603050405020304" pitchFamily="18" charset="0"/>
              </a:rPr>
              <a:t> zkušenost</a:t>
            </a:r>
            <a:r>
              <a:rPr lang="cs-CZ" altLang="cs-CZ" sz="1800"/>
              <a:t>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neklade dostatečný důraz na standardní pedagogické vysokoškolské vzdělání (třídní učitel od 1. – 8. roč. vyučuje téměř všechny předměty, jako předpoklad maturitní vzdělání a absolvování seminářů pro učitele waldorfské pedagogiky)</a:t>
            </a:r>
          </a:p>
          <a:p>
            <a:pPr eaLnBrk="1" hangingPunct="1">
              <a:lnSpc>
                <a:spcPct val="90000"/>
              </a:lnSpc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názor, že vnucuje žákům určitý (až dogmatický) styl výchovy a vzdělávání, neotvírá se vědecké kritice, konfrontaci s jinými alternativními školami</a:t>
            </a:r>
          </a:p>
          <a:p>
            <a:pPr eaLnBrk="1" hangingPunct="1">
              <a:lnSpc>
                <a:spcPct val="90000"/>
              </a:lnSpc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endParaRPr lang="cs-CZ" altLang="cs-CZ" sz="1600"/>
          </a:p>
          <a:p>
            <a:pPr eaLnBrk="1" hangingPunct="1">
              <a:lnSpc>
                <a:spcPct val="90000"/>
              </a:lnSpc>
            </a:pPr>
            <a:endParaRPr lang="cs-CZ" altLang="cs-CZ" sz="1600"/>
          </a:p>
          <a:p>
            <a:pPr eaLnBrk="1" hangingPunct="1">
              <a:lnSpc>
                <a:spcPct val="90000"/>
              </a:lnSpc>
            </a:pPr>
            <a:endParaRPr lang="cs-CZ" altLang="cs-CZ" sz="1600"/>
          </a:p>
          <a:p>
            <a:pPr eaLnBrk="1" hangingPunct="1">
              <a:lnSpc>
                <a:spcPct val="90000"/>
              </a:lnSpc>
            </a:pPr>
            <a:endParaRPr lang="cs-CZ" altLang="cs-CZ" sz="1600"/>
          </a:p>
          <a:p>
            <a:pPr eaLnBrk="1" hangingPunct="1">
              <a:lnSpc>
                <a:spcPct val="90000"/>
              </a:lnSpc>
            </a:pPr>
            <a:endParaRPr lang="cs-CZ" altLang="cs-CZ" sz="1600"/>
          </a:p>
          <a:p>
            <a:pPr eaLnBrk="1" hangingPunct="1">
              <a:lnSpc>
                <a:spcPct val="90000"/>
              </a:lnSpc>
            </a:pPr>
            <a:endParaRPr lang="cs-CZ" altLang="cs-CZ" sz="1600"/>
          </a:p>
        </p:txBody>
      </p:sp>
    </p:spTree>
    <p:extLst>
      <p:ext uri="{BB962C8B-B14F-4D97-AF65-F5344CB8AC3E}">
        <p14:creationId xmlns:p14="http://schemas.microsoft.com/office/powerpoint/2010/main" val="325622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4412" y="5334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Mapa ČR, kde nalezneme Waldorfské školy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1800"/>
              <a:t>Brno, České Budějovice, Hradec Králové, Jeseník, Karlovy Vary, Olomouc, Ostrava, Pardubice, Písek, Praha, Příbram, Semily</a:t>
            </a:r>
          </a:p>
          <a:p>
            <a:pPr eaLnBrk="1" hangingPunct="1"/>
            <a:r>
              <a:rPr lang="cs-CZ" altLang="cs-CZ" sz="1800">
                <a:solidFill>
                  <a:srgbClr val="000000"/>
                </a:solidFill>
              </a:rPr>
              <a:t>V současnosti nejrozšířenější typ alternativní školy (přes 900 WŠ na celém světě, v ČR 35)</a:t>
            </a:r>
          </a:p>
          <a:p>
            <a:pPr eaLnBrk="1" hangingPunct="1"/>
            <a:endParaRPr lang="cs-CZ" altLang="cs-CZ" sz="1800"/>
          </a:p>
        </p:txBody>
      </p:sp>
      <p:pic>
        <p:nvPicPr>
          <p:cNvPr id="31748" name="Picture 4" descr="mapac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812" y="2895600"/>
            <a:ext cx="7467600" cy="330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521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Přehled Waldorfských škol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sz="2800"/>
              <a:t>Mateřské školy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/>
              <a:t>        Beroun, Boseň, Brno, České Budějovice, Karlovy Vary, Klatovy, Olomouc, Písek, Praha 3, Praha 6, Příbram, Rovensko pod Troskami, Sedlčany, Staré Ždánice, Semily, Strakonice, Turnov, Žďár n. Sázavou</a:t>
            </a:r>
          </a:p>
          <a:p>
            <a:pPr eaLnBrk="1" hangingPunct="1"/>
            <a:r>
              <a:rPr lang="cs-CZ" altLang="cs-CZ" sz="2800"/>
              <a:t>Základní školy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/>
              <a:t>         Brno, Olomouc, Ostrava, Pardubice, Písek, Praha 5, Praha 6, Příbram, Semily</a:t>
            </a:r>
          </a:p>
          <a:p>
            <a:pPr eaLnBrk="1" hangingPunct="1"/>
            <a:r>
              <a:rPr lang="cs-CZ" altLang="cs-CZ" sz="2800"/>
              <a:t>Střední školy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/>
              <a:t>         Ostrava, Praha, Příbram, Semily</a:t>
            </a:r>
          </a:p>
          <a:p>
            <a:pPr eaLnBrk="1" hangingPunct="1"/>
            <a:r>
              <a:rPr lang="cs-CZ" altLang="cs-CZ" sz="2800"/>
              <a:t>Speciální školy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/>
              <a:t>         Praha </a:t>
            </a:r>
          </a:p>
        </p:txBody>
      </p:sp>
    </p:spTree>
    <p:extLst>
      <p:ext uri="{BB962C8B-B14F-4D97-AF65-F5344CB8AC3E}">
        <p14:creationId xmlns:p14="http://schemas.microsoft.com/office/powerpoint/2010/main" val="312108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0725" y="476250"/>
            <a:ext cx="8229600" cy="1143000"/>
          </a:xfrm>
        </p:spPr>
        <p:txBody>
          <a:bodyPr anchor="ctr"/>
          <a:lstStyle/>
          <a:p>
            <a:pPr algn="ctr" eaLnBrk="1" hangingPunct="1"/>
            <a:r>
              <a:rPr lang="cs-CZ" altLang="cs-CZ" b="1" u="sng">
                <a:solidFill>
                  <a:srgbClr val="FF0000"/>
                </a:solidFill>
                <a:latin typeface="Arial" panose="020B0604020202020204" pitchFamily="34" charset="0"/>
              </a:rPr>
              <a:t>Rudolf Steiner (1861 – 1925)</a:t>
            </a:r>
          </a:p>
        </p:txBody>
      </p:sp>
      <p:sp>
        <p:nvSpPr>
          <p:cNvPr id="6147" name="Rectangle 8"/>
          <p:cNvSpPr>
            <a:spLocks noGrp="1" noChangeArrowheads="1"/>
          </p:cNvSpPr>
          <p:nvPr>
            <p:ph type="subTitle" idx="4294967295"/>
          </p:nvPr>
        </p:nvSpPr>
        <p:spPr>
          <a:xfrm>
            <a:off x="2925762" y="5084764"/>
            <a:ext cx="6400800" cy="1152525"/>
          </a:xfrm>
        </p:spPr>
        <p:txBody>
          <a:bodyPr/>
          <a:lstStyle/>
          <a:p>
            <a:pPr marL="0" indent="0" algn="ctr">
              <a:buNone/>
            </a:pPr>
            <a:r>
              <a:rPr lang="cs-CZ" altLang="cs-CZ" sz="2000" i="1" dirty="0">
                <a:solidFill>
                  <a:srgbClr val="000000"/>
                </a:solidFill>
                <a:latin typeface="Arial" panose="020B0604020202020204" pitchFamily="34" charset="0"/>
              </a:rPr>
              <a:t>„</a:t>
            </a:r>
            <a:r>
              <a:rPr lang="en-US" altLang="cs-CZ" sz="2000" i="1" dirty="0">
                <a:solidFill>
                  <a:srgbClr val="0070C0"/>
                </a:solidFill>
                <a:latin typeface="Arial" panose="020B0604020202020204" pitchFamily="34" charset="0"/>
              </a:rPr>
              <a:t>V</a:t>
            </a:r>
            <a:r>
              <a:rPr lang="cs-CZ" altLang="cs-CZ" sz="2000" i="1" dirty="0">
                <a:solidFill>
                  <a:srgbClr val="0070C0"/>
                </a:solidFill>
                <a:latin typeface="Arial" panose="020B0604020202020204" pitchFamily="34" charset="0"/>
              </a:rPr>
              <a:t>e škole nejde o to dostat veškeré vzdělání, ale připravit se tak, abychom je získali ze života</a:t>
            </a:r>
            <a:r>
              <a:rPr lang="cs-CZ" altLang="cs-CZ" sz="20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“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pic>
        <p:nvPicPr>
          <p:cNvPr id="6148" name="Picture 7" descr="ste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351" y="1700213"/>
            <a:ext cx="241617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640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Ukázky z některých typů Waldorfských škol</a:t>
            </a:r>
          </a:p>
        </p:txBody>
      </p:sp>
      <p:pic>
        <p:nvPicPr>
          <p:cNvPr id="33795" name="Picture 5" descr="obrkoncepc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908" y="1581344"/>
            <a:ext cx="4365054" cy="319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6" descr="f_remesla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012" y="2057400"/>
            <a:ext cx="3257872" cy="462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07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Zástupný symbol pro obsah 3" descr="třida.jpg"/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02026" y="2349499"/>
            <a:ext cx="5256682" cy="3701383"/>
          </a:xfrm>
        </p:spPr>
      </p:pic>
      <p:sp>
        <p:nvSpPr>
          <p:cNvPr id="34820" name="Zástupný symbol pro obsah 5"/>
          <p:cNvSpPr>
            <a:spLocks noGrp="1"/>
          </p:cNvSpPr>
          <p:nvPr>
            <p:ph sz="half" idx="4294967295"/>
          </p:nvPr>
        </p:nvSpPr>
        <p:spPr>
          <a:xfrm>
            <a:off x="2422526" y="620714"/>
            <a:ext cx="7488237" cy="1584325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70C0"/>
                </a:solidFill>
              </a:rPr>
              <a:t>waldorfská třída </a:t>
            </a:r>
            <a:r>
              <a:rPr lang="cs-CZ" altLang="cs-CZ" dirty="0">
                <a:solidFill>
                  <a:srgbClr val="000000"/>
                </a:solidFill>
              </a:rPr>
              <a:t>- zvláštní barevné ladění (v každé třídě jiné, odpovídající psychice daného věku), květiny, reprodukce uměleckých děl i množství žákovských obrazů a výrobků</a:t>
            </a:r>
          </a:p>
        </p:txBody>
      </p:sp>
    </p:spTree>
    <p:extLst>
      <p:ext uri="{BB962C8B-B14F-4D97-AF65-F5344CB8AC3E}">
        <p14:creationId xmlns:p14="http://schemas.microsoft.com/office/powerpoint/2010/main" val="412728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13088938" y="5876926"/>
            <a:ext cx="69850" cy="688975"/>
          </a:xfrm>
        </p:spPr>
        <p:txBody>
          <a:bodyPr/>
          <a:lstStyle/>
          <a:p>
            <a:pPr algn="ctr" eaLnBrk="1" hangingPunct="1"/>
            <a:endParaRPr lang="cs-CZ" altLang="cs-CZ" sz="3200" b="1" u="sng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8426" y="620714"/>
            <a:ext cx="7489825" cy="24479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>
                <a:solidFill>
                  <a:srgbClr val="000000"/>
                </a:solidFill>
              </a:rPr>
              <a:t>učení prožitkem</a:t>
            </a:r>
            <a:br>
              <a:rPr lang="cs-CZ" altLang="cs-CZ">
                <a:solidFill>
                  <a:srgbClr val="000000"/>
                </a:solidFill>
              </a:rPr>
            </a:br>
            <a:endParaRPr lang="cs-CZ" altLang="cs-CZ" sz="1000">
              <a:solidFill>
                <a:srgbClr val="000000"/>
              </a:solidFill>
            </a:endParaRPr>
          </a:p>
          <a:p>
            <a:pPr eaLnBrk="1" hangingPunct="1"/>
            <a:r>
              <a:rPr lang="cs-CZ" altLang="cs-CZ">
                <a:solidFill>
                  <a:srgbClr val="000000"/>
                </a:solidFill>
              </a:rPr>
              <a:t>důraz na uměleckou a tvořivou stránku vyučování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000">
              <a:solidFill>
                <a:srgbClr val="000000"/>
              </a:solidFill>
            </a:endParaRPr>
          </a:p>
          <a:p>
            <a:pPr eaLnBrk="1" hangingPunct="1"/>
            <a:r>
              <a:rPr lang="cs-CZ" altLang="cs-CZ">
                <a:solidFill>
                  <a:srgbClr val="000000"/>
                </a:solidFill>
              </a:rPr>
              <a:t>rukodělné činnosti</a:t>
            </a:r>
            <a:br>
              <a:rPr lang="cs-CZ" altLang="cs-CZ">
                <a:solidFill>
                  <a:srgbClr val="000000"/>
                </a:solidFill>
              </a:rPr>
            </a:br>
            <a:endParaRPr lang="cs-CZ" altLang="cs-CZ" sz="1000">
              <a:solidFill>
                <a:srgbClr val="000000"/>
              </a:solidFill>
            </a:endParaRPr>
          </a:p>
          <a:p>
            <a:pPr eaLnBrk="1" hangingPunct="1"/>
            <a:r>
              <a:rPr lang="cs-CZ" altLang="cs-CZ">
                <a:solidFill>
                  <a:srgbClr val="000000"/>
                </a:solidFill>
              </a:rPr>
              <a:t>výuka cizích jazyků</a:t>
            </a:r>
          </a:p>
          <a:p>
            <a:pPr eaLnBrk="1" hangingPunct="1"/>
            <a:endParaRPr lang="cs-CZ" altLang="cs-CZ">
              <a:solidFill>
                <a:srgbClr val="000000"/>
              </a:solidFill>
            </a:endParaRPr>
          </a:p>
          <a:p>
            <a:pPr eaLnBrk="1" hangingPunct="1"/>
            <a:endParaRPr lang="cs-CZ" altLang="cs-CZ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5844" name="Zástupný symbol pro obsah 3" descr="thumb-5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188" y="3357564"/>
            <a:ext cx="4176713" cy="313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847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4412" y="533400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Ukázky pohybové aktivity při výuce matematiky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děti stojí v lavicích a počítají sestupně čísla 37 – 0, přitom pohybují podle obrázku:</a:t>
            </a:r>
          </a:p>
          <a:p>
            <a:pPr eaLnBrk="1" hangingPunct="1"/>
            <a:endParaRPr lang="cs-CZ" altLang="cs-CZ" sz="1800"/>
          </a:p>
          <a:p>
            <a:pPr eaLnBrk="1" hangingPunct="1"/>
            <a:endParaRPr lang="cs-CZ" altLang="cs-CZ" sz="1800"/>
          </a:p>
          <a:p>
            <a:pPr eaLnBrk="1" hangingPunct="1"/>
            <a:endParaRPr lang="cs-CZ" altLang="cs-CZ" sz="1800"/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cvičení s rytmizací při sčítání - děti sedí se zkříženýma nohama a při odříkávání příkladů tleskají dlaněmi o sebe nebo o kolena a luskají prsty: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/>
              <a:t>	3	    =	       2		      +		        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/>
              <a:t>  (lusk)	(tlesk)  (tlesk na kolena)  (tlesk dlaněmi o sebe)  (tlesk na kolena)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/>
          </a:p>
        </p:txBody>
      </p:sp>
      <p:pic>
        <p:nvPicPr>
          <p:cNvPr id="36868" name="Picture 4" descr="Snimek3_M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213" y="2895601"/>
            <a:ext cx="4448175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954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Ukázka pohybové aktivity při výuce matematiky – 4. třída</a:t>
            </a:r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3132137" y="1200150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7892" name="Rectangle 6"/>
          <p:cNvSpPr>
            <a:spLocks noChangeArrowheads="1"/>
          </p:cNvSpPr>
          <p:nvPr/>
        </p:nvSpPr>
        <p:spPr bwMode="auto">
          <a:xfrm>
            <a:off x="3246437" y="1290638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37893" name="lightboxImage" descr="http://waldorf.pb.cz/gallery-tridy/albums/tridy-4-druha-matematika/PA100009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212" y="2062163"/>
            <a:ext cx="5791200" cy="434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54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Ukázka výuky českého jazyka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/>
              <a:t>vyvozování písmen:</a:t>
            </a:r>
          </a:p>
          <a:p>
            <a:pPr eaLnBrk="1" hangingPunct="1"/>
            <a:r>
              <a:rPr lang="cs-CZ" altLang="cs-CZ" sz="2000"/>
              <a:t>každé písmenko má svůj příběh, charakteristiku a barvu</a:t>
            </a:r>
          </a:p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příklad písmeno „V“</a:t>
            </a:r>
          </a:p>
          <a:p>
            <a:pPr lvl="1" eaLnBrk="1" hangingPunct="1"/>
            <a:r>
              <a:rPr lang="cs-CZ" altLang="cs-CZ"/>
              <a:t> učitel povídá příběh, kde hraje důležitou úlohu voda, moře (např. O Malé mořské víle), zaměří se na barvitý popis vln</a:t>
            </a:r>
          </a:p>
          <a:p>
            <a:pPr lvl="1" eaLnBrk="1" hangingPunct="1"/>
            <a:r>
              <a:rPr lang="cs-CZ" altLang="cs-CZ"/>
              <a:t>děti společně s učitelem předvádějí pohyb rukou a celým tělem a říkají: „Vlnu za vlnou vítr víří, vysoko stříká vodní sloup.“</a:t>
            </a:r>
          </a:p>
          <a:p>
            <a:pPr lvl="1" eaLnBrk="1" hangingPunct="1"/>
            <a:r>
              <a:rPr lang="cs-CZ" altLang="cs-CZ"/>
              <a:t>další den vše opakují a malují obrázky rozbouřeného moře</a:t>
            </a:r>
          </a:p>
          <a:p>
            <a:pPr lvl="1" eaLnBrk="1" hangingPunct="1"/>
            <a:r>
              <a:rPr lang="cs-CZ" altLang="cs-CZ"/>
              <a:t>pomocí učitele objeví uprostřed vln písmenko „v“, které má modrou barvu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lvl="1" eaLnBrk="1" hangingPunct="1"/>
            <a:endParaRPr lang="cs-CZ" altLang="cs-CZ"/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3217862" y="3186113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3046412" y="5562600"/>
          <a:ext cx="53340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3" imgW="7400000" imgH="619211" progId="Paint.Picture">
                  <p:embed/>
                </p:oleObj>
              </mc:Choice>
              <mc:Fallback>
                <p:oleObj r:id="rId3" imgW="7400000" imgH="61921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6412" y="5562600"/>
                        <a:ext cx="5334000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062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Ukázky kreslení forem</a:t>
            </a:r>
          </a:p>
        </p:txBody>
      </p:sp>
      <p:pic>
        <p:nvPicPr>
          <p:cNvPr id="38915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" r="2817"/>
          <a:stretch>
            <a:fillRect/>
          </a:stretch>
        </p:blipFill>
        <p:spPr>
          <a:xfrm>
            <a:off x="6819901" y="4059239"/>
            <a:ext cx="3227387" cy="1760537"/>
          </a:xfrm>
        </p:spPr>
      </p:pic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1979612" y="2362201"/>
            <a:ext cx="807720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dirty="0"/>
              <a:t> jedná se o specifický vyučovací předmět, jde o dynamické kreslení, jenž vyjadřuje pocity, rytmus a pohyb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dirty="0"/>
              <a:t> pomocí kreslení objevují děti zákonitostí světa kolem sebe, všímají si geometrických tvarů (slunce, ulita, spirály aj.)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dirty="0"/>
              <a:t> na obrázku vidíme ztvárnění rytmu chůze, skákání, tance, foukání větru, proudu vody, vlnění, letu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dirty="0"/>
              <a:t> s kreslením forem je spojena také výuka psaní,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  cvičení jemné motoriky</a:t>
            </a:r>
          </a:p>
        </p:txBody>
      </p:sp>
    </p:spTree>
    <p:extLst>
      <p:ext uri="{BB962C8B-B14F-4D97-AF65-F5344CB8AC3E}">
        <p14:creationId xmlns:p14="http://schemas.microsoft.com/office/powerpoint/2010/main" val="349890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Ukázka kreslení forem – 4. třída</a:t>
            </a: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1874837" y="261938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39940" name="lightboxImage" descr="http://waldorf.pb.cz/gallery-tridy/albums/tridy-4-treti-formy/P9070009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413" y="2057400"/>
            <a:ext cx="5895975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320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cs-CZ" altLang="cs-CZ" sz="2400" dirty="0">
                <a:solidFill>
                  <a:srgbClr val="000000"/>
                </a:solidFill>
              </a:rPr>
              <a:t>První školou v naší republice, která začala pracovat na principech waldorfské pedagogiky – </a:t>
            </a:r>
            <a:r>
              <a:rPr lang="cs-CZ" altLang="cs-CZ" sz="2400" i="1" dirty="0">
                <a:solidFill>
                  <a:srgbClr val="0070C0"/>
                </a:solidFill>
              </a:rPr>
              <a:t>ZŠ Svobodná v Písku</a:t>
            </a:r>
            <a:r>
              <a:rPr lang="cs-CZ" altLang="cs-CZ" sz="2400" dirty="0">
                <a:solidFill>
                  <a:srgbClr val="0070C0"/>
                </a:solidFill>
              </a:rPr>
              <a:t> </a:t>
            </a:r>
            <a:r>
              <a:rPr lang="cs-CZ" altLang="cs-CZ" sz="2400" i="1" dirty="0">
                <a:solidFill>
                  <a:srgbClr val="000000"/>
                </a:solidFill>
              </a:rPr>
              <a:t>(od 1990/91)</a:t>
            </a:r>
          </a:p>
        </p:txBody>
      </p:sp>
      <p:pic>
        <p:nvPicPr>
          <p:cNvPr id="40963" name="Picture 5" descr="sko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550" y="1841501"/>
            <a:ext cx="64579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755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Literatura a jiné zdroje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GRECMANOVÁ, H.; URBANOVSKÁ, E.</a:t>
            </a:r>
            <a:r>
              <a:rPr lang="cs-CZ" altLang="cs-CZ" sz="2000" dirty="0"/>
              <a:t>:</a:t>
            </a:r>
            <a:r>
              <a:rPr lang="cs-CZ" altLang="cs-CZ" sz="2000" dirty="0">
                <a:cs typeface="Times New Roman" panose="02020603050405020304" pitchFamily="18" charset="0"/>
              </a:rPr>
              <a:t> </a:t>
            </a:r>
            <a:r>
              <a:rPr lang="cs-CZ" altLang="cs-CZ" sz="2000" i="1" dirty="0">
                <a:cs typeface="Times New Roman" panose="02020603050405020304" pitchFamily="18" charset="0"/>
              </a:rPr>
              <a:t>Waldorfská škola</a:t>
            </a:r>
            <a:r>
              <a:rPr lang="cs-CZ" altLang="cs-CZ" sz="2000" dirty="0">
                <a:cs typeface="Times New Roman" panose="02020603050405020304" pitchFamily="18" charset="0"/>
              </a:rPr>
              <a:t>. Olomouc: HANEX, 1996. ISBN 80-85753-09-6.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PRŮCHA, J.</a:t>
            </a:r>
            <a:r>
              <a:rPr lang="cs-CZ" altLang="cs-CZ" sz="2000" dirty="0"/>
              <a:t>:</a:t>
            </a:r>
            <a:r>
              <a:rPr lang="cs-CZ" altLang="cs-CZ" sz="2000" dirty="0">
                <a:cs typeface="Times New Roman" panose="02020603050405020304" pitchFamily="18" charset="0"/>
              </a:rPr>
              <a:t> </a:t>
            </a:r>
            <a:r>
              <a:rPr lang="cs-CZ" altLang="cs-CZ" sz="2000" i="1" dirty="0">
                <a:cs typeface="Times New Roman" panose="02020603050405020304" pitchFamily="18" charset="0"/>
              </a:rPr>
              <a:t>Alternativní školy</a:t>
            </a:r>
            <a:r>
              <a:rPr lang="cs-CZ" altLang="cs-CZ" sz="2000" dirty="0">
                <a:cs typeface="Times New Roman" panose="02020603050405020304" pitchFamily="18" charset="0"/>
              </a:rPr>
              <a:t>. Praha: Portál, 1996. ISBN 80-7178-072-3.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SVOBODOVÁ, J.</a:t>
            </a:r>
            <a:r>
              <a:rPr lang="cs-CZ" altLang="cs-CZ" sz="2000" dirty="0"/>
              <a:t>:</a:t>
            </a:r>
            <a:r>
              <a:rPr lang="cs-CZ" altLang="cs-CZ" sz="2000" dirty="0">
                <a:cs typeface="Times New Roman" panose="02020603050405020304" pitchFamily="18" charset="0"/>
              </a:rPr>
              <a:t> </a:t>
            </a:r>
            <a:r>
              <a:rPr lang="cs-CZ" altLang="cs-CZ" sz="2000" i="1" dirty="0">
                <a:cs typeface="Times New Roman" panose="02020603050405020304" pitchFamily="18" charset="0"/>
              </a:rPr>
              <a:t>Výběr z reformních i současných edukačních koncepcí</a:t>
            </a:r>
            <a:r>
              <a:rPr lang="cs-CZ" altLang="cs-CZ" sz="2000" dirty="0">
                <a:cs typeface="Times New Roman" panose="02020603050405020304" pitchFamily="18" charset="0"/>
              </a:rPr>
              <a:t>. Brno: MSD s.r.o., 2007. ISBN 978-80-86633-93-0.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SVOBODOVÁ, J.; JŮVA, V.</a:t>
            </a:r>
            <a:r>
              <a:rPr lang="cs-CZ" altLang="cs-CZ" sz="2000" dirty="0"/>
              <a:t>:</a:t>
            </a:r>
            <a:r>
              <a:rPr lang="cs-CZ" altLang="cs-CZ" sz="2000" dirty="0">
                <a:cs typeface="Times New Roman" panose="02020603050405020304" pitchFamily="18" charset="0"/>
              </a:rPr>
              <a:t> </a:t>
            </a:r>
            <a:r>
              <a:rPr lang="cs-CZ" altLang="cs-CZ" sz="2000" i="1" dirty="0">
                <a:cs typeface="Times New Roman" panose="02020603050405020304" pitchFamily="18" charset="0"/>
              </a:rPr>
              <a:t>Alternativní školy</a:t>
            </a:r>
            <a:r>
              <a:rPr lang="cs-CZ" altLang="cs-CZ" sz="2000" dirty="0">
                <a:cs typeface="Times New Roman" panose="02020603050405020304" pitchFamily="18" charset="0"/>
              </a:rPr>
              <a:t>. Brno: Paido, 1996. ISBN 80-85931-19-2.</a:t>
            </a: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http://www.sssjak.cz/index.html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http://jiho.ceskyseznam.cz/vzdelavani/zakladni-skoly/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http://www.waldorf.cz/cz/</a:t>
            </a: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http://www.iwaldorf.cz/</a:t>
            </a: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endParaRPr lang="cs-CZ" altLang="cs-CZ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99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0725" y="260350"/>
            <a:ext cx="8229600" cy="1123950"/>
          </a:xfrm>
        </p:spPr>
        <p:txBody>
          <a:bodyPr anchor="ctr"/>
          <a:lstStyle/>
          <a:p>
            <a:pPr algn="ctr" eaLnBrk="1" hangingPunct="1"/>
            <a:r>
              <a:rPr lang="cs-CZ" altLang="cs-CZ" sz="3200" b="1" u="sng">
                <a:solidFill>
                  <a:srgbClr val="FF0000"/>
                </a:solidFill>
                <a:latin typeface="Arial" panose="020B0604020202020204" pitchFamily="34" charset="0"/>
              </a:rPr>
              <a:t>Rudolf Steiner (1861 – 1925)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990725" y="2276476"/>
            <a:ext cx="7993062" cy="3960813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80000"/>
              </a:lnSpc>
            </a:pP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    zakladatel waldorfské alternativní školy</a:t>
            </a:r>
          </a:p>
          <a:p>
            <a:pPr marL="0" indent="0">
              <a:lnSpc>
                <a:spcPct val="80000"/>
              </a:lnSpc>
            </a:pPr>
            <a:endParaRPr lang="cs-CZ" altLang="cs-CZ" sz="2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</a:pP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    rakouský filosof, pedagog, literární kritik, umělec, dramatik,         sociální myslitel, esoterik</a:t>
            </a:r>
          </a:p>
          <a:p>
            <a:pPr marL="0" indent="0">
              <a:lnSpc>
                <a:spcPct val="80000"/>
              </a:lnSpc>
            </a:pPr>
            <a:endParaRPr lang="cs-CZ" altLang="cs-CZ" sz="2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</a:pP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    výrazně ovlivněn filozofií W. Goetha, jehož díla vydával</a:t>
            </a:r>
          </a:p>
          <a:p>
            <a:pPr marL="0" indent="0">
              <a:lnSpc>
                <a:spcPct val="80000"/>
              </a:lnSpc>
            </a:pPr>
            <a:endParaRPr lang="cs-CZ" altLang="cs-CZ" sz="2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</a:pP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   * 1861 Kraljevec (pomezí Rakouska a Uher) v rodině rakouského železničního úředníka</a:t>
            </a:r>
          </a:p>
          <a:p>
            <a:pPr marL="0" indent="0">
              <a:lnSpc>
                <a:spcPct val="80000"/>
              </a:lnSpc>
            </a:pPr>
            <a:endParaRPr lang="cs-CZ" altLang="cs-CZ" sz="2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</a:pP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† 1925 Dornach (Švýcarsko)</a:t>
            </a:r>
          </a:p>
          <a:p>
            <a:pPr marL="0" indent="0">
              <a:lnSpc>
                <a:spcPct val="80000"/>
              </a:lnSpc>
            </a:pPr>
            <a:endParaRPr lang="cs-CZ" altLang="cs-CZ" sz="20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</a:pP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    maturita ve Vídni, matematika a přírodní vědy na VŠ + přednášky z filosofie, literatury, psychologie a medicíny</a:t>
            </a:r>
          </a:p>
          <a:p>
            <a:pPr marL="0" indent="0">
              <a:lnSpc>
                <a:spcPct val="80000"/>
              </a:lnSpc>
              <a:buNone/>
            </a:pPr>
            <a:endParaRPr lang="cs-CZ" altLang="cs-CZ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040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>
            <a:normAutofit fontScale="90000"/>
          </a:bodyPr>
          <a:lstStyle/>
          <a:p>
            <a:pPr eaLnBrk="1" hangingPunct="1">
              <a:defRPr/>
            </a:pP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ubTitle" idx="4294967295"/>
          </p:nvPr>
        </p:nvSpPr>
        <p:spPr>
          <a:xfrm flipV="1">
            <a:off x="1522412" y="3886200"/>
            <a:ext cx="6400800" cy="17526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8196" name="Rectangle 13"/>
          <p:cNvSpPr>
            <a:spLocks noChangeArrowheads="1"/>
          </p:cNvSpPr>
          <p:nvPr/>
        </p:nvSpPr>
        <p:spPr bwMode="auto">
          <a:xfrm>
            <a:off x="1846263" y="1268414"/>
            <a:ext cx="8569325" cy="5130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cs-CZ" altLang="cs-CZ" sz="2400">
                <a:solidFill>
                  <a:srgbClr val="000000"/>
                </a:solidFill>
                <a:latin typeface="Arial" panose="020B0604020202020204" pitchFamily="34" charset="0"/>
              </a:rPr>
              <a:t>  vedle studia také pedagogická činnost</a:t>
            </a:r>
            <a:br>
              <a:rPr lang="cs-CZ" altLang="cs-CZ" sz="240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altLang="cs-CZ" sz="1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</a:pPr>
            <a:r>
              <a:rPr lang="cs-CZ" altLang="cs-CZ" sz="2400">
                <a:solidFill>
                  <a:srgbClr val="000000"/>
                </a:solidFill>
                <a:latin typeface="Arial" panose="020B0604020202020204" pitchFamily="34" charset="0"/>
              </a:rPr>
              <a:t> 1891 doktorát filozofie na univerzitě v Rostocku </a:t>
            </a:r>
          </a:p>
          <a:p>
            <a:pPr eaLnBrk="1" hangingPunct="1"/>
            <a:r>
              <a:rPr lang="cs-CZ" altLang="cs-CZ" sz="100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cs-CZ" altLang="cs-CZ" sz="10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altLang="cs-CZ" sz="2400">
                <a:solidFill>
                  <a:srgbClr val="000000"/>
                </a:solidFill>
                <a:latin typeface="Arial" panose="020B0604020202020204" pitchFamily="34" charset="0"/>
              </a:rPr>
              <a:t>- 1899 – 1904 učitelem v Berlíně</a:t>
            </a:r>
            <a:br>
              <a:rPr lang="cs-CZ" altLang="cs-CZ" sz="24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altLang="cs-CZ" sz="100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cs-CZ" altLang="cs-CZ" sz="10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altLang="cs-CZ" sz="2400">
                <a:solidFill>
                  <a:srgbClr val="000000"/>
                </a:solidFill>
                <a:latin typeface="Arial" panose="020B0604020202020204" pitchFamily="34" charset="0"/>
              </a:rPr>
              <a:t>-  za životní úkol považuje najít nové metody zkoumání duše </a:t>
            </a:r>
            <a:br>
              <a:rPr lang="cs-CZ" altLang="cs-CZ" sz="24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altLang="cs-CZ" sz="2400">
                <a:solidFill>
                  <a:srgbClr val="000000"/>
                </a:solidFill>
                <a:latin typeface="Arial" panose="020B0604020202020204" pitchFamily="34" charset="0"/>
              </a:rPr>
              <a:t>   na vědeckém základě, výsledky svého zkoumání přednáší                pro úzký okruh zájemců</a:t>
            </a:r>
          </a:p>
          <a:p>
            <a:pPr eaLnBrk="1" hangingPunct="1"/>
            <a:endParaRPr lang="cs-CZ" altLang="cs-CZ" sz="1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2400">
                <a:solidFill>
                  <a:srgbClr val="000000"/>
                </a:solidFill>
                <a:latin typeface="Arial" panose="020B0604020202020204" pitchFamily="34" charset="0"/>
              </a:rPr>
              <a:t>- osobní korespondence se známými osobnostmi kulturního     života (Ernst Haeckl), oficiální představitelé německé kultury jej ale dlouho přecházeli mlčením  </a:t>
            </a:r>
          </a:p>
          <a:p>
            <a:pPr eaLnBrk="1" hangingPunct="1"/>
            <a:endParaRPr lang="cs-CZ" altLang="cs-CZ" sz="1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2400">
                <a:solidFill>
                  <a:srgbClr val="000000"/>
                </a:solidFill>
                <a:latin typeface="Arial" panose="020B0604020202020204" pitchFamily="34" charset="0"/>
              </a:rPr>
              <a:t>- 1904 dílo Theosophie </a:t>
            </a:r>
            <a:endParaRPr lang="cs-CZ" altLang="cs-CZ" sz="2400" i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cs-CZ" altLang="cs-CZ" sz="1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cs-CZ" altLang="cs-CZ" sz="2400">
                <a:solidFill>
                  <a:srgbClr val="000000"/>
                </a:solidFill>
                <a:latin typeface="Arial" panose="020B0604020202020204" pitchFamily="34" charset="0"/>
              </a:rPr>
              <a:t>- autor</a:t>
            </a:r>
            <a:r>
              <a:rPr lang="cs-CZ" altLang="cs-CZ" sz="24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400" b="1">
                <a:solidFill>
                  <a:srgbClr val="FF0000"/>
                </a:solidFill>
                <a:latin typeface="Arial" panose="020B0604020202020204" pitchFamily="34" charset="0"/>
              </a:rPr>
              <a:t>anthroposofie</a:t>
            </a:r>
            <a:endParaRPr lang="cs-CZ" altLang="cs-CZ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093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cs-CZ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cs-CZ" sz="28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05150" y="476251"/>
            <a:ext cx="7561262" cy="5184775"/>
          </a:xfrm>
        </p:spPr>
        <p:txBody>
          <a:bodyPr/>
          <a:lstStyle/>
          <a:p>
            <a:pPr marL="0" indent="0">
              <a:buNone/>
              <a:defRPr/>
            </a:pPr>
            <a:endParaRPr lang="cs-CZ" sz="20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>
              <a:buNone/>
              <a:defRPr/>
            </a:pPr>
            <a:r>
              <a:rPr lang="cs-CZ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990725" y="6937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349501" y="692151"/>
            <a:ext cx="74834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 sz="10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1000">
                <a:solidFill>
                  <a:schemeClr val="tx2"/>
                </a:solidFill>
                <a:latin typeface="Arial" panose="020B0604020202020204" pitchFamily="34" charset="0"/>
              </a:rPr>
              <a:t>- </a:t>
            </a:r>
            <a:br>
              <a:rPr lang="cs-CZ" altLang="cs-CZ" sz="10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cs-CZ" altLang="cs-CZ" sz="1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349500" y="549276"/>
            <a:ext cx="7561262" cy="12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altLang="cs-CZ" sz="2400" dirty="0">
                <a:latin typeface="Arial" panose="020B0604020202020204" pitchFamily="34" charset="0"/>
              </a:rPr>
              <a:t>1913 </a:t>
            </a:r>
            <a:r>
              <a:rPr lang="cs-CZ" altLang="cs-CZ" sz="2400" dirty="0" err="1">
                <a:latin typeface="Arial" panose="020B0604020202020204" pitchFamily="34" charset="0"/>
              </a:rPr>
              <a:t>Anthroposofická</a:t>
            </a:r>
            <a:r>
              <a:rPr lang="cs-CZ" altLang="cs-CZ" sz="2400" dirty="0">
                <a:latin typeface="Arial" panose="020B0604020202020204" pitchFamily="34" charset="0"/>
              </a:rPr>
              <a:t> společnost, její základnou </a:t>
            </a:r>
            <a:r>
              <a:rPr lang="cs-CZ" altLang="cs-CZ" sz="2400" dirty="0" err="1">
                <a:latin typeface="Arial" panose="020B0604020202020204" pitchFamily="34" charset="0"/>
              </a:rPr>
              <a:t>Goetheanum</a:t>
            </a:r>
            <a:r>
              <a:rPr lang="cs-CZ" altLang="cs-CZ" sz="2400" dirty="0">
                <a:latin typeface="Arial" panose="020B0604020202020204" pitchFamily="34" charset="0"/>
              </a:rPr>
              <a:t> (</a:t>
            </a:r>
            <a:r>
              <a:rPr lang="cs-CZ" altLang="cs-CZ" sz="2400" dirty="0" err="1">
                <a:latin typeface="Arial" panose="020B0604020202020204" pitchFamily="34" charset="0"/>
              </a:rPr>
              <a:t>Dornach</a:t>
            </a:r>
            <a:r>
              <a:rPr lang="cs-CZ" altLang="cs-CZ" sz="2400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cs-CZ" altLang="cs-CZ" sz="2400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pic>
        <p:nvPicPr>
          <p:cNvPr id="9223" name="Picture 7" descr="Nové Goetheánum, velikost: 42.54 KB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1720851"/>
            <a:ext cx="6481763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2093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846262" y="765175"/>
            <a:ext cx="8820150" cy="5543550"/>
          </a:xfrm>
        </p:spPr>
        <p:txBody>
          <a:bodyPr anchor="ctr">
            <a:normAutofit fontScale="90000"/>
          </a:bodyPr>
          <a:lstStyle/>
          <a:p>
            <a:pPr eaLnBrk="1" hangingPunct="1">
              <a:defRPr/>
            </a:pP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2400" b="1" dirty="0" err="1">
                <a:solidFill>
                  <a:schemeClr val="tx1"/>
                </a:solidFill>
                <a:latin typeface="Arial" charset="0"/>
              </a:rPr>
              <a:t>Anthroposofie</a:t>
            </a:r>
            <a:r>
              <a:rPr lang="cs-CZ" sz="2400" b="1" dirty="0">
                <a:solidFill>
                  <a:schemeClr val="bg2"/>
                </a:solidFill>
                <a:latin typeface="Arial" charset="0"/>
              </a:rPr>
              <a:t/>
            </a:r>
            <a:br>
              <a:rPr lang="cs-CZ" sz="2400" b="1" dirty="0">
                <a:solidFill>
                  <a:schemeClr val="bg2"/>
                </a:solidFill>
                <a:latin typeface="Arial" charset="0"/>
              </a:rPr>
            </a:br>
            <a:r>
              <a:rPr lang="cs-CZ" sz="1000" b="1" dirty="0">
                <a:solidFill>
                  <a:srgbClr val="FF0000"/>
                </a:solidFill>
                <a:latin typeface="Arial" charset="0"/>
              </a:rPr>
              <a:t/>
            </a:r>
            <a:br>
              <a:rPr lang="cs-CZ" sz="1000" b="1" dirty="0">
                <a:solidFill>
                  <a:srgbClr val="FF0000"/>
                </a:solidFill>
                <a:latin typeface="Arial" charset="0"/>
              </a:rPr>
            </a:br>
            <a:r>
              <a:rPr lang="cs-CZ" sz="1000" b="1" dirty="0">
                <a:solidFill>
                  <a:srgbClr val="FF0000"/>
                </a:solidFill>
                <a:latin typeface="Arial" charset="0"/>
              </a:rPr>
              <a:t/>
            </a:r>
            <a:br>
              <a:rPr lang="cs-CZ" sz="1000" b="1" dirty="0">
                <a:solidFill>
                  <a:srgbClr val="FF0000"/>
                </a:solidFill>
                <a:latin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• z </a:t>
            </a:r>
            <a:r>
              <a:rPr lang="cs-CZ" sz="2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řec</a:t>
            </a: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  <a:r>
              <a:rPr lang="cs-CZ" sz="2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anthropos</a:t>
            </a: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člověk, </a:t>
            </a:r>
            <a:r>
              <a:rPr lang="cs-CZ" sz="2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sofie</a:t>
            </a: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moudrost</a:t>
            </a:r>
            <a:b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1000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cs-CZ" sz="10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• </a:t>
            </a:r>
            <a:r>
              <a:rPr lang="cs-CZ" sz="2400" dirty="0">
                <a:solidFill>
                  <a:srgbClr val="000000"/>
                </a:solidFill>
                <a:latin typeface="Arial" charset="0"/>
              </a:rPr>
              <a:t>věda o duchovní podstatě člověka</a:t>
            </a: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cs-CZ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br>
              <a:rPr lang="cs-CZ" sz="2400" b="1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cs-CZ" sz="1000" b="1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• </a:t>
            </a:r>
            <a:r>
              <a:rPr lang="cs-CZ" sz="2400" dirty="0">
                <a:solidFill>
                  <a:srgbClr val="000000"/>
                </a:solidFill>
                <a:latin typeface="Arial" charset="0"/>
              </a:rPr>
              <a:t>soustava filosoficko-pedagogických názorů na výchovu        člověka</a:t>
            </a:r>
            <a:br>
              <a:rPr lang="cs-CZ" sz="2400" dirty="0">
                <a:solidFill>
                  <a:srgbClr val="000000"/>
                </a:solidFill>
                <a:latin typeface="Arial" charset="0"/>
              </a:rPr>
            </a:br>
            <a:r>
              <a:rPr lang="cs-CZ" sz="10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cs-CZ" sz="1000" dirty="0">
                <a:solidFill>
                  <a:srgbClr val="000000"/>
                </a:solidFill>
                <a:latin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• vychází z</a:t>
            </a:r>
            <a:r>
              <a:rPr lang="cs-CZ" sz="2400" dirty="0">
                <a:solidFill>
                  <a:srgbClr val="000000"/>
                </a:solidFill>
                <a:latin typeface="Arial" charset="0"/>
              </a:rPr>
              <a:t> křesťanství, východní filosofie, egyptských                a řeckých mystérií, přírodní mystiky, Goethova díla</a:t>
            </a:r>
            <a:br>
              <a:rPr lang="cs-CZ" sz="2400" dirty="0">
                <a:solidFill>
                  <a:srgbClr val="000000"/>
                </a:solidFill>
                <a:latin typeface="Arial" charset="0"/>
              </a:rPr>
            </a:br>
            <a:r>
              <a:rPr lang="cs-CZ" sz="12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cs-CZ" sz="1200" dirty="0">
                <a:solidFill>
                  <a:srgbClr val="000000"/>
                </a:solidFill>
                <a:latin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•</a:t>
            </a:r>
            <a:r>
              <a:rPr lang="cs-CZ" sz="2400" dirty="0">
                <a:solidFill>
                  <a:srgbClr val="000000"/>
                </a:solidFill>
                <a:latin typeface="Arial" charset="0"/>
              </a:rPr>
              <a:t> středem pozornosti je člověk, ve kterém se jako v mikrokosmu zrcadlí obraz celého vesmíru, člověk je klíčem k řešení záhad světa</a:t>
            </a:r>
          </a:p>
        </p:txBody>
      </p:sp>
    </p:spTree>
    <p:extLst>
      <p:ext uri="{BB962C8B-B14F-4D97-AF65-F5344CB8AC3E}">
        <p14:creationId xmlns:p14="http://schemas.microsoft.com/office/powerpoint/2010/main" val="93185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Waldorfská škola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2" y="1905000"/>
            <a:ext cx="7772400" cy="4476750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patří k nejvýraznějšímu proudu alternativního pedagogického myšlení </a:t>
            </a:r>
            <a:r>
              <a:rPr lang="cs-CZ" altLang="cs-CZ" sz="2000" dirty="0"/>
              <a:t/>
            </a:r>
            <a:br>
              <a:rPr lang="cs-CZ" altLang="cs-CZ" sz="2000" dirty="0"/>
            </a:br>
            <a:r>
              <a:rPr lang="cs-CZ" altLang="cs-CZ" sz="2000" dirty="0">
                <a:cs typeface="Times New Roman" panose="02020603050405020304" pitchFamily="18" charset="0"/>
              </a:rPr>
              <a:t>20. </a:t>
            </a:r>
            <a:r>
              <a:rPr lang="cs-CZ" altLang="cs-CZ" sz="2000" dirty="0"/>
              <a:t>s</a:t>
            </a:r>
            <a:r>
              <a:rPr lang="cs-CZ" altLang="cs-CZ" sz="2000" dirty="0">
                <a:cs typeface="Times New Roman" panose="02020603050405020304" pitchFamily="18" charset="0"/>
              </a:rPr>
              <a:t>toletí</a:t>
            </a:r>
            <a:r>
              <a:rPr lang="cs-CZ" altLang="cs-CZ" sz="2000" dirty="0"/>
              <a:t> (1. škola založena v roce 1919)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dirty="0"/>
              <a:t>l</a:t>
            </a:r>
            <a:r>
              <a:rPr lang="cs-CZ" altLang="cs-CZ" sz="2000" dirty="0">
                <a:cs typeface="Times New Roman" panose="02020603050405020304" pitchFamily="18" charset="0"/>
              </a:rPr>
              <a:t>iší se v množství látky, výukou cizích jazyků, příroda se nerozpitvává do izolovaných částí</a:t>
            </a: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dirty="0"/>
              <a:t>j</a:t>
            </a:r>
            <a:r>
              <a:rPr lang="cs-CZ" altLang="cs-CZ" sz="2000" dirty="0">
                <a:cs typeface="Times New Roman" panose="02020603050405020304" pitchFamily="18" charset="0"/>
              </a:rPr>
              <a:t>ejí specializací je tzv. </a:t>
            </a:r>
            <a:r>
              <a:rPr lang="cs-CZ" altLang="cs-CZ" sz="2000" dirty="0" err="1">
                <a:cs typeface="Times New Roman" panose="02020603050405020304" pitchFamily="18" charset="0"/>
              </a:rPr>
              <a:t>eurythmie</a:t>
            </a:r>
            <a:r>
              <a:rPr lang="cs-CZ" altLang="cs-CZ" sz="2000" dirty="0">
                <a:cs typeface="Times New Roman" panose="02020603050405020304" pitchFamily="18" charset="0"/>
              </a:rPr>
              <a:t> (esteticko-rytmické vyučování)</a:t>
            </a: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věnují velkou pozornost osobnosti učitele a proto si sami vytváří dvouletý výcvik učitelů.</a:t>
            </a: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dirty="0">
                <a:solidFill>
                  <a:srgbClr val="0070C0"/>
                </a:solidFill>
                <a:cs typeface="Times New Roman" panose="02020603050405020304" pitchFamily="18" charset="0"/>
              </a:rPr>
              <a:t>„</a:t>
            </a:r>
            <a:r>
              <a:rPr lang="cs-CZ" altLang="cs-CZ" sz="2000" i="1" dirty="0">
                <a:solidFill>
                  <a:srgbClr val="0070C0"/>
                </a:solidFill>
                <a:cs typeface="Times New Roman" panose="02020603050405020304" pitchFamily="18" charset="0"/>
              </a:rPr>
              <a:t>Jde o kultivaci duše, sociální dovednosti, hodnoty, nejenom se nabiflovat pamětně sumu poznatků. Jde o to, aby vnímali i ostatní okolo sebe.“</a:t>
            </a:r>
            <a:endParaRPr lang="cs-CZ" altLang="cs-CZ" sz="2000" i="1" dirty="0">
              <a:solidFill>
                <a:srgbClr val="0070C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153814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73238" y="620713"/>
            <a:ext cx="8207375" cy="8636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Waldorfské školy o sobě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7212" y="1600200"/>
            <a:ext cx="8610600" cy="5257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sz="1800" dirty="0"/>
              <a:t>všestranný rozvoj dítěte v praktických a uměleckých oborech 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opírá se o </a:t>
            </a:r>
            <a:r>
              <a:rPr lang="cs-CZ" altLang="cs-CZ" sz="1800" dirty="0" err="1"/>
              <a:t>anthroposofickou</a:t>
            </a:r>
            <a:r>
              <a:rPr lang="cs-CZ" altLang="cs-CZ" sz="1800" dirty="0"/>
              <a:t> antropologii (osobitý pohled na člověka, vývoj pěstuje úctu ke svobodné lidské individualitě)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objevovat schopnosti žáka</a:t>
            </a:r>
          </a:p>
          <a:p>
            <a:pPr marL="45720" indent="0" eaLnBrk="1" hangingPunct="1">
              <a:buNone/>
            </a:pPr>
            <a:endParaRPr lang="cs-CZ" altLang="cs-CZ" sz="1800" dirty="0"/>
          </a:p>
          <a:p>
            <a:pPr eaLnBrk="1" hangingPunct="1"/>
            <a:r>
              <a:rPr lang="cs-CZ" altLang="cs-CZ" sz="1800" dirty="0"/>
              <a:t>nenadřazovat v učebních plánech žádný předmět nad druhý 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dosáhnout souladu mezi vědou, uměním a duchovními </a:t>
            </a: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r>
              <a:rPr lang="cs-CZ" altLang="cs-CZ" sz="1800" dirty="0" smtClean="0"/>
              <a:t>hodnotami </a:t>
            </a:r>
            <a:endParaRPr lang="cs-CZ" altLang="cs-CZ" sz="1800" dirty="0"/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osvětlování základních principů pomocí zřetelných příkladů, nesnaží se zahrnovat žáky encyklopedickými přehledy </a:t>
            </a:r>
          </a:p>
          <a:p>
            <a:pPr eaLnBrk="1" hangingPunct="1"/>
            <a:endParaRPr lang="cs-CZ" altLang="cs-CZ" sz="18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  <p:pic>
        <p:nvPicPr>
          <p:cNvPr id="12292" name="Picture 4" descr="n_remesla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0716" y="2780928"/>
            <a:ext cx="2376264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557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E656AC-A7D5-45C2-87E3-4F719BC503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světa – evropský kontinent (širokoúhlá)</Template>
  <TotalTime>0</TotalTime>
  <Words>1736</Words>
  <Application>Microsoft Office PowerPoint</Application>
  <PresentationFormat>Vlastní</PresentationFormat>
  <Paragraphs>287</Paragraphs>
  <Slides>39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5" baseType="lpstr">
      <vt:lpstr>Arial</vt:lpstr>
      <vt:lpstr>Century Gothic</vt:lpstr>
      <vt:lpstr>Times New Roman</vt:lpstr>
      <vt:lpstr>Wingdings</vt:lpstr>
      <vt:lpstr>Continental_Europe_16x9</vt:lpstr>
      <vt:lpstr>Rastrový obrázek</vt:lpstr>
      <vt:lpstr>Waldorfské školy</vt:lpstr>
      <vt:lpstr>Prezentace aplikace PowerPoint</vt:lpstr>
      <vt:lpstr>Rudolf Steiner (1861 – 1925)</vt:lpstr>
      <vt:lpstr>Rudolf Steiner (1861 – 1925)</vt:lpstr>
      <vt:lpstr>                 </vt:lpstr>
      <vt:lpstr>  </vt:lpstr>
      <vt:lpstr>  Anthroposofie    • z řec. anthropos = člověk, sofie = moudrost  • věda o duchovní podstatě člověka    • soustava filosoficko-pedagogických názorů na výchovu        člověka  • vychází z křesťanství, východní filosofie, egyptských                a řeckých mystérií, přírodní mystiky, Goethova díla  • středem pozornosti je člověk, ve kterém se jako v mikrokosmu zrcadlí obraz celého vesmíru, člověk je klíčem k řešení záhad světa</vt:lpstr>
      <vt:lpstr>Waldorfská škola</vt:lpstr>
      <vt:lpstr>Waldorfské školy o sobě</vt:lpstr>
      <vt:lpstr>Waldorfské školy o sobě</vt:lpstr>
      <vt:lpstr>První waldorfská škola</vt:lpstr>
      <vt:lpstr>Antroposofie jako základ waldorfské pedagogiky</vt:lpstr>
      <vt:lpstr>Vývoj člověka z hlediska antroposofie a jeho výchova</vt:lpstr>
      <vt:lpstr>Podle názoru američana Trostliho jsou ve Waldorfských školách sledovány tři skupiny cílů</vt:lpstr>
      <vt:lpstr>Členění, organizace a řízení waldorfské školy</vt:lpstr>
      <vt:lpstr>Vnitřní organizace výuky</vt:lpstr>
      <vt:lpstr>Metodika vyučování</vt:lpstr>
      <vt:lpstr>Školní den na waldorfské škole</vt:lpstr>
      <vt:lpstr>Učební plán</vt:lpstr>
      <vt:lpstr>Organizace výuky</vt:lpstr>
      <vt:lpstr>Epochy </vt:lpstr>
      <vt:lpstr>Ad epochy</vt:lpstr>
      <vt:lpstr>Hodnocení </vt:lpstr>
      <vt:lpstr>Metody </vt:lpstr>
      <vt:lpstr>Pomůcky</vt:lpstr>
      <vt:lpstr>Pomůcky na waldorfské škole</vt:lpstr>
      <vt:lpstr>Negativní stránky</vt:lpstr>
      <vt:lpstr>Mapa ČR, kde nalezneme Waldorfské školy</vt:lpstr>
      <vt:lpstr>Přehled Waldorfských škol</vt:lpstr>
      <vt:lpstr>Ukázky z některých typů Waldorfských škol</vt:lpstr>
      <vt:lpstr>Prezentace aplikace PowerPoint</vt:lpstr>
      <vt:lpstr>Prezentace aplikace PowerPoint</vt:lpstr>
      <vt:lpstr>Ukázky pohybové aktivity při výuce matematiky</vt:lpstr>
      <vt:lpstr>Ukázka pohybové aktivity při výuce matematiky – 4. třída</vt:lpstr>
      <vt:lpstr>Ukázka výuky českého jazyka</vt:lpstr>
      <vt:lpstr>Ukázky kreslení forem</vt:lpstr>
      <vt:lpstr>Ukázka kreslení forem – 4. třída</vt:lpstr>
      <vt:lpstr>První školou v naší republice, která začala pracovat na principech waldorfské pedagogiky – ZŠ Svobodná v Písku (od 1990/91)</vt:lpstr>
      <vt:lpstr>Literatura a jiné 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2017-03-17T12:32:07Z</dcterms:created>
  <dcterms:modified xsi:type="dcterms:W3CDTF">2021-04-09T07:46:01Z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