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5" r:id="rId3"/>
    <p:sldId id="271" r:id="rId4"/>
    <p:sldId id="272" r:id="rId5"/>
    <p:sldId id="273" r:id="rId6"/>
    <p:sldId id="274" r:id="rId7"/>
    <p:sldId id="275" r:id="rId8"/>
    <p:sldId id="276" r:id="rId9"/>
    <p:sldId id="277" r:id="rId10"/>
    <p:sldId id="278"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1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6213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1727899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643777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2916095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805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E38F6154-957F-4065-AF01-38F4DD01E2F5}" type="datetimeFigureOut">
              <a:rPr lang="cs-CZ" smtClean="0"/>
              <a:t>17. 1. 2021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2148784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E38F6154-957F-4065-AF01-38F4DD01E2F5}" type="datetimeFigureOut">
              <a:rPr lang="cs-CZ" smtClean="0"/>
              <a:t>17. 1. 2021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1301261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E38F6154-957F-4065-AF01-38F4DD01E2F5}" type="datetimeFigureOut">
              <a:rPr lang="cs-CZ" smtClean="0"/>
              <a:t>17. 1. 2021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1359245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38F6154-957F-4065-AF01-38F4DD01E2F5}" type="datetimeFigureOut">
              <a:rPr lang="cs-CZ" smtClean="0"/>
              <a:t>17. 1. 2021</a:t>
            </a:fld>
            <a:endParaRPr lang="cs-C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3501273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38F6154-957F-4065-AF01-38F4DD01E2F5}" type="datetimeFigureOut">
              <a:rPr lang="cs-CZ" smtClean="0"/>
              <a:t>17. 1. 2021</a:t>
            </a:fld>
            <a:endParaRPr lang="cs-CZ"/>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D7D01E9-AD0A-47E6-917E-252EEF3C0AC6}" type="slidenum">
              <a:rPr lang="cs-CZ" smtClean="0"/>
              <a:t>‹#›</a:t>
            </a:fld>
            <a:endParaRPr lang="cs-CZ"/>
          </a:p>
        </p:txBody>
      </p:sp>
    </p:spTree>
    <p:extLst>
      <p:ext uri="{BB962C8B-B14F-4D97-AF65-F5344CB8AC3E}">
        <p14:creationId xmlns:p14="http://schemas.microsoft.com/office/powerpoint/2010/main" val="772678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38F6154-957F-4065-AF01-38F4DD01E2F5}" type="datetimeFigureOut">
              <a:rPr lang="cs-CZ" smtClean="0"/>
              <a:t>17. 1. 2021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489172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38F6154-957F-4065-AF01-38F4DD01E2F5}" type="datetimeFigureOut">
              <a:rPr lang="cs-CZ" smtClean="0"/>
              <a:t>17. 1. 2021</a:t>
            </a:fld>
            <a:endParaRPr lang="cs-CZ"/>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D7D01E9-AD0A-47E6-917E-252EEF3C0AC6}" type="slidenum">
              <a:rPr lang="cs-CZ" smtClean="0"/>
              <a:t>‹#›</a:t>
            </a:fld>
            <a:endParaRPr lang="cs-CZ"/>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47924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90152"/>
            <a:ext cx="9144000" cy="3419811"/>
          </a:xfrm>
        </p:spPr>
        <p:txBody>
          <a:bodyPr>
            <a:normAutofit fontScale="90000"/>
          </a:bodyPr>
          <a:lstStyle/>
          <a:p>
            <a:pPr algn="ctr"/>
            <a:r>
              <a:rPr lang="cs-CZ" b="1" dirty="0" smtClean="0"/>
              <a:t/>
            </a:r>
            <a:br>
              <a:rPr lang="cs-CZ" b="1" dirty="0" smtClean="0"/>
            </a:br>
            <a:r>
              <a:rPr lang="cs-CZ" sz="6000" b="1" dirty="0" err="1"/>
              <a:t>Communication</a:t>
            </a:r>
            <a:r>
              <a:rPr lang="cs-CZ" sz="6000" b="1" dirty="0"/>
              <a:t> </a:t>
            </a:r>
            <a:r>
              <a:rPr lang="cs-CZ" sz="6000" b="1" dirty="0" err="1"/>
              <a:t>barriers</a:t>
            </a:r>
            <a:r>
              <a:rPr lang="cs-CZ" sz="6000" dirty="0"/>
              <a:t/>
            </a:r>
            <a:br>
              <a:rPr lang="cs-CZ" sz="6000" dirty="0"/>
            </a:br>
            <a:r>
              <a:rPr lang="en-GB" sz="4900" b="1" dirty="0" smtClean="0"/>
              <a:t>Educational </a:t>
            </a:r>
            <a:r>
              <a:rPr lang="en-GB" sz="4900" b="1" dirty="0" smtClean="0"/>
              <a:t>Communication</a:t>
            </a:r>
            <a:r>
              <a:rPr lang="cs-CZ" sz="6000" b="1" dirty="0" smtClean="0"/>
              <a:t/>
            </a:r>
            <a:br>
              <a:rPr lang="cs-CZ" sz="6000" b="1" dirty="0" smtClean="0"/>
            </a:br>
            <a:endParaRPr lang="cs-CZ" b="1" dirty="0"/>
          </a:p>
        </p:txBody>
      </p:sp>
      <p:sp>
        <p:nvSpPr>
          <p:cNvPr id="3" name="Podnadpis 2"/>
          <p:cNvSpPr>
            <a:spLocks noGrp="1"/>
          </p:cNvSpPr>
          <p:nvPr>
            <p:ph type="subTitle" idx="1"/>
          </p:nvPr>
        </p:nvSpPr>
        <p:spPr/>
        <p:txBody>
          <a:bodyPr/>
          <a:lstStyle/>
          <a:p>
            <a:r>
              <a:rPr lang="cs-CZ" b="1" dirty="0" smtClean="0"/>
              <a:t>SZ6612</a:t>
            </a:r>
            <a:r>
              <a:rPr lang="cs-CZ" dirty="0"/>
              <a:t> </a:t>
            </a:r>
            <a:r>
              <a:rPr lang="cs-CZ" dirty="0" err="1"/>
              <a:t>Educational</a:t>
            </a:r>
            <a:r>
              <a:rPr lang="cs-CZ" dirty="0"/>
              <a:t> </a:t>
            </a:r>
            <a:r>
              <a:rPr lang="cs-CZ" dirty="0" err="1"/>
              <a:t>Communication</a:t>
            </a:r>
            <a:endParaRPr lang="cs-CZ" dirty="0"/>
          </a:p>
          <a:p>
            <a:r>
              <a:rPr lang="cs-CZ" b="1" dirty="0"/>
              <a:t>SZ6638</a:t>
            </a:r>
            <a:r>
              <a:rPr lang="cs-CZ" dirty="0"/>
              <a:t> </a:t>
            </a:r>
            <a:r>
              <a:rPr lang="cs-CZ" dirty="0" err="1"/>
              <a:t>Educational</a:t>
            </a:r>
            <a:r>
              <a:rPr lang="cs-CZ" dirty="0"/>
              <a:t> </a:t>
            </a:r>
            <a:r>
              <a:rPr lang="cs-CZ" dirty="0" err="1"/>
              <a:t>Communication</a:t>
            </a:r>
            <a:endParaRPr lang="cs-CZ" dirty="0"/>
          </a:p>
        </p:txBody>
      </p:sp>
    </p:spTree>
    <p:extLst>
      <p:ext uri="{BB962C8B-B14F-4D97-AF65-F5344CB8AC3E}">
        <p14:creationId xmlns:p14="http://schemas.microsoft.com/office/powerpoint/2010/main" val="3582651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Eight</a:t>
            </a:r>
            <a:r>
              <a:rPr lang="cs-CZ" b="1" dirty="0"/>
              <a:t> </a:t>
            </a:r>
            <a:r>
              <a:rPr lang="cs-CZ" b="1" dirty="0" err="1"/>
              <a:t>Barriers</a:t>
            </a:r>
            <a:r>
              <a:rPr lang="cs-CZ" b="1" dirty="0"/>
              <a:t> to </a:t>
            </a:r>
            <a:r>
              <a:rPr lang="cs-CZ" b="1" dirty="0" err="1"/>
              <a:t>Communication</a:t>
            </a:r>
            <a:r>
              <a:rPr lang="cs-CZ" dirty="0"/>
              <a:t/>
            </a:r>
            <a:br>
              <a:rPr lang="cs-CZ" dirty="0"/>
            </a:br>
            <a:endParaRPr lang="cs-CZ" dirty="0"/>
          </a:p>
        </p:txBody>
      </p:sp>
      <p:sp>
        <p:nvSpPr>
          <p:cNvPr id="3" name="Zástupný symbol pro obsah 2"/>
          <p:cNvSpPr>
            <a:spLocks noGrp="1"/>
          </p:cNvSpPr>
          <p:nvPr>
            <p:ph idx="1"/>
          </p:nvPr>
        </p:nvSpPr>
        <p:spPr/>
        <p:txBody>
          <a:bodyPr/>
          <a:lstStyle/>
          <a:p>
            <a:pPr lvl="0">
              <a:buFont typeface="Arial" panose="020B0604020202020204" pitchFamily="34" charset="0"/>
              <a:buChar char="•"/>
            </a:pPr>
            <a:r>
              <a:rPr lang="en-GB" sz="2400" dirty="0"/>
              <a:t>Failure to make a great first (and second) impression</a:t>
            </a:r>
            <a:endParaRPr lang="cs-CZ" sz="2400" dirty="0"/>
          </a:p>
          <a:p>
            <a:pPr lvl="0">
              <a:buFont typeface="Arial" panose="020B0604020202020204" pitchFamily="34" charset="0"/>
              <a:buChar char="•"/>
            </a:pPr>
            <a:r>
              <a:rPr lang="en-GB" sz="2400" dirty="0"/>
              <a:t>Flubbing </a:t>
            </a:r>
            <a:r>
              <a:rPr lang="cs-CZ" sz="2400" dirty="0"/>
              <a:t>(</a:t>
            </a:r>
            <a:r>
              <a:rPr lang="cs-CZ" sz="2400" dirty="0" err="1"/>
              <a:t>bungleing</a:t>
            </a:r>
            <a:r>
              <a:rPr lang="cs-CZ" sz="2400" dirty="0"/>
              <a:t>) </a:t>
            </a:r>
            <a:r>
              <a:rPr lang="en-GB" sz="2400" dirty="0"/>
              <a:t>the story</a:t>
            </a:r>
            <a:endParaRPr lang="cs-CZ" sz="2400" dirty="0"/>
          </a:p>
          <a:p>
            <a:pPr lvl="0">
              <a:buFont typeface="Arial" panose="020B0604020202020204" pitchFamily="34" charset="0"/>
              <a:buChar char="•"/>
            </a:pPr>
            <a:r>
              <a:rPr lang="en-GB" sz="2400" dirty="0"/>
              <a:t>Not listening</a:t>
            </a:r>
            <a:endParaRPr lang="cs-CZ" sz="2400" dirty="0"/>
          </a:p>
          <a:p>
            <a:pPr lvl="0">
              <a:buFont typeface="Arial" panose="020B0604020202020204" pitchFamily="34" charset="0"/>
              <a:buChar char="•"/>
            </a:pPr>
            <a:r>
              <a:rPr lang="en-GB" sz="2400" dirty="0"/>
              <a:t> Arguing with the intent to harm</a:t>
            </a:r>
            <a:endParaRPr lang="cs-CZ" sz="2400" dirty="0"/>
          </a:p>
          <a:p>
            <a:pPr lvl="0">
              <a:buFont typeface="Arial" panose="020B0604020202020204" pitchFamily="34" charset="0"/>
              <a:buChar char="•"/>
            </a:pPr>
            <a:r>
              <a:rPr lang="en-GB" sz="2400" dirty="0"/>
              <a:t>Criticism</a:t>
            </a:r>
            <a:endParaRPr lang="cs-CZ" sz="2400" dirty="0"/>
          </a:p>
          <a:p>
            <a:pPr lvl="0">
              <a:buFont typeface="Arial" panose="020B0604020202020204" pitchFamily="34" charset="0"/>
              <a:buChar char="•"/>
            </a:pPr>
            <a:r>
              <a:rPr lang="en-GB" sz="2400" dirty="0"/>
              <a:t>Hostility and contempt</a:t>
            </a:r>
            <a:endParaRPr lang="cs-CZ" sz="2400" dirty="0"/>
          </a:p>
          <a:p>
            <a:pPr lvl="0">
              <a:buFont typeface="Arial" panose="020B0604020202020204" pitchFamily="34" charset="0"/>
              <a:buChar char="•"/>
            </a:pPr>
            <a:r>
              <a:rPr lang="en-GB" sz="2400" dirty="0"/>
              <a:t>Ignoring body language</a:t>
            </a:r>
            <a:endParaRPr lang="cs-CZ" sz="2400" dirty="0"/>
          </a:p>
          <a:p>
            <a:pPr lvl="0">
              <a:buFont typeface="Arial" panose="020B0604020202020204" pitchFamily="34" charset="0"/>
              <a:buChar char="•"/>
            </a:pPr>
            <a:r>
              <a:rPr lang="en-GB" sz="2400" dirty="0"/>
              <a:t>Ignoring the cycle of communication</a:t>
            </a:r>
            <a:endParaRPr lang="cs-CZ" sz="2400" dirty="0"/>
          </a:p>
          <a:p>
            <a:endParaRPr lang="cs-CZ" dirty="0"/>
          </a:p>
        </p:txBody>
      </p:sp>
    </p:spTree>
    <p:extLst>
      <p:ext uri="{BB962C8B-B14F-4D97-AF65-F5344CB8AC3E}">
        <p14:creationId xmlns:p14="http://schemas.microsoft.com/office/powerpoint/2010/main" val="2479973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err="1"/>
              <a:t>Common</a:t>
            </a:r>
            <a:r>
              <a:rPr lang="cs-CZ" b="1" dirty="0"/>
              <a:t> </a:t>
            </a:r>
            <a:r>
              <a:rPr lang="cs-CZ" b="1" dirty="0" err="1"/>
              <a:t>barriers</a:t>
            </a:r>
            <a:r>
              <a:rPr lang="cs-CZ" b="1" dirty="0"/>
              <a:t> to </a:t>
            </a:r>
            <a:r>
              <a:rPr lang="cs-CZ" b="1" dirty="0" err="1"/>
              <a:t>effective</a:t>
            </a:r>
            <a:r>
              <a:rPr lang="cs-CZ" b="1" dirty="0"/>
              <a:t> </a:t>
            </a:r>
            <a:r>
              <a:rPr lang="cs-CZ" b="1" dirty="0" err="1" smtClean="0"/>
              <a:t>communication</a:t>
            </a:r>
            <a:endParaRPr lang="cs-CZ" dirty="0"/>
          </a:p>
        </p:txBody>
      </p:sp>
      <p:sp>
        <p:nvSpPr>
          <p:cNvPr id="3" name="Zástupný symbol pro obsah 2"/>
          <p:cNvSpPr>
            <a:spLocks noGrp="1"/>
          </p:cNvSpPr>
          <p:nvPr>
            <p:ph idx="1"/>
          </p:nvPr>
        </p:nvSpPr>
        <p:spPr/>
        <p:txBody>
          <a:bodyPr>
            <a:normAutofit/>
          </a:bodyPr>
          <a:lstStyle/>
          <a:p>
            <a:pPr>
              <a:buFont typeface="Arial" panose="020B0604020202020204" pitchFamily="34" charset="0"/>
              <a:buChar char="•"/>
            </a:pPr>
            <a:r>
              <a:rPr lang="cs-CZ" i="1" dirty="0" smtClean="0"/>
              <a:t> </a:t>
            </a:r>
            <a:r>
              <a:rPr lang="en-GB" i="1" dirty="0" smtClean="0"/>
              <a:t>use </a:t>
            </a:r>
            <a:r>
              <a:rPr lang="en-GB" i="1" dirty="0"/>
              <a:t>of jargon, over-complicated, unfamiliar and/or technical </a:t>
            </a:r>
            <a:r>
              <a:rPr lang="en-GB" i="1" dirty="0" smtClean="0"/>
              <a:t>terms</a:t>
            </a:r>
            <a:endParaRPr lang="cs-CZ" i="1" dirty="0" smtClean="0"/>
          </a:p>
          <a:p>
            <a:pPr>
              <a:buFont typeface="Arial" panose="020B0604020202020204" pitchFamily="34" charset="0"/>
              <a:buChar char="•"/>
            </a:pPr>
            <a:r>
              <a:rPr lang="cs-CZ" i="1" dirty="0" smtClean="0"/>
              <a:t> </a:t>
            </a:r>
            <a:r>
              <a:rPr lang="en-GB" i="1" dirty="0" smtClean="0"/>
              <a:t>emotional </a:t>
            </a:r>
            <a:r>
              <a:rPr lang="en-GB" i="1" dirty="0"/>
              <a:t>barriers and </a:t>
            </a:r>
            <a:r>
              <a:rPr lang="en-GB" i="1" dirty="0" smtClean="0"/>
              <a:t>taboos</a:t>
            </a:r>
            <a:endParaRPr lang="cs-CZ" i="1" dirty="0" smtClean="0"/>
          </a:p>
          <a:p>
            <a:pPr>
              <a:buFont typeface="Arial" panose="020B0604020202020204" pitchFamily="34" charset="0"/>
              <a:buChar char="•"/>
            </a:pPr>
            <a:r>
              <a:rPr lang="cs-CZ" i="1" dirty="0" smtClean="0"/>
              <a:t> </a:t>
            </a:r>
            <a:r>
              <a:rPr lang="en-GB" i="1" dirty="0" smtClean="0"/>
              <a:t>lack </a:t>
            </a:r>
            <a:r>
              <a:rPr lang="en-GB" i="1" dirty="0"/>
              <a:t>of attention, interest, distractions, or irrelevance </a:t>
            </a:r>
            <a:endParaRPr lang="cs-CZ" i="1" dirty="0" smtClean="0"/>
          </a:p>
          <a:p>
            <a:pPr>
              <a:buFont typeface="Arial" panose="020B0604020202020204" pitchFamily="34" charset="0"/>
              <a:buChar char="•"/>
            </a:pPr>
            <a:r>
              <a:rPr lang="cs-CZ" dirty="0" smtClean="0"/>
              <a:t> p</a:t>
            </a:r>
            <a:r>
              <a:rPr lang="en-GB" dirty="0" err="1" smtClean="0"/>
              <a:t>hysical</a:t>
            </a:r>
            <a:r>
              <a:rPr lang="en-GB" dirty="0" smtClean="0"/>
              <a:t> </a:t>
            </a:r>
            <a:r>
              <a:rPr lang="en-GB" dirty="0"/>
              <a:t>disabilities such as </a:t>
            </a:r>
            <a:r>
              <a:rPr lang="en-GB" i="1" dirty="0"/>
              <a:t>hearing problems or speech difficulties</a:t>
            </a:r>
            <a:r>
              <a:rPr lang="en-GB" dirty="0"/>
              <a:t> </a:t>
            </a:r>
            <a:endParaRPr lang="cs-CZ" dirty="0" smtClean="0"/>
          </a:p>
          <a:p>
            <a:pPr>
              <a:buFont typeface="Arial" panose="020B0604020202020204" pitchFamily="34" charset="0"/>
              <a:buChar char="•"/>
            </a:pPr>
            <a:r>
              <a:rPr lang="cs-CZ" i="1" dirty="0" smtClean="0"/>
              <a:t> </a:t>
            </a:r>
            <a:r>
              <a:rPr lang="en-GB" i="1" dirty="0" smtClean="0"/>
              <a:t>physical </a:t>
            </a:r>
            <a:r>
              <a:rPr lang="en-GB" i="1" dirty="0"/>
              <a:t>barriers complicate or even make it impossible to non-verbal </a:t>
            </a:r>
            <a:r>
              <a:rPr lang="en-GB" i="1" dirty="0" smtClean="0"/>
              <a:t>communication</a:t>
            </a:r>
            <a:endParaRPr lang="cs-CZ" dirty="0" smtClean="0"/>
          </a:p>
          <a:p>
            <a:pPr>
              <a:buFont typeface="Arial" panose="020B0604020202020204" pitchFamily="34" charset="0"/>
              <a:buChar char="•"/>
            </a:pPr>
            <a:r>
              <a:rPr lang="cs-CZ" i="1" dirty="0" smtClean="0"/>
              <a:t> </a:t>
            </a:r>
            <a:r>
              <a:rPr lang="en-GB" i="1" dirty="0" smtClean="0"/>
              <a:t>expectations </a:t>
            </a:r>
            <a:r>
              <a:rPr lang="en-GB" i="1" dirty="0"/>
              <a:t>and prejudices</a:t>
            </a:r>
            <a:r>
              <a:rPr lang="en-GB" dirty="0"/>
              <a:t> which may lead to false assumptions or </a:t>
            </a:r>
            <a:r>
              <a:rPr lang="en-GB" dirty="0" smtClean="0"/>
              <a:t>stereotyping</a:t>
            </a:r>
            <a:r>
              <a:rPr lang="en-GB" dirty="0"/>
              <a:t> </a:t>
            </a:r>
            <a:endParaRPr lang="cs-CZ" dirty="0" smtClean="0"/>
          </a:p>
          <a:p>
            <a:pPr>
              <a:buFont typeface="Arial" panose="020B0604020202020204" pitchFamily="34" charset="0"/>
              <a:buChar char="•"/>
            </a:pPr>
            <a:r>
              <a:rPr lang="cs-CZ" i="1" dirty="0" smtClean="0"/>
              <a:t> </a:t>
            </a:r>
            <a:r>
              <a:rPr lang="cs-CZ" i="1" dirty="0" err="1" smtClean="0"/>
              <a:t>cultural</a:t>
            </a:r>
            <a:r>
              <a:rPr lang="cs-CZ" i="1" dirty="0" smtClean="0"/>
              <a:t> </a:t>
            </a:r>
            <a:r>
              <a:rPr lang="cs-CZ" i="1" dirty="0" err="1" smtClean="0"/>
              <a:t>differences</a:t>
            </a:r>
            <a:endParaRPr lang="cs-CZ" dirty="0" smtClean="0"/>
          </a:p>
          <a:p>
            <a:r>
              <a:rPr lang="en-GB" dirty="0" smtClean="0"/>
              <a:t>A </a:t>
            </a:r>
            <a:r>
              <a:rPr lang="en-GB" dirty="0"/>
              <a:t>skilled communicator must be aware of these barriers and try to reduce their impact by continually checking understanding and by offering appropriate feedback. </a:t>
            </a:r>
            <a:endParaRPr lang="cs-CZ" dirty="0"/>
          </a:p>
          <a:p>
            <a:endParaRPr lang="cs-CZ" dirty="0"/>
          </a:p>
        </p:txBody>
      </p:sp>
    </p:spTree>
    <p:extLst>
      <p:ext uri="{BB962C8B-B14F-4D97-AF65-F5344CB8AC3E}">
        <p14:creationId xmlns:p14="http://schemas.microsoft.com/office/powerpoint/2010/main" val="148300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A CATEGORISATION OF BARRIERS TO COMMUNICATION</a:t>
            </a:r>
            <a:endParaRPr lang="cs-CZ" dirty="0"/>
          </a:p>
        </p:txBody>
      </p:sp>
      <p:sp>
        <p:nvSpPr>
          <p:cNvPr id="3" name="Zástupný symbol pro obsah 2"/>
          <p:cNvSpPr>
            <a:spLocks noGrp="1"/>
          </p:cNvSpPr>
          <p:nvPr>
            <p:ph idx="1"/>
          </p:nvPr>
        </p:nvSpPr>
        <p:spPr/>
        <p:txBody>
          <a:bodyPr>
            <a:normAutofit/>
          </a:bodyPr>
          <a:lstStyle/>
          <a:p>
            <a:pPr lvl="0">
              <a:buFont typeface="Arial" panose="020B0604020202020204" pitchFamily="34" charset="0"/>
              <a:buChar char="•"/>
            </a:pPr>
            <a:r>
              <a:rPr lang="en-GB" sz="2800" i="1" dirty="0"/>
              <a:t>Language Barriers</a:t>
            </a:r>
            <a:endParaRPr lang="cs-CZ" sz="2800" dirty="0"/>
          </a:p>
          <a:p>
            <a:pPr lvl="0">
              <a:buFont typeface="Arial" panose="020B0604020202020204" pitchFamily="34" charset="0"/>
              <a:buChar char="•"/>
            </a:pPr>
            <a:r>
              <a:rPr lang="en-GB" sz="2800" i="1" dirty="0"/>
              <a:t>Psychological Barriers</a:t>
            </a:r>
            <a:endParaRPr lang="cs-CZ" sz="2800" dirty="0"/>
          </a:p>
          <a:p>
            <a:pPr lvl="0">
              <a:buFont typeface="Arial" panose="020B0604020202020204" pitchFamily="34" charset="0"/>
              <a:buChar char="•"/>
            </a:pPr>
            <a:r>
              <a:rPr lang="en-GB" sz="2800" i="1" dirty="0"/>
              <a:t>Physical Barriers</a:t>
            </a:r>
            <a:endParaRPr lang="cs-CZ" sz="2800" dirty="0"/>
          </a:p>
          <a:p>
            <a:pPr lvl="0">
              <a:buFont typeface="Arial" panose="020B0604020202020204" pitchFamily="34" charset="0"/>
              <a:buChar char="•"/>
            </a:pPr>
            <a:r>
              <a:rPr lang="en-GB" sz="2800" i="1" dirty="0"/>
              <a:t>Systematic Barriers</a:t>
            </a:r>
            <a:endParaRPr lang="cs-CZ" sz="2800" dirty="0"/>
          </a:p>
          <a:p>
            <a:pPr lvl="0">
              <a:buFont typeface="Arial" panose="020B0604020202020204" pitchFamily="34" charset="0"/>
              <a:buChar char="•"/>
            </a:pPr>
            <a:r>
              <a:rPr lang="en-GB" sz="2800" i="1" dirty="0"/>
              <a:t>Attitudinal Barriers</a:t>
            </a:r>
            <a:endParaRPr lang="cs-CZ" sz="2800" dirty="0"/>
          </a:p>
          <a:p>
            <a:pPr>
              <a:buFont typeface="Arial" panose="020B0604020202020204" pitchFamily="34" charset="0"/>
              <a:buChar char="•"/>
            </a:pPr>
            <a:endParaRPr lang="cs-CZ" sz="2800" dirty="0"/>
          </a:p>
        </p:txBody>
      </p:sp>
    </p:spTree>
    <p:extLst>
      <p:ext uri="{BB962C8B-B14F-4D97-AF65-F5344CB8AC3E}">
        <p14:creationId xmlns:p14="http://schemas.microsoft.com/office/powerpoint/2010/main" val="3282711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Language</a:t>
            </a:r>
            <a:r>
              <a:rPr lang="cs-CZ" b="1" dirty="0"/>
              <a:t> </a:t>
            </a:r>
            <a:r>
              <a:rPr lang="cs-CZ" b="1" dirty="0" err="1"/>
              <a:t>Barriers</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pPr>
              <a:buFont typeface="Arial" panose="020B0604020202020204" pitchFamily="34" charset="0"/>
              <a:buChar char="•"/>
            </a:pPr>
            <a:r>
              <a:rPr lang="en-GB" sz="2400" dirty="0"/>
              <a:t>Language and linguistic ability may act as a barrier to communication. </a:t>
            </a:r>
            <a:endParaRPr lang="cs-CZ" sz="2400" dirty="0" smtClean="0"/>
          </a:p>
          <a:p>
            <a:pPr>
              <a:buFont typeface="Arial" panose="020B0604020202020204" pitchFamily="34" charset="0"/>
              <a:buChar char="•"/>
            </a:pPr>
            <a:r>
              <a:rPr lang="cs-CZ" sz="2400" dirty="0"/>
              <a:t>C</a:t>
            </a:r>
            <a:r>
              <a:rPr lang="en-GB" sz="2400" dirty="0" err="1" smtClean="0"/>
              <a:t>ommunicating</a:t>
            </a:r>
            <a:r>
              <a:rPr lang="en-GB" sz="2400" dirty="0" smtClean="0"/>
              <a:t> </a:t>
            </a:r>
            <a:r>
              <a:rPr lang="en-GB" sz="2400" dirty="0"/>
              <a:t>in the same language, the terminology used in a message may act as a barrier if it is not fully understood by the receiver(s).  </a:t>
            </a:r>
            <a:endParaRPr lang="cs-CZ" sz="2400" dirty="0" smtClean="0"/>
          </a:p>
          <a:p>
            <a:pPr>
              <a:buFont typeface="Arial" panose="020B0604020202020204" pitchFamily="34" charset="0"/>
              <a:buChar char="•"/>
            </a:pPr>
            <a:r>
              <a:rPr lang="cs-CZ" sz="2400" dirty="0" smtClean="0"/>
              <a:t>A </a:t>
            </a:r>
            <a:r>
              <a:rPr lang="en-GB" sz="2400" dirty="0" smtClean="0"/>
              <a:t>message </a:t>
            </a:r>
            <a:r>
              <a:rPr lang="en-GB" sz="2400" dirty="0"/>
              <a:t>that includes a lot of specialist jargon and abbreviations will not be understood by a receiver who is not familiar with the terminology used. </a:t>
            </a:r>
            <a:endParaRPr lang="cs-CZ" sz="2400" dirty="0" smtClean="0"/>
          </a:p>
          <a:p>
            <a:pPr>
              <a:buFont typeface="Arial" panose="020B0604020202020204" pitchFamily="34" charset="0"/>
              <a:buChar char="•"/>
            </a:pPr>
            <a:r>
              <a:rPr lang="en-GB" sz="2400" dirty="0" smtClean="0"/>
              <a:t>Regional </a:t>
            </a:r>
            <a:r>
              <a:rPr lang="en-GB" sz="2400" dirty="0"/>
              <a:t>colloquialisms and expressions may be misinterpreted or even considered offensive. </a:t>
            </a:r>
            <a:endParaRPr lang="cs-CZ" sz="2400" dirty="0"/>
          </a:p>
          <a:p>
            <a:pPr>
              <a:buFont typeface="Arial" panose="020B0604020202020204" pitchFamily="34" charset="0"/>
              <a:buChar char="•"/>
            </a:pPr>
            <a:endParaRPr lang="cs-CZ" sz="2400" dirty="0"/>
          </a:p>
        </p:txBody>
      </p:sp>
    </p:spTree>
    <p:extLst>
      <p:ext uri="{BB962C8B-B14F-4D97-AF65-F5344CB8AC3E}">
        <p14:creationId xmlns:p14="http://schemas.microsoft.com/office/powerpoint/2010/main" val="1201646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Psychological</a:t>
            </a:r>
            <a:r>
              <a:rPr lang="cs-CZ" b="1" dirty="0"/>
              <a:t> </a:t>
            </a:r>
            <a:r>
              <a:rPr lang="cs-CZ" b="1" dirty="0" err="1"/>
              <a:t>Barriers</a:t>
            </a:r>
            <a:r>
              <a:rPr lang="cs-CZ" dirty="0"/>
              <a:t/>
            </a:r>
            <a:br>
              <a:rPr lang="cs-CZ" dirty="0"/>
            </a:br>
            <a:endParaRPr lang="cs-CZ" dirty="0"/>
          </a:p>
        </p:txBody>
      </p:sp>
      <p:sp>
        <p:nvSpPr>
          <p:cNvPr id="3" name="Zástupný symbol pro obsah 2"/>
          <p:cNvSpPr>
            <a:spLocks noGrp="1"/>
          </p:cNvSpPr>
          <p:nvPr>
            <p:ph idx="1"/>
          </p:nvPr>
        </p:nvSpPr>
        <p:spPr>
          <a:xfrm>
            <a:off x="1097280" y="1845734"/>
            <a:ext cx="10058400" cy="4400520"/>
          </a:xfrm>
        </p:spPr>
        <p:txBody>
          <a:bodyPr>
            <a:noAutofit/>
          </a:bodyPr>
          <a:lstStyle/>
          <a:p>
            <a:pPr>
              <a:buFont typeface="Arial" panose="020B0604020202020204" pitchFamily="34" charset="0"/>
              <a:buChar char="•"/>
            </a:pPr>
            <a:r>
              <a:rPr lang="en-GB" sz="2400" dirty="0"/>
              <a:t>The psychological state of the communicators will influence how the message is sent, received and perceived. </a:t>
            </a:r>
            <a:endParaRPr lang="cs-CZ" sz="2400" dirty="0" smtClean="0"/>
          </a:p>
          <a:p>
            <a:pPr>
              <a:buFont typeface="Arial" panose="020B0604020202020204" pitchFamily="34" charset="0"/>
              <a:buChar char="•"/>
            </a:pPr>
            <a:r>
              <a:rPr lang="en-GB" sz="2400" b="1" dirty="0" smtClean="0"/>
              <a:t>Stress</a:t>
            </a:r>
            <a:r>
              <a:rPr lang="cs-CZ" sz="2400" b="1" dirty="0" smtClean="0"/>
              <a:t> </a:t>
            </a:r>
            <a:r>
              <a:rPr lang="cs-CZ" sz="2400" dirty="0" smtClean="0"/>
              <a:t>- s</a:t>
            </a:r>
            <a:r>
              <a:rPr lang="en-GB" sz="2400" dirty="0" err="1" smtClean="0"/>
              <a:t>tressed</a:t>
            </a:r>
            <a:r>
              <a:rPr lang="en-GB" sz="2400" dirty="0" smtClean="0"/>
              <a:t> </a:t>
            </a:r>
            <a:r>
              <a:rPr lang="cs-CZ" sz="2400" dirty="0" err="1" smtClean="0"/>
              <a:t>people</a:t>
            </a:r>
            <a:r>
              <a:rPr lang="en-GB" sz="2400" dirty="0" smtClean="0"/>
              <a:t> </a:t>
            </a:r>
            <a:r>
              <a:rPr lang="en-GB" sz="2400" dirty="0"/>
              <a:t>may be preoccupied by personal concerns and not as receptive to the message as if they were not stressed. </a:t>
            </a:r>
            <a:r>
              <a:rPr lang="en-GB" sz="2400" dirty="0" smtClean="0"/>
              <a:t>Stress </a:t>
            </a:r>
            <a:r>
              <a:rPr lang="en-GB" sz="2400" dirty="0"/>
              <a:t>management is an important personal skill that affects our interpersonal relationships</a:t>
            </a:r>
            <a:r>
              <a:rPr lang="cs-CZ" sz="2400" dirty="0"/>
              <a:t>. </a:t>
            </a:r>
            <a:endParaRPr lang="cs-CZ" sz="2400" dirty="0" smtClean="0"/>
          </a:p>
          <a:p>
            <a:pPr>
              <a:buFont typeface="Arial" panose="020B0604020202020204" pitchFamily="34" charset="0"/>
              <a:buChar char="•"/>
            </a:pPr>
            <a:r>
              <a:rPr lang="en-GB" sz="2400" b="1" dirty="0" smtClean="0"/>
              <a:t>Anger</a:t>
            </a:r>
            <a:r>
              <a:rPr lang="en-GB" sz="2400" dirty="0" smtClean="0"/>
              <a:t> </a:t>
            </a:r>
            <a:r>
              <a:rPr lang="en-GB" sz="2400" dirty="0"/>
              <a:t>is </a:t>
            </a:r>
            <a:r>
              <a:rPr lang="en-GB" sz="2400" dirty="0" smtClean="0"/>
              <a:t>psychological </a:t>
            </a:r>
            <a:r>
              <a:rPr lang="en-GB" sz="2400" dirty="0"/>
              <a:t>barrier to </a:t>
            </a:r>
            <a:r>
              <a:rPr lang="en-GB" sz="2400" dirty="0" smtClean="0"/>
              <a:t>communication</a:t>
            </a:r>
            <a:r>
              <a:rPr lang="cs-CZ" sz="2400" dirty="0" smtClean="0"/>
              <a:t>.</a:t>
            </a:r>
            <a:r>
              <a:rPr lang="en-GB" sz="2400" dirty="0" smtClean="0"/>
              <a:t> </a:t>
            </a:r>
            <a:r>
              <a:rPr lang="en-GB" sz="2400" dirty="0"/>
              <a:t>when we are angry it is easy to say things that we may later regret and also to misinterpret what others are saying. </a:t>
            </a:r>
            <a:endParaRPr lang="cs-CZ" sz="2400" dirty="0"/>
          </a:p>
          <a:p>
            <a:pPr>
              <a:buFont typeface="Arial" panose="020B0604020202020204" pitchFamily="34" charset="0"/>
              <a:buChar char="•"/>
            </a:pPr>
            <a:r>
              <a:rPr lang="cs-CZ" sz="2400" b="1" dirty="0" smtClean="0"/>
              <a:t>L</a:t>
            </a:r>
            <a:r>
              <a:rPr lang="en-GB" sz="2400" b="1" dirty="0" smtClean="0"/>
              <a:t>ow </a:t>
            </a:r>
            <a:r>
              <a:rPr lang="en-GB" sz="2400" b="1" dirty="0"/>
              <a:t>self-esteem </a:t>
            </a:r>
            <a:r>
              <a:rPr lang="cs-CZ" sz="2400" dirty="0" smtClean="0"/>
              <a:t>- </a:t>
            </a:r>
            <a:r>
              <a:rPr lang="en-GB" sz="2400" dirty="0" smtClean="0"/>
              <a:t>people </a:t>
            </a:r>
            <a:r>
              <a:rPr lang="en-GB" sz="2400" dirty="0"/>
              <a:t>with low self-esteem may be less assertive and therefore may not feel comfortable communicating - they may feel shy about saying how they really feel or read negative sub-texts into messages they hear. </a:t>
            </a:r>
            <a:endParaRPr lang="cs-CZ" sz="2400" dirty="0"/>
          </a:p>
        </p:txBody>
      </p:sp>
    </p:spTree>
    <p:extLst>
      <p:ext uri="{BB962C8B-B14F-4D97-AF65-F5344CB8AC3E}">
        <p14:creationId xmlns:p14="http://schemas.microsoft.com/office/powerpoint/2010/main" val="406051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97280" y="355052"/>
            <a:ext cx="10058400" cy="1450757"/>
          </a:xfrm>
        </p:spPr>
        <p:txBody>
          <a:bodyPr/>
          <a:lstStyle/>
          <a:p>
            <a:r>
              <a:rPr lang="cs-CZ" b="1" dirty="0" err="1"/>
              <a:t>Physiological</a:t>
            </a:r>
            <a:r>
              <a:rPr lang="cs-CZ" b="1" dirty="0"/>
              <a:t> </a:t>
            </a:r>
            <a:r>
              <a:rPr lang="cs-CZ" b="1" dirty="0" err="1"/>
              <a:t>Barriers</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pPr>
              <a:buFont typeface="Arial" panose="020B0604020202020204" pitchFamily="34" charset="0"/>
              <a:buChar char="•"/>
            </a:pPr>
            <a:r>
              <a:rPr lang="en-GB" sz="2400" dirty="0"/>
              <a:t>Physiological barriers may result from the receiver’s physical state. </a:t>
            </a:r>
            <a:endParaRPr lang="cs-CZ" sz="2400" dirty="0" smtClean="0"/>
          </a:p>
          <a:p>
            <a:pPr>
              <a:buFont typeface="Arial" panose="020B0604020202020204" pitchFamily="34" charset="0"/>
              <a:buChar char="•"/>
            </a:pPr>
            <a:r>
              <a:rPr lang="en-GB" sz="2400" dirty="0" smtClean="0"/>
              <a:t>For </a:t>
            </a:r>
            <a:r>
              <a:rPr lang="en-GB" sz="2400" dirty="0"/>
              <a:t>example, a receiver with reduced hearing may not grasp to entirety of a spoken conversation especially if there is significant background noise.</a:t>
            </a:r>
            <a:endParaRPr lang="cs-CZ" sz="2400" dirty="0"/>
          </a:p>
          <a:p>
            <a:endParaRPr lang="cs-CZ" sz="2400" dirty="0"/>
          </a:p>
        </p:txBody>
      </p:sp>
    </p:spTree>
    <p:extLst>
      <p:ext uri="{BB962C8B-B14F-4D97-AF65-F5344CB8AC3E}">
        <p14:creationId xmlns:p14="http://schemas.microsoft.com/office/powerpoint/2010/main" val="2548681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Physical</a:t>
            </a:r>
            <a:r>
              <a:rPr lang="cs-CZ" b="1" dirty="0"/>
              <a:t> </a:t>
            </a:r>
            <a:r>
              <a:rPr lang="cs-CZ" b="1" dirty="0" err="1"/>
              <a:t>Barriers</a:t>
            </a:r>
            <a:r>
              <a:rPr lang="cs-CZ" dirty="0"/>
              <a:t/>
            </a:r>
            <a:br>
              <a:rPr lang="cs-CZ" dirty="0"/>
            </a:br>
            <a:endParaRPr lang="cs-CZ" dirty="0"/>
          </a:p>
        </p:txBody>
      </p:sp>
      <p:sp>
        <p:nvSpPr>
          <p:cNvPr id="3" name="Zástupný symbol pro obsah 2"/>
          <p:cNvSpPr>
            <a:spLocks noGrp="1"/>
          </p:cNvSpPr>
          <p:nvPr>
            <p:ph idx="1"/>
          </p:nvPr>
        </p:nvSpPr>
        <p:spPr/>
        <p:txBody>
          <a:bodyPr/>
          <a:lstStyle/>
          <a:p>
            <a:pPr>
              <a:buFont typeface="Arial" panose="020B0604020202020204" pitchFamily="34" charset="0"/>
              <a:buChar char="•"/>
            </a:pPr>
            <a:r>
              <a:rPr lang="en-GB" dirty="0"/>
              <a:t>An example of a physical barrier to communication is geographic distance between the sender and receiver(s). </a:t>
            </a:r>
            <a:endParaRPr lang="cs-CZ" dirty="0" smtClean="0"/>
          </a:p>
          <a:p>
            <a:pPr>
              <a:buFont typeface="Arial" panose="020B0604020202020204" pitchFamily="34" charset="0"/>
              <a:buChar char="•"/>
            </a:pPr>
            <a:r>
              <a:rPr lang="en-GB" dirty="0" smtClean="0"/>
              <a:t>Communication </a:t>
            </a:r>
            <a:r>
              <a:rPr lang="en-GB" dirty="0"/>
              <a:t>is generally easier over shorter distances as more communication channels are available and less technology is required. </a:t>
            </a:r>
            <a:endParaRPr lang="cs-CZ" dirty="0" smtClean="0"/>
          </a:p>
          <a:p>
            <a:pPr>
              <a:buFont typeface="Arial" panose="020B0604020202020204" pitchFamily="34" charset="0"/>
              <a:buChar char="•"/>
            </a:pPr>
            <a:r>
              <a:rPr lang="en-GB" dirty="0" smtClean="0"/>
              <a:t>Although </a:t>
            </a:r>
            <a:r>
              <a:rPr lang="en-GB" dirty="0"/>
              <a:t>modern technology often serves to reduce the impact of physical barriers, the advantages and disadvantages of each communication channel should be understood so that an appropriate channel can be used to overcome the physical barriers</a:t>
            </a:r>
            <a:r>
              <a:rPr lang="cs-CZ" dirty="0"/>
              <a:t>.</a:t>
            </a:r>
          </a:p>
          <a:p>
            <a:endParaRPr lang="cs-CZ" dirty="0"/>
          </a:p>
        </p:txBody>
      </p:sp>
    </p:spTree>
    <p:extLst>
      <p:ext uri="{BB962C8B-B14F-4D97-AF65-F5344CB8AC3E}">
        <p14:creationId xmlns:p14="http://schemas.microsoft.com/office/powerpoint/2010/main" val="3695063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Systematic</a:t>
            </a:r>
            <a:r>
              <a:rPr lang="cs-CZ" b="1" dirty="0"/>
              <a:t> </a:t>
            </a:r>
            <a:r>
              <a:rPr lang="cs-CZ" b="1" dirty="0" err="1"/>
              <a:t>Barriers</a:t>
            </a:r>
            <a:endParaRPr lang="cs-CZ" dirty="0"/>
          </a:p>
        </p:txBody>
      </p:sp>
      <p:sp>
        <p:nvSpPr>
          <p:cNvPr id="3" name="Zástupný symbol pro obsah 2"/>
          <p:cNvSpPr>
            <a:spLocks noGrp="1"/>
          </p:cNvSpPr>
          <p:nvPr>
            <p:ph idx="1"/>
          </p:nvPr>
        </p:nvSpPr>
        <p:spPr/>
        <p:txBody>
          <a:bodyPr>
            <a:normAutofit/>
          </a:bodyPr>
          <a:lstStyle/>
          <a:p>
            <a:pPr>
              <a:buFont typeface="Arial" panose="020B0604020202020204" pitchFamily="34" charset="0"/>
              <a:buChar char="•"/>
            </a:pPr>
            <a:r>
              <a:rPr lang="en-GB" sz="2400" dirty="0"/>
              <a:t>Systematic barriers to communication may exist in structures and organisations where there are inefficient or inappropriate information systems and communication channels, or where there is a lack of understanding of the roles and responsibilities for communication. </a:t>
            </a:r>
            <a:endParaRPr lang="cs-CZ" sz="2400" dirty="0" smtClean="0"/>
          </a:p>
          <a:p>
            <a:pPr>
              <a:buFont typeface="Arial" panose="020B0604020202020204" pitchFamily="34" charset="0"/>
              <a:buChar char="•"/>
            </a:pPr>
            <a:r>
              <a:rPr lang="en-GB" sz="2400" dirty="0" smtClean="0"/>
              <a:t>In </a:t>
            </a:r>
            <a:r>
              <a:rPr lang="en-GB" sz="2400" dirty="0"/>
              <a:t>such organisations, individuals may be unclear of their role in the communication process and therefore not know what is expected of them.</a:t>
            </a:r>
            <a:endParaRPr lang="cs-CZ" sz="2400" dirty="0"/>
          </a:p>
          <a:p>
            <a:pPr>
              <a:buFont typeface="Arial" panose="020B0604020202020204" pitchFamily="34" charset="0"/>
              <a:buChar char="•"/>
            </a:pPr>
            <a:endParaRPr lang="cs-CZ" sz="2400" dirty="0"/>
          </a:p>
        </p:txBody>
      </p:sp>
    </p:spTree>
    <p:extLst>
      <p:ext uri="{BB962C8B-B14F-4D97-AF65-F5344CB8AC3E}">
        <p14:creationId xmlns:p14="http://schemas.microsoft.com/office/powerpoint/2010/main" val="1258805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Attitudinal</a:t>
            </a:r>
            <a:r>
              <a:rPr lang="cs-CZ" b="1" dirty="0"/>
              <a:t> </a:t>
            </a:r>
            <a:r>
              <a:rPr lang="cs-CZ" b="1" dirty="0" err="1"/>
              <a:t>Barriers</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pPr>
              <a:buFont typeface="Arial" panose="020B0604020202020204" pitchFamily="34" charset="0"/>
              <a:buChar char="•"/>
            </a:pPr>
            <a:r>
              <a:rPr lang="en-GB" sz="2400" dirty="0"/>
              <a:t>Attitudinal barriers are behaviours or perceptions that prevent people from communicating effectively. </a:t>
            </a:r>
            <a:endParaRPr lang="cs-CZ" sz="2400" dirty="0" smtClean="0"/>
          </a:p>
          <a:p>
            <a:pPr>
              <a:buFont typeface="Arial" panose="020B0604020202020204" pitchFamily="34" charset="0"/>
              <a:buChar char="•"/>
            </a:pPr>
            <a:r>
              <a:rPr lang="en-GB" sz="2400" dirty="0" smtClean="0"/>
              <a:t>Attitudinal </a:t>
            </a:r>
            <a:r>
              <a:rPr lang="en-GB" sz="2400" dirty="0"/>
              <a:t>barriers to communication may result from personality conflicts, poor management, </a:t>
            </a:r>
            <a:r>
              <a:rPr lang="cs-CZ" sz="2400" dirty="0" err="1"/>
              <a:t>resistance</a:t>
            </a:r>
            <a:r>
              <a:rPr lang="cs-CZ" sz="2400" dirty="0"/>
              <a:t> to </a:t>
            </a:r>
            <a:r>
              <a:rPr lang="cs-CZ" sz="2400" dirty="0" err="1"/>
              <a:t>change</a:t>
            </a:r>
            <a:r>
              <a:rPr lang="cs-CZ" sz="2400" dirty="0"/>
              <a:t> </a:t>
            </a:r>
            <a:r>
              <a:rPr lang="cs-CZ" sz="2400" dirty="0" err="1"/>
              <a:t>or</a:t>
            </a:r>
            <a:r>
              <a:rPr lang="cs-CZ" sz="2400" dirty="0"/>
              <a:t> a </a:t>
            </a:r>
            <a:r>
              <a:rPr lang="cs-CZ" sz="2400" dirty="0" err="1"/>
              <a:t>lack</a:t>
            </a:r>
            <a:r>
              <a:rPr lang="cs-CZ" sz="2400" dirty="0"/>
              <a:t> </a:t>
            </a:r>
            <a:r>
              <a:rPr lang="cs-CZ" sz="2400" dirty="0" err="1"/>
              <a:t>of</a:t>
            </a:r>
            <a:r>
              <a:rPr lang="cs-CZ" sz="2400" dirty="0"/>
              <a:t> </a:t>
            </a:r>
            <a:r>
              <a:rPr lang="cs-CZ" sz="2400" dirty="0" err="1"/>
              <a:t>motivation</a:t>
            </a:r>
            <a:r>
              <a:rPr lang="cs-CZ" sz="2400" dirty="0"/>
              <a:t>. </a:t>
            </a:r>
            <a:endParaRPr lang="cs-CZ" sz="2400" dirty="0" smtClean="0"/>
          </a:p>
          <a:p>
            <a:pPr>
              <a:buFont typeface="Arial" panose="020B0604020202020204" pitchFamily="34" charset="0"/>
              <a:buChar char="•"/>
            </a:pPr>
            <a:r>
              <a:rPr lang="en-GB" sz="2400" dirty="0" smtClean="0"/>
              <a:t>Effective </a:t>
            </a:r>
            <a:r>
              <a:rPr lang="en-GB" sz="2400" dirty="0"/>
              <a:t>receivers of messages should attempt to overcome their own attitudinal barriers to facilitate effective communication. </a:t>
            </a:r>
            <a:endParaRPr lang="cs-CZ" sz="2400" dirty="0"/>
          </a:p>
          <a:p>
            <a:endParaRPr lang="cs-CZ" sz="2400" dirty="0"/>
          </a:p>
        </p:txBody>
      </p:sp>
    </p:spTree>
    <p:extLst>
      <p:ext uri="{BB962C8B-B14F-4D97-AF65-F5344CB8AC3E}">
        <p14:creationId xmlns:p14="http://schemas.microsoft.com/office/powerpoint/2010/main" val="2537650956"/>
      </p:ext>
    </p:extLst>
  </p:cSld>
  <p:clrMapOvr>
    <a:masterClrMapping/>
  </p:clrMapOvr>
</p:sld>
</file>

<file path=ppt/theme/theme1.xml><?xml version="1.0" encoding="utf-8"?>
<a:theme xmlns:a="http://schemas.openxmlformats.org/drawingml/2006/main" name="Retrospektiva">
  <a:themeElements>
    <a:clrScheme name="Retrospektiva">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288</TotalTime>
  <Words>489</Words>
  <Application>Microsoft Office PowerPoint</Application>
  <PresentationFormat>Širokoúhlá obrazovka</PresentationFormat>
  <Paragraphs>51</Paragraphs>
  <Slides>10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Arial</vt:lpstr>
      <vt:lpstr>Calibri</vt:lpstr>
      <vt:lpstr>Calibri Light</vt:lpstr>
      <vt:lpstr>Retrospektiva</vt:lpstr>
      <vt:lpstr> Communication barriers Educational Communication </vt:lpstr>
      <vt:lpstr>Common barriers to effective communication</vt:lpstr>
      <vt:lpstr>A CATEGORISATION OF BARRIERS TO COMMUNICATION</vt:lpstr>
      <vt:lpstr>Language Barriers </vt:lpstr>
      <vt:lpstr>Psychological Barriers </vt:lpstr>
      <vt:lpstr>Physiological Barriers </vt:lpstr>
      <vt:lpstr>Physical Barriers </vt:lpstr>
      <vt:lpstr>Systematic Barriers</vt:lpstr>
      <vt:lpstr>Attitudinal Barriers </vt:lpstr>
      <vt:lpstr>Eight Barriers to Communication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Trna</dc:creator>
  <cp:lastModifiedBy>Trna</cp:lastModifiedBy>
  <cp:revision>22</cp:revision>
  <dcterms:created xsi:type="dcterms:W3CDTF">2020-02-23T17:43:19Z</dcterms:created>
  <dcterms:modified xsi:type="dcterms:W3CDTF">2021-01-17T18:40:22Z</dcterms:modified>
</cp:coreProperties>
</file>