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7" r:id="rId3"/>
    <p:sldId id="271" r:id="rId4"/>
    <p:sldId id="272" r:id="rId5"/>
    <p:sldId id="273" r:id="rId6"/>
    <p:sldId id="274" r:id="rId7"/>
    <p:sldId id="276" r:id="rId8"/>
    <p:sldId id="275" r:id="rId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cs-CZ" smtClean="0"/>
              <a:t>Kliknutím lze upravit styl.</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E38F6154-957F-4065-AF01-38F4DD01E2F5}" type="datetimeFigureOut">
              <a:rPr lang="cs-CZ" smtClean="0"/>
              <a:t>17. 1. 2021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D7D01E9-AD0A-47E6-917E-252EEF3C0AC6}" type="slidenum">
              <a:rPr lang="cs-CZ" smtClean="0"/>
              <a:t>‹#›</a:t>
            </a:fld>
            <a:endParaRPr lang="cs-CZ"/>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62138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E38F6154-957F-4065-AF01-38F4DD01E2F5}" type="datetimeFigureOut">
              <a:rPr lang="cs-CZ" smtClean="0"/>
              <a:t>17. 1. 2021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D7D01E9-AD0A-47E6-917E-252EEF3C0AC6}" type="slidenum">
              <a:rPr lang="cs-CZ" smtClean="0"/>
              <a:t>‹#›</a:t>
            </a:fld>
            <a:endParaRPr lang="cs-CZ"/>
          </a:p>
        </p:txBody>
      </p:sp>
    </p:spTree>
    <p:extLst>
      <p:ext uri="{BB962C8B-B14F-4D97-AF65-F5344CB8AC3E}">
        <p14:creationId xmlns:p14="http://schemas.microsoft.com/office/powerpoint/2010/main" val="1727899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E38F6154-957F-4065-AF01-38F4DD01E2F5}" type="datetimeFigureOut">
              <a:rPr lang="cs-CZ" smtClean="0"/>
              <a:t>17. 1. 2021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D7D01E9-AD0A-47E6-917E-252EEF3C0AC6}" type="slidenum">
              <a:rPr lang="cs-CZ" smtClean="0"/>
              <a:t>‹#›</a:t>
            </a:fld>
            <a:endParaRPr lang="cs-CZ"/>
          </a:p>
        </p:txBody>
      </p:sp>
    </p:spTree>
    <p:extLst>
      <p:ext uri="{BB962C8B-B14F-4D97-AF65-F5344CB8AC3E}">
        <p14:creationId xmlns:p14="http://schemas.microsoft.com/office/powerpoint/2010/main" val="643777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E38F6154-957F-4065-AF01-38F4DD01E2F5}" type="datetimeFigureOut">
              <a:rPr lang="cs-CZ" smtClean="0"/>
              <a:t>17. 1. 2021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D7D01E9-AD0A-47E6-917E-252EEF3C0AC6}" type="slidenum">
              <a:rPr lang="cs-CZ" smtClean="0"/>
              <a:t>‹#›</a:t>
            </a:fld>
            <a:endParaRPr lang="cs-CZ"/>
          </a:p>
        </p:txBody>
      </p:sp>
    </p:spTree>
    <p:extLst>
      <p:ext uri="{BB962C8B-B14F-4D97-AF65-F5344CB8AC3E}">
        <p14:creationId xmlns:p14="http://schemas.microsoft.com/office/powerpoint/2010/main" val="2916095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cs-CZ" smtClean="0"/>
              <a:t>Kliknutím lze upravit styl.</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E38F6154-957F-4065-AF01-38F4DD01E2F5}" type="datetimeFigureOut">
              <a:rPr lang="cs-CZ" smtClean="0"/>
              <a:t>17. 1. 2021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D7D01E9-AD0A-47E6-917E-252EEF3C0AC6}" type="slidenum">
              <a:rPr lang="cs-CZ" smtClean="0"/>
              <a:t>‹#›</a:t>
            </a:fld>
            <a:endParaRPr lang="cs-CZ"/>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8052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E38F6154-957F-4065-AF01-38F4DD01E2F5}" type="datetimeFigureOut">
              <a:rPr lang="cs-CZ" smtClean="0"/>
              <a:t>17. 1. 2021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D7D01E9-AD0A-47E6-917E-252EEF3C0AC6}" type="slidenum">
              <a:rPr lang="cs-CZ" smtClean="0"/>
              <a:t>‹#›</a:t>
            </a:fld>
            <a:endParaRPr lang="cs-CZ"/>
          </a:p>
        </p:txBody>
      </p:sp>
    </p:spTree>
    <p:extLst>
      <p:ext uri="{BB962C8B-B14F-4D97-AF65-F5344CB8AC3E}">
        <p14:creationId xmlns:p14="http://schemas.microsoft.com/office/powerpoint/2010/main" val="2148784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097280" y="2582334"/>
            <a:ext cx="4937760" cy="3378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6217920" y="2582334"/>
            <a:ext cx="4937760" cy="3378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E38F6154-957F-4065-AF01-38F4DD01E2F5}" type="datetimeFigureOut">
              <a:rPr lang="cs-CZ" smtClean="0"/>
              <a:t>17. 1. 2021</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AD7D01E9-AD0A-47E6-917E-252EEF3C0AC6}" type="slidenum">
              <a:rPr lang="cs-CZ" smtClean="0"/>
              <a:t>‹#›</a:t>
            </a:fld>
            <a:endParaRPr lang="cs-CZ"/>
          </a:p>
        </p:txBody>
      </p:sp>
    </p:spTree>
    <p:extLst>
      <p:ext uri="{BB962C8B-B14F-4D97-AF65-F5344CB8AC3E}">
        <p14:creationId xmlns:p14="http://schemas.microsoft.com/office/powerpoint/2010/main" val="1301261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E38F6154-957F-4065-AF01-38F4DD01E2F5}" type="datetimeFigureOut">
              <a:rPr lang="cs-CZ" smtClean="0"/>
              <a:t>17. 1. 2021</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AD7D01E9-AD0A-47E6-917E-252EEF3C0AC6}" type="slidenum">
              <a:rPr lang="cs-CZ" smtClean="0"/>
              <a:t>‹#›</a:t>
            </a:fld>
            <a:endParaRPr lang="cs-CZ"/>
          </a:p>
        </p:txBody>
      </p:sp>
    </p:spTree>
    <p:extLst>
      <p:ext uri="{BB962C8B-B14F-4D97-AF65-F5344CB8AC3E}">
        <p14:creationId xmlns:p14="http://schemas.microsoft.com/office/powerpoint/2010/main" val="1359245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38F6154-957F-4065-AF01-38F4DD01E2F5}" type="datetimeFigureOut">
              <a:rPr lang="cs-CZ" smtClean="0"/>
              <a:t>17. 1. 2021</a:t>
            </a:fld>
            <a:endParaRPr lang="cs-CZ"/>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cs-CZ"/>
          </a:p>
        </p:txBody>
      </p:sp>
      <p:sp>
        <p:nvSpPr>
          <p:cNvPr id="9" name="Slide Number Placeholder 8"/>
          <p:cNvSpPr>
            <a:spLocks noGrp="1"/>
          </p:cNvSpPr>
          <p:nvPr>
            <p:ph type="sldNum" sz="quarter" idx="12"/>
          </p:nvPr>
        </p:nvSpPr>
        <p:spPr/>
        <p:txBody>
          <a:bodyPr/>
          <a:lstStyle/>
          <a:p>
            <a:fld id="{AD7D01E9-AD0A-47E6-917E-252EEF3C0AC6}" type="slidenum">
              <a:rPr lang="cs-CZ" smtClean="0"/>
              <a:t>‹#›</a:t>
            </a:fld>
            <a:endParaRPr lang="cs-CZ"/>
          </a:p>
        </p:txBody>
      </p:sp>
    </p:spTree>
    <p:extLst>
      <p:ext uri="{BB962C8B-B14F-4D97-AF65-F5344CB8AC3E}">
        <p14:creationId xmlns:p14="http://schemas.microsoft.com/office/powerpoint/2010/main" val="3501273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cs-CZ" smtClean="0"/>
              <a:t>Kliknutím lze upravit styl.</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38F6154-957F-4065-AF01-38F4DD01E2F5}" type="datetimeFigureOut">
              <a:rPr lang="cs-CZ" smtClean="0"/>
              <a:t>17. 1. 2021</a:t>
            </a:fld>
            <a:endParaRPr lang="cs-CZ"/>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cs-CZ"/>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D7D01E9-AD0A-47E6-917E-252EEF3C0AC6}" type="slidenum">
              <a:rPr lang="cs-CZ" smtClean="0"/>
              <a:t>‹#›</a:t>
            </a:fld>
            <a:endParaRPr lang="cs-CZ"/>
          </a:p>
        </p:txBody>
      </p:sp>
    </p:spTree>
    <p:extLst>
      <p:ext uri="{BB962C8B-B14F-4D97-AF65-F5344CB8AC3E}">
        <p14:creationId xmlns:p14="http://schemas.microsoft.com/office/powerpoint/2010/main" val="772678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E38F6154-957F-4065-AF01-38F4DD01E2F5}" type="datetimeFigureOut">
              <a:rPr lang="cs-CZ" smtClean="0"/>
              <a:t>17. 1. 2021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D7D01E9-AD0A-47E6-917E-252EEF3C0AC6}" type="slidenum">
              <a:rPr lang="cs-CZ" smtClean="0"/>
              <a:t>‹#›</a:t>
            </a:fld>
            <a:endParaRPr lang="cs-CZ"/>
          </a:p>
        </p:txBody>
      </p:sp>
    </p:spTree>
    <p:extLst>
      <p:ext uri="{BB962C8B-B14F-4D97-AF65-F5344CB8AC3E}">
        <p14:creationId xmlns:p14="http://schemas.microsoft.com/office/powerpoint/2010/main" val="489172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cs-CZ" smtClean="0"/>
              <a:t>Kliknutím lze upravit styl.</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38F6154-957F-4065-AF01-38F4DD01E2F5}" type="datetimeFigureOut">
              <a:rPr lang="cs-CZ" smtClean="0"/>
              <a:t>17. 1. 2021</a:t>
            </a:fld>
            <a:endParaRPr lang="cs-CZ"/>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cs-CZ"/>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D7D01E9-AD0A-47E6-917E-252EEF3C0AC6}" type="slidenum">
              <a:rPr lang="cs-CZ" smtClean="0"/>
              <a:t>‹#›</a:t>
            </a:fld>
            <a:endParaRPr lang="cs-CZ"/>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479245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90152"/>
            <a:ext cx="9144000" cy="3419811"/>
          </a:xfrm>
        </p:spPr>
        <p:txBody>
          <a:bodyPr>
            <a:normAutofit fontScale="90000"/>
          </a:bodyPr>
          <a:lstStyle/>
          <a:p>
            <a:pPr algn="ctr"/>
            <a:r>
              <a:rPr lang="cs-CZ" b="1" dirty="0" smtClean="0"/>
              <a:t/>
            </a:r>
            <a:br>
              <a:rPr lang="cs-CZ" b="1" dirty="0" smtClean="0"/>
            </a:br>
            <a:r>
              <a:rPr lang="cs-CZ" sz="6000" b="1" dirty="0" err="1" smtClean="0"/>
              <a:t>Voice</a:t>
            </a:r>
            <a:r>
              <a:rPr lang="cs-CZ" sz="6000" b="1" dirty="0" smtClean="0"/>
              <a:t> </a:t>
            </a:r>
            <a:r>
              <a:rPr lang="cs-CZ" sz="6000" b="1" dirty="0" err="1" smtClean="0"/>
              <a:t>Speech</a:t>
            </a:r>
            <a:r>
              <a:rPr lang="cs-CZ" b="1" dirty="0" smtClean="0"/>
              <a:t/>
            </a:r>
            <a:br>
              <a:rPr lang="cs-CZ" b="1" dirty="0" smtClean="0"/>
            </a:br>
            <a:r>
              <a:rPr lang="en-GB" sz="5300" b="1" dirty="0" smtClean="0"/>
              <a:t>Educational Communication</a:t>
            </a:r>
            <a:r>
              <a:rPr lang="cs-CZ" sz="6000" b="1" dirty="0" smtClean="0"/>
              <a:t/>
            </a:r>
            <a:br>
              <a:rPr lang="cs-CZ" sz="6000" b="1" dirty="0" smtClean="0"/>
            </a:br>
            <a:r>
              <a:rPr lang="cs-CZ" dirty="0"/>
              <a:t/>
            </a:r>
            <a:br>
              <a:rPr lang="cs-CZ" dirty="0"/>
            </a:br>
            <a:endParaRPr lang="cs-CZ" b="1" dirty="0"/>
          </a:p>
        </p:txBody>
      </p:sp>
      <p:sp>
        <p:nvSpPr>
          <p:cNvPr id="3" name="Podnadpis 2"/>
          <p:cNvSpPr>
            <a:spLocks noGrp="1"/>
          </p:cNvSpPr>
          <p:nvPr>
            <p:ph type="subTitle" idx="1"/>
          </p:nvPr>
        </p:nvSpPr>
        <p:spPr/>
        <p:txBody>
          <a:bodyPr/>
          <a:lstStyle/>
          <a:p>
            <a:r>
              <a:rPr lang="cs-CZ" b="1" dirty="0" smtClean="0"/>
              <a:t>SZ6612</a:t>
            </a:r>
            <a:r>
              <a:rPr lang="cs-CZ" dirty="0"/>
              <a:t> </a:t>
            </a:r>
            <a:r>
              <a:rPr lang="cs-CZ" dirty="0" err="1"/>
              <a:t>Educational</a:t>
            </a:r>
            <a:r>
              <a:rPr lang="cs-CZ" dirty="0"/>
              <a:t> </a:t>
            </a:r>
            <a:r>
              <a:rPr lang="cs-CZ" dirty="0" err="1"/>
              <a:t>Communication</a:t>
            </a:r>
            <a:endParaRPr lang="cs-CZ" dirty="0"/>
          </a:p>
          <a:p>
            <a:r>
              <a:rPr lang="cs-CZ" b="1" dirty="0"/>
              <a:t>SZ6638</a:t>
            </a:r>
            <a:r>
              <a:rPr lang="cs-CZ" dirty="0"/>
              <a:t> </a:t>
            </a:r>
            <a:r>
              <a:rPr lang="cs-CZ" dirty="0" err="1"/>
              <a:t>Educational</a:t>
            </a:r>
            <a:r>
              <a:rPr lang="cs-CZ" dirty="0"/>
              <a:t> </a:t>
            </a:r>
            <a:r>
              <a:rPr lang="cs-CZ" dirty="0" err="1"/>
              <a:t>Communication</a:t>
            </a:r>
            <a:endParaRPr lang="cs-CZ" dirty="0"/>
          </a:p>
        </p:txBody>
      </p:sp>
    </p:spTree>
    <p:extLst>
      <p:ext uri="{BB962C8B-B14F-4D97-AF65-F5344CB8AC3E}">
        <p14:creationId xmlns:p14="http://schemas.microsoft.com/office/powerpoint/2010/main" val="3582651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Common</a:t>
            </a:r>
            <a:r>
              <a:rPr lang="cs-CZ" b="1" dirty="0" smtClean="0"/>
              <a:t> </a:t>
            </a:r>
            <a:r>
              <a:rPr lang="cs-CZ" b="1" dirty="0" err="1" smtClean="0"/>
              <a:t>Factors</a:t>
            </a:r>
            <a:r>
              <a:rPr lang="cs-CZ" b="1" dirty="0" smtClean="0"/>
              <a:t> </a:t>
            </a:r>
            <a:r>
              <a:rPr lang="cs-CZ" b="1" dirty="0" err="1"/>
              <a:t>of</a:t>
            </a:r>
            <a:r>
              <a:rPr lang="cs-CZ" b="1" dirty="0"/>
              <a:t> </a:t>
            </a:r>
            <a:r>
              <a:rPr lang="cs-CZ" b="1" dirty="0" err="1"/>
              <a:t>Communication</a:t>
            </a:r>
            <a:r>
              <a:rPr lang="cs-CZ" dirty="0"/>
              <a:t/>
            </a:r>
            <a:br>
              <a:rPr lang="cs-CZ" dirty="0"/>
            </a:br>
            <a:endParaRPr lang="cs-CZ" dirty="0"/>
          </a:p>
        </p:txBody>
      </p:sp>
      <p:sp>
        <p:nvSpPr>
          <p:cNvPr id="3" name="Zástupný symbol pro obsah 2"/>
          <p:cNvSpPr>
            <a:spLocks noGrp="1"/>
          </p:cNvSpPr>
          <p:nvPr>
            <p:ph idx="1"/>
          </p:nvPr>
        </p:nvSpPr>
        <p:spPr/>
        <p:txBody>
          <a:bodyPr/>
          <a:lstStyle/>
          <a:p>
            <a:pPr lvl="0"/>
            <a:r>
              <a:rPr lang="en-GB" b="1" dirty="0" smtClean="0"/>
              <a:t>Persons</a:t>
            </a:r>
            <a:r>
              <a:rPr lang="en-GB" dirty="0" smtClean="0"/>
              <a:t> </a:t>
            </a:r>
            <a:r>
              <a:rPr lang="en-GB" dirty="0"/>
              <a:t>- </a:t>
            </a:r>
            <a:r>
              <a:rPr lang="en-GB" i="1" dirty="0"/>
              <a:t>willingness to communicate;</a:t>
            </a:r>
            <a:r>
              <a:rPr lang="en-GB" dirty="0"/>
              <a:t> </a:t>
            </a:r>
            <a:r>
              <a:rPr lang="en-GB" i="1" dirty="0"/>
              <a:t>language ability and skills; reasons and interest, how many persons communicate, etc.</a:t>
            </a:r>
            <a:endParaRPr lang="cs-CZ" dirty="0"/>
          </a:p>
          <a:p>
            <a:pPr lvl="0"/>
            <a:r>
              <a:rPr lang="en-GB" b="1" dirty="0"/>
              <a:t>Way of communication</a:t>
            </a:r>
            <a:r>
              <a:rPr lang="en-GB" i="1" dirty="0"/>
              <a:t>- verbal, non-verbal, letter, electronic media; phone, etc.</a:t>
            </a:r>
            <a:endParaRPr lang="cs-CZ" dirty="0"/>
          </a:p>
          <a:p>
            <a:pPr lvl="0"/>
            <a:r>
              <a:rPr lang="en-GB" b="1" dirty="0"/>
              <a:t>Content</a:t>
            </a:r>
            <a:r>
              <a:rPr lang="en-GB" dirty="0"/>
              <a:t> –</a:t>
            </a:r>
            <a:r>
              <a:rPr lang="en-GB" i="1" dirty="0"/>
              <a:t> importance for all </a:t>
            </a:r>
            <a:r>
              <a:rPr lang="en-GB" i="1" dirty="0" err="1"/>
              <a:t>participants,etc</a:t>
            </a:r>
            <a:r>
              <a:rPr lang="en-GB" i="1" dirty="0"/>
              <a:t>.</a:t>
            </a:r>
            <a:endParaRPr lang="cs-CZ" dirty="0"/>
          </a:p>
          <a:p>
            <a:pPr lvl="0"/>
            <a:r>
              <a:rPr lang="en-GB" b="1" dirty="0"/>
              <a:t>Environment</a:t>
            </a:r>
            <a:r>
              <a:rPr lang="en-GB" dirty="0"/>
              <a:t> - </a:t>
            </a:r>
            <a:r>
              <a:rPr lang="en-GB" i="1" dirty="0"/>
              <a:t>emotional influence</a:t>
            </a:r>
            <a:r>
              <a:rPr lang="en-GB" dirty="0"/>
              <a:t>; </a:t>
            </a:r>
            <a:r>
              <a:rPr lang="en-GB" i="1" dirty="0"/>
              <a:t>space</a:t>
            </a:r>
            <a:r>
              <a:rPr lang="en-GB" dirty="0"/>
              <a:t> - </a:t>
            </a:r>
            <a:r>
              <a:rPr lang="en-GB" i="1" dirty="0"/>
              <a:t>possibility of communication (noise</a:t>
            </a:r>
            <a:r>
              <a:rPr lang="cs-CZ" i="1" dirty="0"/>
              <a:t> </a:t>
            </a:r>
            <a:r>
              <a:rPr lang="cs-CZ" i="1" dirty="0" err="1"/>
              <a:t>inappropriate</a:t>
            </a:r>
            <a:r>
              <a:rPr lang="cs-CZ" dirty="0"/>
              <a:t> </a:t>
            </a:r>
            <a:r>
              <a:rPr lang="en-GB" i="1" dirty="0"/>
              <a:t>place for communication, etc.).</a:t>
            </a:r>
            <a:endParaRPr lang="cs-CZ" dirty="0"/>
          </a:p>
          <a:p>
            <a:endParaRPr lang="cs-CZ" dirty="0"/>
          </a:p>
        </p:txBody>
      </p:sp>
    </p:spTree>
    <p:extLst>
      <p:ext uri="{BB962C8B-B14F-4D97-AF65-F5344CB8AC3E}">
        <p14:creationId xmlns:p14="http://schemas.microsoft.com/office/powerpoint/2010/main" val="414820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Voice</a:t>
            </a:r>
            <a:r>
              <a:rPr lang="cs-CZ" b="1" dirty="0" smtClean="0"/>
              <a:t> </a:t>
            </a:r>
            <a:r>
              <a:rPr lang="cs-CZ" b="1" dirty="0" err="1" smtClean="0"/>
              <a:t>speech</a:t>
            </a:r>
            <a:endParaRPr lang="cs-CZ" b="1" dirty="0"/>
          </a:p>
        </p:txBody>
      </p:sp>
      <p:sp>
        <p:nvSpPr>
          <p:cNvPr id="3" name="Zástupný symbol pro obsah 2"/>
          <p:cNvSpPr>
            <a:spLocks noGrp="1"/>
          </p:cNvSpPr>
          <p:nvPr>
            <p:ph idx="1"/>
          </p:nvPr>
        </p:nvSpPr>
        <p:spPr/>
        <p:txBody>
          <a:bodyPr/>
          <a:lstStyle/>
          <a:p>
            <a:r>
              <a:rPr lang="cs-CZ" sz="2400" dirty="0" err="1"/>
              <a:t>Speech</a:t>
            </a:r>
            <a:r>
              <a:rPr lang="cs-CZ" sz="2400" dirty="0"/>
              <a:t> - </a:t>
            </a:r>
            <a:r>
              <a:rPr lang="cs-CZ" sz="2400" dirty="0" err="1"/>
              <a:t>is</a:t>
            </a:r>
            <a:r>
              <a:rPr lang="cs-CZ" sz="2400" dirty="0"/>
              <a:t> </a:t>
            </a:r>
            <a:r>
              <a:rPr lang="cs-CZ" sz="2400" dirty="0" err="1"/>
              <a:t>the</a:t>
            </a:r>
            <a:r>
              <a:rPr lang="cs-CZ" sz="2400" dirty="0"/>
              <a:t> most </a:t>
            </a:r>
            <a:r>
              <a:rPr lang="cs-CZ" sz="2400" dirty="0" err="1"/>
              <a:t>frequently</a:t>
            </a:r>
            <a:r>
              <a:rPr lang="cs-CZ" sz="2400" dirty="0"/>
              <a:t> </a:t>
            </a:r>
            <a:r>
              <a:rPr lang="cs-CZ" sz="2400" dirty="0" err="1"/>
              <a:t>used</a:t>
            </a:r>
            <a:r>
              <a:rPr lang="cs-CZ" sz="2400" dirty="0"/>
              <a:t> </a:t>
            </a:r>
            <a:r>
              <a:rPr lang="cs-CZ" sz="2400" dirty="0" err="1"/>
              <a:t>device</a:t>
            </a:r>
            <a:r>
              <a:rPr lang="cs-CZ" sz="2400" dirty="0"/>
              <a:t> </a:t>
            </a:r>
            <a:r>
              <a:rPr lang="cs-CZ" sz="2400" dirty="0" err="1"/>
              <a:t>of</a:t>
            </a:r>
            <a:r>
              <a:rPr lang="cs-CZ" sz="2400" dirty="0"/>
              <a:t> </a:t>
            </a:r>
            <a:r>
              <a:rPr lang="cs-CZ" sz="2400" dirty="0" err="1"/>
              <a:t>interpersonal</a:t>
            </a:r>
            <a:r>
              <a:rPr lang="cs-CZ" sz="2400" dirty="0"/>
              <a:t> </a:t>
            </a:r>
            <a:r>
              <a:rPr lang="cs-CZ" sz="2400" dirty="0" err="1"/>
              <a:t>communication</a:t>
            </a:r>
            <a:r>
              <a:rPr lang="cs-CZ" sz="2400" dirty="0"/>
              <a:t>. </a:t>
            </a:r>
          </a:p>
          <a:p>
            <a:r>
              <a:rPr lang="cs-CZ" sz="2400" dirty="0" err="1"/>
              <a:t>There</a:t>
            </a:r>
            <a:r>
              <a:rPr lang="cs-CZ" sz="2400" dirty="0"/>
              <a:t> are </a:t>
            </a:r>
            <a:r>
              <a:rPr lang="cs-CZ" sz="2400" dirty="0" err="1"/>
              <a:t>three</a:t>
            </a:r>
            <a:r>
              <a:rPr lang="cs-CZ" sz="2400" dirty="0"/>
              <a:t> </a:t>
            </a:r>
            <a:r>
              <a:rPr lang="cs-CZ" sz="2400" dirty="0" err="1"/>
              <a:t>speech</a:t>
            </a:r>
            <a:r>
              <a:rPr lang="cs-CZ" sz="2400" dirty="0"/>
              <a:t> </a:t>
            </a:r>
            <a:r>
              <a:rPr lang="cs-CZ" sz="2400" dirty="0" err="1"/>
              <a:t>organs</a:t>
            </a:r>
            <a:r>
              <a:rPr lang="cs-CZ" sz="2400" dirty="0"/>
              <a:t> </a:t>
            </a:r>
            <a:r>
              <a:rPr lang="cs-CZ" sz="2400" dirty="0" err="1"/>
              <a:t>that</a:t>
            </a:r>
            <a:r>
              <a:rPr lang="cs-CZ" sz="2400" dirty="0"/>
              <a:t> </a:t>
            </a:r>
            <a:r>
              <a:rPr lang="cs-CZ" sz="2400" dirty="0" err="1"/>
              <a:t>take</a:t>
            </a:r>
            <a:r>
              <a:rPr lang="cs-CZ" sz="2400" dirty="0"/>
              <a:t> part in </a:t>
            </a:r>
            <a:r>
              <a:rPr lang="cs-CZ" sz="2400" dirty="0" err="1"/>
              <a:t>speech</a:t>
            </a:r>
            <a:r>
              <a:rPr lang="cs-CZ" sz="2400" dirty="0"/>
              <a:t> </a:t>
            </a:r>
            <a:r>
              <a:rPr lang="cs-CZ" sz="2400" dirty="0" err="1"/>
              <a:t>production</a:t>
            </a:r>
            <a:r>
              <a:rPr lang="cs-CZ" sz="2400" dirty="0"/>
              <a:t>: </a:t>
            </a:r>
          </a:p>
          <a:p>
            <a:pPr lvl="1"/>
            <a:r>
              <a:rPr lang="cs-CZ" sz="2400" dirty="0" err="1"/>
              <a:t>breathing</a:t>
            </a:r>
            <a:r>
              <a:rPr lang="cs-CZ" sz="2400" dirty="0"/>
              <a:t> </a:t>
            </a:r>
            <a:r>
              <a:rPr lang="cs-CZ" sz="2400" dirty="0" err="1"/>
              <a:t>organs</a:t>
            </a:r>
            <a:r>
              <a:rPr lang="cs-CZ" sz="2400" dirty="0"/>
              <a:t>, </a:t>
            </a:r>
          </a:p>
          <a:p>
            <a:pPr lvl="1"/>
            <a:r>
              <a:rPr lang="cs-CZ" sz="2400" dirty="0" err="1"/>
              <a:t>organs</a:t>
            </a:r>
            <a:r>
              <a:rPr lang="cs-CZ" sz="2400" dirty="0"/>
              <a:t> </a:t>
            </a:r>
            <a:r>
              <a:rPr lang="cs-CZ" sz="2400" dirty="0" err="1"/>
              <a:t>producing</a:t>
            </a:r>
            <a:r>
              <a:rPr lang="cs-CZ" sz="2400" dirty="0"/>
              <a:t> </a:t>
            </a:r>
            <a:r>
              <a:rPr lang="cs-CZ" sz="2400" dirty="0" err="1"/>
              <a:t>voice</a:t>
            </a:r>
            <a:r>
              <a:rPr lang="cs-CZ" sz="2400" dirty="0"/>
              <a:t>, </a:t>
            </a:r>
          </a:p>
          <a:p>
            <a:pPr lvl="1"/>
            <a:r>
              <a:rPr lang="cs-CZ" sz="2400" dirty="0" err="1"/>
              <a:t>articulation</a:t>
            </a:r>
            <a:endParaRPr lang="cs-CZ" sz="2400" dirty="0"/>
          </a:p>
          <a:p>
            <a:endParaRPr lang="cs-CZ" dirty="0"/>
          </a:p>
        </p:txBody>
      </p:sp>
    </p:spTree>
    <p:extLst>
      <p:ext uri="{BB962C8B-B14F-4D97-AF65-F5344CB8AC3E}">
        <p14:creationId xmlns:p14="http://schemas.microsoft.com/office/powerpoint/2010/main" val="2903731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t>Distinguishing features of voice</a:t>
            </a:r>
            <a:endParaRPr lang="cs-CZ" dirty="0"/>
          </a:p>
        </p:txBody>
      </p:sp>
      <p:sp>
        <p:nvSpPr>
          <p:cNvPr id="3" name="Zástupný symbol pro obsah 2"/>
          <p:cNvSpPr>
            <a:spLocks noGrp="1"/>
          </p:cNvSpPr>
          <p:nvPr>
            <p:ph idx="1"/>
          </p:nvPr>
        </p:nvSpPr>
        <p:spPr/>
        <p:txBody>
          <a:bodyPr>
            <a:normAutofit lnSpcReduction="10000"/>
          </a:bodyPr>
          <a:lstStyle/>
          <a:p>
            <a:pPr marL="0" indent="0">
              <a:buNone/>
            </a:pPr>
            <a:endParaRPr lang="cs-CZ" dirty="0"/>
          </a:p>
          <a:p>
            <a:r>
              <a:rPr lang="en-GB" b="1" dirty="0"/>
              <a:t>a) </a:t>
            </a:r>
            <a:r>
              <a:rPr lang="en-GB" sz="2400" b="1" dirty="0"/>
              <a:t>strength (intensity): </a:t>
            </a:r>
            <a:r>
              <a:rPr lang="en-GB" sz="2400" dirty="0"/>
              <a:t>should correspond to external conditions, but also the specific situation - lecturer should change the intensity of the voice;</a:t>
            </a:r>
            <a:endParaRPr lang="cs-CZ" sz="2400" dirty="0"/>
          </a:p>
          <a:p>
            <a:r>
              <a:rPr lang="en-GB" sz="2400" i="1" dirty="0"/>
              <a:t>ATTENTION - overloading leads to damage of voice!</a:t>
            </a:r>
            <a:endParaRPr lang="cs-CZ" sz="2400" dirty="0"/>
          </a:p>
          <a:p>
            <a:r>
              <a:rPr lang="en-GB" sz="2400" b="1" dirty="0"/>
              <a:t>b) pitch:</a:t>
            </a:r>
            <a:r>
              <a:rPr lang="en-GB" sz="2400" dirty="0"/>
              <a:t> we distinguish voices high and deep; raising the voice = higher physical exertion (overload) - may create an </a:t>
            </a:r>
            <a:r>
              <a:rPr lang="en-GB" sz="2400" dirty="0" err="1"/>
              <a:t>unfavorable</a:t>
            </a:r>
            <a:r>
              <a:rPr lang="en-GB" sz="2400" dirty="0"/>
              <a:t> atmosphere;</a:t>
            </a:r>
            <a:endParaRPr lang="cs-CZ" sz="2400" dirty="0"/>
          </a:p>
          <a:p>
            <a:r>
              <a:rPr lang="en-GB" sz="2400" b="1" dirty="0"/>
              <a:t>c) colour:</a:t>
            </a:r>
            <a:r>
              <a:rPr lang="en-GB" sz="2400" dirty="0"/>
              <a:t> is different at various people, it can be deliberately modified, and may be affected by mentally and physically states; specific voice quality causes that a particular voice is pleasant, clear, gentle, and another vice versa uncomfortable and hard for listeners.</a:t>
            </a:r>
            <a:endParaRPr lang="cs-CZ" sz="2400" dirty="0"/>
          </a:p>
          <a:p>
            <a:endParaRPr lang="cs-CZ" sz="2400" dirty="0"/>
          </a:p>
        </p:txBody>
      </p:sp>
    </p:spTree>
    <p:extLst>
      <p:ext uri="{BB962C8B-B14F-4D97-AF65-F5344CB8AC3E}">
        <p14:creationId xmlns:p14="http://schemas.microsoft.com/office/powerpoint/2010/main" val="1427980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
            </a:r>
            <a:br>
              <a:rPr lang="cs-CZ" b="1" dirty="0"/>
            </a:br>
            <a:r>
              <a:rPr lang="cs-CZ" b="1" dirty="0" smtClean="0"/>
              <a:t/>
            </a:r>
            <a:br>
              <a:rPr lang="cs-CZ" b="1" dirty="0" smtClean="0"/>
            </a:br>
            <a:r>
              <a:rPr lang="cs-CZ" b="1" dirty="0" err="1" smtClean="0"/>
              <a:t>Other</a:t>
            </a:r>
            <a:r>
              <a:rPr lang="cs-CZ" b="1" dirty="0" smtClean="0"/>
              <a:t> </a:t>
            </a:r>
            <a:r>
              <a:rPr lang="cs-CZ" b="1" dirty="0" err="1"/>
              <a:t>important</a:t>
            </a:r>
            <a:r>
              <a:rPr lang="cs-CZ" b="1" dirty="0"/>
              <a:t> </a:t>
            </a:r>
            <a:r>
              <a:rPr lang="cs-CZ" b="1" dirty="0" err="1"/>
              <a:t>aspects</a:t>
            </a:r>
            <a:r>
              <a:rPr lang="cs-CZ" b="1" dirty="0"/>
              <a:t> </a:t>
            </a:r>
            <a:r>
              <a:rPr lang="cs-CZ" b="1" dirty="0" err="1"/>
              <a:t>of</a:t>
            </a:r>
            <a:r>
              <a:rPr lang="cs-CZ" b="1" dirty="0"/>
              <a:t> </a:t>
            </a:r>
            <a:r>
              <a:rPr lang="cs-CZ" b="1" dirty="0" err="1" smtClean="0"/>
              <a:t>speech</a:t>
            </a:r>
            <a:r>
              <a:rPr lang="cs-CZ" b="1" dirty="0" smtClean="0"/>
              <a:t> 1:</a:t>
            </a:r>
            <a:r>
              <a:rPr lang="cs-CZ" dirty="0"/>
              <a:t/>
            </a:r>
            <a:br>
              <a:rPr lang="cs-CZ" dirty="0"/>
            </a:br>
            <a:endParaRPr lang="cs-CZ" dirty="0"/>
          </a:p>
        </p:txBody>
      </p:sp>
      <p:sp>
        <p:nvSpPr>
          <p:cNvPr id="3" name="Zástupný symbol pro obsah 2"/>
          <p:cNvSpPr>
            <a:spLocks noGrp="1"/>
          </p:cNvSpPr>
          <p:nvPr>
            <p:ph idx="1"/>
          </p:nvPr>
        </p:nvSpPr>
        <p:spPr/>
        <p:txBody>
          <a:bodyPr>
            <a:normAutofit lnSpcReduction="10000"/>
          </a:bodyPr>
          <a:lstStyle/>
          <a:p>
            <a:r>
              <a:rPr lang="en-GB" b="1" dirty="0" smtClean="0"/>
              <a:t>Rhythm </a:t>
            </a:r>
            <a:r>
              <a:rPr lang="en-GB" b="1" dirty="0"/>
              <a:t>- </a:t>
            </a:r>
            <a:r>
              <a:rPr lang="en-GB" dirty="0"/>
              <a:t>a regular rhythm calms down, sometimes it can be sleep-inducing and irregular enables change or interruption in long speech.</a:t>
            </a:r>
            <a:endParaRPr lang="cs-CZ" dirty="0"/>
          </a:p>
          <a:p>
            <a:r>
              <a:rPr lang="en-GB" b="1" dirty="0"/>
              <a:t>Dynamics - </a:t>
            </a:r>
            <a:r>
              <a:rPr lang="en-GB" dirty="0"/>
              <a:t>helps to highlight content and to attract attention. It represents enhancement or the attenuation of voice and highlight words or sentences.</a:t>
            </a:r>
            <a:endParaRPr lang="cs-CZ" dirty="0"/>
          </a:p>
          <a:p>
            <a:r>
              <a:rPr lang="en-GB" b="1" dirty="0"/>
              <a:t>Intonations</a:t>
            </a:r>
            <a:r>
              <a:rPr lang="en-GB" dirty="0"/>
              <a:t> - change voice pitch. It is very important, </a:t>
            </a:r>
            <a:r>
              <a:rPr lang="en-GB" dirty="0" err="1"/>
              <a:t>fulfills</a:t>
            </a:r>
            <a:r>
              <a:rPr lang="en-GB" dirty="0"/>
              <a:t> communication and emotional functions. If intonation is not used, speech becomes monotonous and attention of listeners decreases.</a:t>
            </a:r>
            <a:endParaRPr lang="cs-CZ" dirty="0"/>
          </a:p>
          <a:p>
            <a:r>
              <a:rPr lang="en-GB" b="1" dirty="0"/>
              <a:t>Tempo </a:t>
            </a:r>
            <a:r>
              <a:rPr lang="en-GB" dirty="0"/>
              <a:t>- the speed of speech is mainly corresponding to the speaker's temperament, but also it is </a:t>
            </a:r>
            <a:r>
              <a:rPr lang="en-GB" dirty="0" err="1"/>
              <a:t>influnced</a:t>
            </a:r>
            <a:r>
              <a:rPr lang="en-GB" dirty="0"/>
              <a:t> by environment, current situations, goals, etc.  It is necessary to select the appropriate pace and subject matter of communication, because too high rate of speech leads to incomprehensibility, too low rate of speech is sleep-inducing.</a:t>
            </a:r>
            <a:endParaRPr lang="cs-CZ" dirty="0"/>
          </a:p>
          <a:p>
            <a:r>
              <a:rPr lang="en-GB" b="1" dirty="0"/>
              <a:t>Pause</a:t>
            </a:r>
            <a:r>
              <a:rPr lang="en-GB" dirty="0"/>
              <a:t> - pauses in speech are necessary mainly for expiration, but also for logical organization of thoughts and sometimes intentionally for psychological effect.</a:t>
            </a:r>
            <a:endParaRPr lang="cs-CZ" dirty="0"/>
          </a:p>
        </p:txBody>
      </p:sp>
    </p:spTree>
    <p:extLst>
      <p:ext uri="{BB962C8B-B14F-4D97-AF65-F5344CB8AC3E}">
        <p14:creationId xmlns:p14="http://schemas.microsoft.com/office/powerpoint/2010/main" val="11504991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Other</a:t>
            </a:r>
            <a:r>
              <a:rPr lang="cs-CZ" b="1" dirty="0"/>
              <a:t> </a:t>
            </a:r>
            <a:r>
              <a:rPr lang="cs-CZ" b="1" dirty="0" err="1"/>
              <a:t>important</a:t>
            </a:r>
            <a:r>
              <a:rPr lang="cs-CZ" b="1" dirty="0"/>
              <a:t> </a:t>
            </a:r>
            <a:r>
              <a:rPr lang="cs-CZ" b="1" dirty="0" err="1"/>
              <a:t>aspects</a:t>
            </a:r>
            <a:r>
              <a:rPr lang="cs-CZ" b="1" dirty="0"/>
              <a:t> </a:t>
            </a:r>
            <a:r>
              <a:rPr lang="cs-CZ" b="1" dirty="0" err="1"/>
              <a:t>of</a:t>
            </a:r>
            <a:r>
              <a:rPr lang="cs-CZ" b="1" dirty="0"/>
              <a:t> </a:t>
            </a:r>
            <a:r>
              <a:rPr lang="cs-CZ" b="1" dirty="0" err="1"/>
              <a:t>speech</a:t>
            </a:r>
            <a:r>
              <a:rPr lang="cs-CZ" b="1" dirty="0"/>
              <a:t> </a:t>
            </a:r>
            <a:r>
              <a:rPr lang="cs-CZ" b="1" dirty="0" smtClean="0"/>
              <a:t>2:</a:t>
            </a:r>
            <a:r>
              <a:rPr lang="cs-CZ" dirty="0"/>
              <a:t/>
            </a:r>
            <a:br>
              <a:rPr lang="cs-CZ" dirty="0"/>
            </a:br>
            <a:endParaRPr lang="cs-CZ" dirty="0"/>
          </a:p>
        </p:txBody>
      </p:sp>
      <p:sp>
        <p:nvSpPr>
          <p:cNvPr id="3" name="Zástupný symbol pro obsah 2"/>
          <p:cNvSpPr>
            <a:spLocks noGrp="1"/>
          </p:cNvSpPr>
          <p:nvPr>
            <p:ph idx="1"/>
          </p:nvPr>
        </p:nvSpPr>
        <p:spPr/>
        <p:txBody>
          <a:bodyPr/>
          <a:lstStyle/>
          <a:p>
            <a:pPr>
              <a:buFont typeface="Arial" panose="020B0604020202020204" pitchFamily="34" charset="0"/>
              <a:buChar char="•"/>
            </a:pPr>
            <a:r>
              <a:rPr lang="cs-CZ" i="1" dirty="0"/>
              <a:t> </a:t>
            </a:r>
            <a:r>
              <a:rPr lang="cs-CZ" sz="2800" dirty="0" err="1" smtClean="0"/>
              <a:t>Personal</a:t>
            </a:r>
            <a:r>
              <a:rPr lang="cs-CZ" sz="2800" dirty="0" smtClean="0"/>
              <a:t> </a:t>
            </a:r>
            <a:r>
              <a:rPr lang="cs-CZ" sz="2800" dirty="0" err="1" smtClean="0"/>
              <a:t>aspects</a:t>
            </a:r>
            <a:r>
              <a:rPr lang="cs-CZ" sz="2800" dirty="0" smtClean="0"/>
              <a:t> </a:t>
            </a:r>
          </a:p>
          <a:p>
            <a:pPr lvl="1">
              <a:buFont typeface="Arial" panose="020B0604020202020204" pitchFamily="34" charset="0"/>
              <a:buChar char="•"/>
            </a:pPr>
            <a:r>
              <a:rPr lang="en-GB" sz="2400" dirty="0" smtClean="0"/>
              <a:t>Language</a:t>
            </a:r>
            <a:r>
              <a:rPr lang="cs-CZ" sz="2400" dirty="0" smtClean="0"/>
              <a:t> </a:t>
            </a:r>
            <a:r>
              <a:rPr lang="cs-CZ" sz="2400" dirty="0" err="1" smtClean="0"/>
              <a:t>knowledge</a:t>
            </a:r>
            <a:endParaRPr lang="cs-CZ" sz="2400" dirty="0"/>
          </a:p>
          <a:p>
            <a:pPr lvl="1">
              <a:buFont typeface="Arial" panose="020B0604020202020204" pitchFamily="34" charset="0"/>
              <a:buChar char="•"/>
            </a:pPr>
            <a:r>
              <a:rPr lang="en-GB" sz="2400" dirty="0"/>
              <a:t>Psychological </a:t>
            </a:r>
            <a:r>
              <a:rPr lang="cs-CZ" sz="2400" dirty="0" err="1" smtClean="0"/>
              <a:t>aspects</a:t>
            </a:r>
            <a:endParaRPr lang="cs-CZ" sz="2400" dirty="0"/>
          </a:p>
          <a:p>
            <a:pPr lvl="1">
              <a:buFont typeface="Arial" panose="020B0604020202020204" pitchFamily="34" charset="0"/>
              <a:buChar char="•"/>
            </a:pPr>
            <a:r>
              <a:rPr lang="cs-CZ" sz="2400" dirty="0" err="1"/>
              <a:t>Physiological</a:t>
            </a:r>
            <a:r>
              <a:rPr lang="cs-CZ" sz="2400" dirty="0"/>
              <a:t> </a:t>
            </a:r>
            <a:r>
              <a:rPr lang="cs-CZ" sz="2400" dirty="0" err="1" smtClean="0"/>
              <a:t>aspects</a:t>
            </a:r>
            <a:endParaRPr lang="cs-CZ" sz="2400" dirty="0"/>
          </a:p>
          <a:p>
            <a:pPr marL="201168" lvl="1" indent="0">
              <a:buNone/>
            </a:pPr>
            <a:endParaRPr lang="cs-CZ" sz="2400" dirty="0"/>
          </a:p>
          <a:p>
            <a:pPr lvl="1">
              <a:buFont typeface="Arial" panose="020B0604020202020204" pitchFamily="34" charset="0"/>
              <a:buChar char="•"/>
            </a:pPr>
            <a:r>
              <a:rPr lang="en-GB" sz="2800" dirty="0" smtClean="0"/>
              <a:t>Physical </a:t>
            </a:r>
            <a:r>
              <a:rPr lang="cs-CZ" sz="2800" dirty="0" err="1" smtClean="0"/>
              <a:t>aspects</a:t>
            </a:r>
            <a:endParaRPr lang="cs-CZ" sz="2800" dirty="0" smtClean="0"/>
          </a:p>
          <a:p>
            <a:pPr lvl="2">
              <a:buFont typeface="Arial" panose="020B0604020202020204" pitchFamily="34" charset="0"/>
              <a:buChar char="•"/>
            </a:pPr>
            <a:r>
              <a:rPr lang="cs-CZ" sz="2000" dirty="0" smtClean="0"/>
              <a:t>Distance</a:t>
            </a:r>
          </a:p>
          <a:p>
            <a:pPr lvl="2">
              <a:buFont typeface="Arial" panose="020B0604020202020204" pitchFamily="34" charset="0"/>
              <a:buChar char="•"/>
            </a:pPr>
            <a:r>
              <a:rPr lang="cs-CZ" sz="2000" dirty="0" err="1" smtClean="0"/>
              <a:t>Environment</a:t>
            </a:r>
            <a:r>
              <a:rPr lang="cs-CZ" sz="2000" dirty="0" smtClean="0"/>
              <a:t> </a:t>
            </a:r>
            <a:r>
              <a:rPr lang="cs-CZ" sz="2000" dirty="0" err="1"/>
              <a:t>aspects</a:t>
            </a:r>
            <a:endParaRPr lang="cs-CZ" sz="2000" dirty="0"/>
          </a:p>
          <a:p>
            <a:pPr lvl="1">
              <a:buFont typeface="Arial" panose="020B0604020202020204" pitchFamily="34" charset="0"/>
              <a:buChar char="•"/>
            </a:pPr>
            <a:endParaRPr lang="cs-CZ" sz="2800" i="1" dirty="0" smtClean="0"/>
          </a:p>
          <a:p>
            <a:pPr lvl="1">
              <a:buFont typeface="Arial" panose="020B0604020202020204" pitchFamily="34" charset="0"/>
              <a:buChar char="•"/>
            </a:pPr>
            <a:endParaRPr lang="cs-CZ" sz="2800" dirty="0"/>
          </a:p>
        </p:txBody>
      </p:sp>
    </p:spTree>
    <p:extLst>
      <p:ext uri="{BB962C8B-B14F-4D97-AF65-F5344CB8AC3E}">
        <p14:creationId xmlns:p14="http://schemas.microsoft.com/office/powerpoint/2010/main" val="12926497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5400" b="1" dirty="0" err="1"/>
              <a:t>Personal</a:t>
            </a:r>
            <a:r>
              <a:rPr lang="cs-CZ" sz="5400" b="1" dirty="0"/>
              <a:t> </a:t>
            </a:r>
            <a:r>
              <a:rPr lang="cs-CZ" sz="5400" b="1" dirty="0" err="1"/>
              <a:t>aspects</a:t>
            </a:r>
            <a:endParaRPr lang="cs-CZ" sz="5400" b="1" dirty="0"/>
          </a:p>
        </p:txBody>
      </p:sp>
      <p:sp>
        <p:nvSpPr>
          <p:cNvPr id="3" name="Zástupný symbol pro obsah 2"/>
          <p:cNvSpPr>
            <a:spLocks noGrp="1"/>
          </p:cNvSpPr>
          <p:nvPr>
            <p:ph idx="1"/>
          </p:nvPr>
        </p:nvSpPr>
        <p:spPr/>
        <p:txBody>
          <a:bodyPr>
            <a:normAutofit/>
          </a:bodyPr>
          <a:lstStyle/>
          <a:p>
            <a:pPr>
              <a:buFont typeface="Arial" panose="020B0604020202020204" pitchFamily="34" charset="0"/>
              <a:buChar char="•"/>
            </a:pPr>
            <a:r>
              <a:rPr lang="cs-CZ" sz="2400" i="1" dirty="0" err="1"/>
              <a:t>willingness</a:t>
            </a:r>
            <a:r>
              <a:rPr lang="cs-CZ" sz="2400" i="1" dirty="0"/>
              <a:t> to </a:t>
            </a:r>
            <a:r>
              <a:rPr lang="cs-CZ" sz="2400" i="1" dirty="0" err="1" smtClean="0"/>
              <a:t>communicate</a:t>
            </a:r>
            <a:r>
              <a:rPr lang="cs-CZ" sz="2400" dirty="0" smtClean="0"/>
              <a:t> </a:t>
            </a:r>
          </a:p>
          <a:p>
            <a:pPr>
              <a:buFont typeface="Arial" panose="020B0604020202020204" pitchFamily="34" charset="0"/>
              <a:buChar char="•"/>
            </a:pPr>
            <a:r>
              <a:rPr lang="cs-CZ" sz="2400" i="1" dirty="0" err="1" smtClean="0"/>
              <a:t>language</a:t>
            </a:r>
            <a:r>
              <a:rPr lang="cs-CZ" sz="2400" i="1" dirty="0" smtClean="0"/>
              <a:t> </a:t>
            </a:r>
            <a:r>
              <a:rPr lang="cs-CZ" sz="2400" i="1" dirty="0" err="1"/>
              <a:t>ability</a:t>
            </a:r>
            <a:r>
              <a:rPr lang="cs-CZ" sz="2400" i="1" dirty="0"/>
              <a:t> and </a:t>
            </a:r>
            <a:r>
              <a:rPr lang="cs-CZ" sz="2400" i="1" dirty="0" err="1" smtClean="0"/>
              <a:t>skills</a:t>
            </a:r>
            <a:endParaRPr lang="cs-CZ" sz="2400" i="1" dirty="0" smtClean="0"/>
          </a:p>
          <a:p>
            <a:pPr>
              <a:buFont typeface="Arial" panose="020B0604020202020204" pitchFamily="34" charset="0"/>
              <a:buChar char="•"/>
            </a:pPr>
            <a:r>
              <a:rPr lang="cs-CZ" sz="2400" i="1" dirty="0" err="1" smtClean="0"/>
              <a:t>reasons</a:t>
            </a:r>
            <a:r>
              <a:rPr lang="cs-CZ" sz="2400" i="1" dirty="0" smtClean="0"/>
              <a:t> and </a:t>
            </a:r>
            <a:r>
              <a:rPr lang="cs-CZ" sz="2400" i="1" dirty="0" err="1" smtClean="0"/>
              <a:t>interest</a:t>
            </a:r>
            <a:endParaRPr lang="cs-CZ" sz="2400" i="1" dirty="0" smtClean="0"/>
          </a:p>
          <a:p>
            <a:pPr>
              <a:buFont typeface="Arial" panose="020B0604020202020204" pitchFamily="34" charset="0"/>
              <a:buChar char="•"/>
            </a:pPr>
            <a:r>
              <a:rPr lang="cs-CZ" sz="2400" i="1" dirty="0" smtClean="0"/>
              <a:t>p</a:t>
            </a:r>
            <a:r>
              <a:rPr lang="en-US" sz="2400" i="1" dirty="0" err="1" smtClean="0"/>
              <a:t>sychological</a:t>
            </a:r>
            <a:r>
              <a:rPr lang="en-US" sz="2400" i="1" dirty="0" smtClean="0"/>
              <a:t> </a:t>
            </a:r>
            <a:r>
              <a:rPr lang="en-US" sz="2400" i="1" dirty="0"/>
              <a:t>state - feelings, stress</a:t>
            </a:r>
          </a:p>
          <a:p>
            <a:pPr>
              <a:buFont typeface="Arial" panose="020B0604020202020204" pitchFamily="34" charset="0"/>
              <a:buChar char="•"/>
            </a:pPr>
            <a:r>
              <a:rPr lang="cs-CZ" sz="2400" i="1" dirty="0" smtClean="0"/>
              <a:t>p</a:t>
            </a:r>
            <a:r>
              <a:rPr lang="en-US" sz="2400" i="1" dirty="0" err="1" smtClean="0"/>
              <a:t>hysical</a:t>
            </a:r>
            <a:r>
              <a:rPr lang="en-US" sz="2400" i="1" dirty="0" smtClean="0"/>
              <a:t> </a:t>
            </a:r>
            <a:r>
              <a:rPr lang="en-US" sz="2400" i="1" dirty="0"/>
              <a:t>condition - various disabilities</a:t>
            </a:r>
            <a:endParaRPr lang="cs-CZ" sz="2400" i="1" dirty="0" smtClean="0"/>
          </a:p>
          <a:p>
            <a:pPr>
              <a:buFont typeface="Arial" panose="020B0604020202020204" pitchFamily="34" charset="0"/>
              <a:buChar char="•"/>
            </a:pPr>
            <a:endParaRPr lang="cs-CZ" sz="2400" dirty="0"/>
          </a:p>
        </p:txBody>
      </p:sp>
    </p:spTree>
    <p:extLst>
      <p:ext uri="{BB962C8B-B14F-4D97-AF65-F5344CB8AC3E}">
        <p14:creationId xmlns:p14="http://schemas.microsoft.com/office/powerpoint/2010/main" val="3141160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Distance</a:t>
            </a:r>
            <a:endParaRPr lang="cs-CZ" b="1" dirty="0"/>
          </a:p>
        </p:txBody>
      </p:sp>
      <p:sp>
        <p:nvSpPr>
          <p:cNvPr id="3" name="Zástupný symbol pro obsah 2"/>
          <p:cNvSpPr>
            <a:spLocks noGrp="1"/>
          </p:cNvSpPr>
          <p:nvPr>
            <p:ph idx="1"/>
          </p:nvPr>
        </p:nvSpPr>
        <p:spPr/>
        <p:txBody>
          <a:bodyPr/>
          <a:lstStyle/>
          <a:p>
            <a:r>
              <a:rPr lang="en-GB" dirty="0"/>
              <a:t>An important factor is the </a:t>
            </a:r>
            <a:r>
              <a:rPr lang="en-GB" i="1" dirty="0"/>
              <a:t>spatial distribution of communication participants</a:t>
            </a:r>
            <a:r>
              <a:rPr lang="en-GB" dirty="0"/>
              <a:t> because the distance among people positively or negatively affects their </a:t>
            </a:r>
            <a:r>
              <a:rPr lang="en-GB" dirty="0" err="1"/>
              <a:t>communication.When</a:t>
            </a:r>
            <a:r>
              <a:rPr lang="en-GB" dirty="0"/>
              <a:t> communicating in a room, there are places to which lecturer pays more attention than others. </a:t>
            </a:r>
            <a:r>
              <a:rPr lang="en-GB" b="1" dirty="0"/>
              <a:t>There are 3 communication areas: </a:t>
            </a:r>
            <a:endParaRPr lang="cs-CZ" dirty="0"/>
          </a:p>
          <a:p>
            <a:r>
              <a:rPr lang="en-GB" dirty="0"/>
              <a:t>• </a:t>
            </a:r>
            <a:r>
              <a:rPr lang="en-GB" b="1" dirty="0"/>
              <a:t>first zone (up to 3.7 m)</a:t>
            </a:r>
            <a:r>
              <a:rPr lang="en-GB" dirty="0"/>
              <a:t> - lecturer communicates to listener more often and they are more active;</a:t>
            </a:r>
            <a:endParaRPr lang="cs-CZ" dirty="0"/>
          </a:p>
          <a:p>
            <a:r>
              <a:rPr lang="en-GB" dirty="0"/>
              <a:t>• </a:t>
            </a:r>
            <a:r>
              <a:rPr lang="en-GB" b="1" dirty="0"/>
              <a:t>second zone (3.7 to 7.6 meters)</a:t>
            </a:r>
            <a:r>
              <a:rPr lang="en-GB" dirty="0"/>
              <a:t> - the lower the number of contacts lecturer - listeners, the lower quality of communication</a:t>
            </a:r>
            <a:endParaRPr lang="cs-CZ" dirty="0"/>
          </a:p>
          <a:p>
            <a:r>
              <a:rPr lang="en-GB" b="1" dirty="0"/>
              <a:t>• third zone (over 7.6 m)</a:t>
            </a:r>
            <a:r>
              <a:rPr lang="en-GB" dirty="0"/>
              <a:t> - the poorest communication and collaboration</a:t>
            </a:r>
            <a:endParaRPr lang="cs-CZ" dirty="0"/>
          </a:p>
          <a:p>
            <a:endParaRPr lang="cs-CZ" dirty="0"/>
          </a:p>
        </p:txBody>
      </p:sp>
    </p:spTree>
    <p:extLst>
      <p:ext uri="{BB962C8B-B14F-4D97-AF65-F5344CB8AC3E}">
        <p14:creationId xmlns:p14="http://schemas.microsoft.com/office/powerpoint/2010/main" val="3316397615"/>
      </p:ext>
    </p:extLst>
  </p:cSld>
  <p:clrMapOvr>
    <a:masterClrMapping/>
  </p:clrMapOvr>
</p:sld>
</file>

<file path=ppt/theme/theme1.xml><?xml version="1.0" encoding="utf-8"?>
<a:theme xmlns:a="http://schemas.openxmlformats.org/drawingml/2006/main" name="Retrospektiva">
  <a:themeElements>
    <a:clrScheme name="Retrospektiva">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ktiv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299</TotalTime>
  <Words>540</Words>
  <Application>Microsoft Office PowerPoint</Application>
  <PresentationFormat>Širokoúhlá obrazovka</PresentationFormat>
  <Paragraphs>46</Paragraphs>
  <Slides>8</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8</vt:i4>
      </vt:variant>
    </vt:vector>
  </HeadingPairs>
  <TitlesOfParts>
    <vt:vector size="12" baseType="lpstr">
      <vt:lpstr>Arial</vt:lpstr>
      <vt:lpstr>Calibri</vt:lpstr>
      <vt:lpstr>Calibri Light</vt:lpstr>
      <vt:lpstr>Retrospektiva</vt:lpstr>
      <vt:lpstr> Voice Speech Educational Communication  </vt:lpstr>
      <vt:lpstr>Common Factors of Communication </vt:lpstr>
      <vt:lpstr>Voice speech</vt:lpstr>
      <vt:lpstr>Distinguishing features of voice</vt:lpstr>
      <vt:lpstr>  Other important aspects of speech 1: </vt:lpstr>
      <vt:lpstr>Other important aspects of speech 2: </vt:lpstr>
      <vt:lpstr>Personal aspects</vt:lpstr>
      <vt:lpstr>Distance</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Trna</dc:creator>
  <cp:lastModifiedBy>Trna</cp:lastModifiedBy>
  <cp:revision>21</cp:revision>
  <dcterms:created xsi:type="dcterms:W3CDTF">2020-02-23T17:43:19Z</dcterms:created>
  <dcterms:modified xsi:type="dcterms:W3CDTF">2021-01-17T18:33:01Z</dcterms:modified>
</cp:coreProperties>
</file>