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9" r:id="rId5"/>
    <p:sldId id="262" r:id="rId6"/>
    <p:sldId id="27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4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0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9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1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2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7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8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5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E8C20-4ECC-47EA-B3FF-C51123B2F5F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74F3B7-C733-49DF-A5A9-302A02E3A7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tzw_BwPdHV35XQKt0iLx-gcggWFwP9Sf/view?usp=shar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93286"/>
          </a:xfrm>
        </p:spPr>
        <p:txBody>
          <a:bodyPr/>
          <a:lstStyle/>
          <a:p>
            <a:r>
              <a:rPr lang="en-US" dirty="0"/>
              <a:t>Thinking hurts… </a:t>
            </a:r>
            <a:br>
              <a:rPr lang="cs-CZ" dirty="0"/>
            </a:br>
            <a:r>
              <a:rPr lang="en-US" dirty="0"/>
              <a:t>and training too…</a:t>
            </a: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13377FE-C245-4310-A162-79CADE7BE7B8}"/>
              </a:ext>
            </a:extLst>
          </p:cNvPr>
          <p:cNvSpPr txBox="1">
            <a:spLocks/>
          </p:cNvSpPr>
          <p:nvPr/>
        </p:nvSpPr>
        <p:spPr>
          <a:xfrm>
            <a:off x="3036163" y="3941685"/>
            <a:ext cx="6471904" cy="84698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>
                <a:hlinkClick r:id="rId2"/>
              </a:rPr>
              <a:t>https://drive.google.com/file/d/1tzw_BwPdHV35XQKt0iLx-gcggWFwP9Sf/view?usp=sharing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20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Basic principles of coaching</a:t>
            </a:r>
            <a:r>
              <a:rPr lang="cs-CZ" b="1" dirty="0"/>
              <a:t>:</a:t>
            </a:r>
            <a:r>
              <a:rPr lang="en-US" b="1" dirty="0"/>
              <a:t> </a:t>
            </a:r>
            <a:br>
              <a:rPr lang="cs-CZ" b="1" dirty="0"/>
            </a:br>
            <a:r>
              <a:rPr lang="en-US" b="1" dirty="0"/>
              <a:t>what not to forget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69032"/>
              </p:ext>
            </p:extLst>
          </p:nvPr>
        </p:nvGraphicFramePr>
        <p:xfrm>
          <a:off x="841420" y="1983347"/>
          <a:ext cx="10509160" cy="393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338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coach does not do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</a:t>
                      </a:r>
                      <a:r>
                        <a:rPr lang="cs-CZ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3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endParaRPr lang="cs-CZ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bring </a:t>
                      </a:r>
                      <a:r>
                        <a:rPr lang="cs-CZ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own content (topics, opinions, </a:t>
                      </a:r>
                      <a:endParaRPr lang="cs-CZ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ideas, advice…)</a:t>
                      </a:r>
                      <a:endParaRPr lang="cs-CZ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Listens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sees the world through the eyes of 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3200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cs-CZ" sz="3200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200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(ALPHA)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neither evaluates </a:t>
                      </a:r>
                      <a:endParaRPr lang="cs-CZ" sz="3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 interprets</a:t>
                      </a:r>
                      <a:endParaRPr lang="en-GB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</a:t>
                      </a:r>
                      <a:r>
                        <a:rPr lang="en-GB" sz="3200" b="1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further express the thoughts of </a:t>
                      </a:r>
                      <a:endParaRPr lang="cs-CZ" sz="3200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3200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</a:t>
                      </a:r>
                      <a:r>
                        <a:rPr lang="cs-CZ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cs-CZ" sz="3200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(OMEGA)</a:t>
                      </a:r>
                      <a:endParaRPr lang="en-GB" sz="32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78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02122"/>
                </a:solidFill>
                <a:effectLst/>
              </a:rPr>
              <a:t>The</a:t>
            </a:r>
            <a:r>
              <a:rPr lang="cs-CZ" b="0" i="0" dirty="0">
                <a:solidFill>
                  <a:srgbClr val="202122"/>
                </a:solidFill>
                <a:effectLst/>
              </a:rPr>
              <a:t> </a:t>
            </a:r>
            <a:r>
              <a:rPr lang="cs-CZ" b="1" i="0" dirty="0">
                <a:solidFill>
                  <a:srgbClr val="202122"/>
                </a:solidFill>
                <a:effectLst/>
              </a:rPr>
              <a:t>GROW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872708" cy="3318936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>
                <a:solidFill>
                  <a:srgbClr val="0070C0"/>
                </a:solidFill>
              </a:rPr>
              <a:t>G</a:t>
            </a:r>
            <a:r>
              <a:rPr lang="en-US" sz="3200" b="1" dirty="0">
                <a:solidFill>
                  <a:srgbClr val="0070C0"/>
                </a:solidFill>
              </a:rPr>
              <a:t>oals</a:t>
            </a:r>
            <a:r>
              <a:rPr lang="cs-CZ" sz="3200" b="1" dirty="0">
                <a:solidFill>
                  <a:srgbClr val="0070C0"/>
                </a:solidFill>
              </a:rPr>
              <a:t>: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What would you like to have happen? </a:t>
            </a:r>
            <a:r>
              <a:rPr lang="en-GB" sz="3200" dirty="0">
                <a:solidFill>
                  <a:schemeClr val="tx1"/>
                </a:solidFill>
              </a:rPr>
              <a:t>(both in real life and during the interview)</a:t>
            </a:r>
          </a:p>
          <a:p>
            <a:pPr lvl="0"/>
            <a:r>
              <a:rPr lang="en-GB" sz="3200" b="1" u="sng" dirty="0">
                <a:solidFill>
                  <a:srgbClr val="0070C0"/>
                </a:solidFill>
              </a:rPr>
              <a:t>R</a:t>
            </a:r>
            <a:r>
              <a:rPr lang="en-GB" sz="3200" b="1" dirty="0">
                <a:solidFill>
                  <a:srgbClr val="0070C0"/>
                </a:solidFill>
              </a:rPr>
              <a:t>eality: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How are things going right now? How is it happening now? </a:t>
            </a:r>
          </a:p>
          <a:p>
            <a:r>
              <a:rPr lang="en-GB" sz="3200" b="1" u="sng" dirty="0">
                <a:solidFill>
                  <a:srgbClr val="0070C0"/>
                </a:solidFill>
              </a:rPr>
              <a:t>O</a:t>
            </a:r>
            <a:r>
              <a:rPr lang="en-GB" sz="3200" b="1" dirty="0">
                <a:solidFill>
                  <a:srgbClr val="0070C0"/>
                </a:solidFill>
              </a:rPr>
              <a:t>ptions: </a:t>
            </a:r>
            <a:r>
              <a:rPr lang="en-GB" sz="3200" i="1" dirty="0">
                <a:solidFill>
                  <a:schemeClr val="tx1"/>
                </a:solidFill>
              </a:rPr>
              <a:t>What are possible solutions? What can be done…?</a:t>
            </a:r>
          </a:p>
          <a:p>
            <a:r>
              <a:rPr lang="en-GB" sz="3200" b="1" u="sng" dirty="0">
                <a:solidFill>
                  <a:srgbClr val="0070C0"/>
                </a:solidFill>
              </a:rPr>
              <a:t>W</a:t>
            </a:r>
            <a:r>
              <a:rPr lang="en-GB" sz="3200" b="1" dirty="0">
                <a:solidFill>
                  <a:srgbClr val="0070C0"/>
                </a:solidFill>
              </a:rPr>
              <a:t>ill: </a:t>
            </a:r>
            <a:r>
              <a:rPr lang="en-GB" sz="3200" i="1" dirty="0">
                <a:solidFill>
                  <a:schemeClr val="tx1"/>
                </a:solidFill>
              </a:rPr>
              <a:t>What exactly are you going to do and when?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7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EF769-96F0-4FCD-918E-019A1532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How</a:t>
            </a:r>
            <a:r>
              <a:rPr lang="cs-CZ" b="1" dirty="0"/>
              <a:t> to </a:t>
            </a:r>
            <a:r>
              <a:rPr lang="en-US" b="1" dirty="0"/>
              <a:t>correctly formulate</a:t>
            </a:r>
            <a:r>
              <a:rPr lang="cs-CZ" b="1" dirty="0"/>
              <a:t> a</a:t>
            </a:r>
            <a:r>
              <a:rPr lang="en-US" b="1" dirty="0"/>
              <a:t> goal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2E7EE-D13C-487C-9594-3AA9DD1A2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Positively formulated </a:t>
            </a:r>
            <a:r>
              <a:rPr lang="cs-CZ" b="1" dirty="0">
                <a:solidFill>
                  <a:srgbClr val="0070C0"/>
                </a:solidFill>
              </a:rPr>
              <a:t>– </a:t>
            </a:r>
            <a:r>
              <a:rPr lang="en-US" dirty="0"/>
              <a:t>the brain cannot </a:t>
            </a:r>
            <a:r>
              <a:rPr lang="cs-CZ" dirty="0"/>
              <a:t>stop</a:t>
            </a:r>
            <a:r>
              <a:rPr lang="en-US" dirty="0"/>
              <a:t> think</a:t>
            </a:r>
            <a:r>
              <a:rPr lang="cs-CZ" dirty="0" err="1"/>
              <a:t>ing</a:t>
            </a:r>
            <a:r>
              <a:rPr lang="cs-CZ" dirty="0"/>
              <a:t> (</a:t>
            </a:r>
            <a:r>
              <a:rPr lang="en-US" dirty="0"/>
              <a:t>one cannot </a:t>
            </a:r>
            <a:r>
              <a:rPr lang="cs-CZ" dirty="0"/>
              <a:t>stop </a:t>
            </a:r>
            <a:r>
              <a:rPr lang="en-US" dirty="0"/>
              <a:t>think</a:t>
            </a:r>
            <a:r>
              <a:rPr lang="cs-CZ" dirty="0" err="1"/>
              <a:t>ing</a:t>
            </a:r>
            <a:r>
              <a:rPr lang="en-US" dirty="0"/>
              <a:t> of a pink elephant</a:t>
            </a:r>
            <a:r>
              <a:rPr lang="cs-CZ" dirty="0"/>
              <a:t>). I</a:t>
            </a:r>
            <a:r>
              <a:rPr lang="en-US" dirty="0"/>
              <a:t>t is more advantageous to think about what I want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en-US" dirty="0"/>
              <a:t>than what I do not want - thoughts turn into experience and action. </a:t>
            </a:r>
            <a:r>
              <a:rPr lang="en-US" u="sng" dirty="0"/>
              <a:t>What do you want instead?</a:t>
            </a:r>
            <a:endParaRPr lang="cs-CZ" u="sng" dirty="0"/>
          </a:p>
          <a:p>
            <a:r>
              <a:rPr lang="en-US" b="1" dirty="0">
                <a:solidFill>
                  <a:srgbClr val="0070C0"/>
                </a:solidFill>
              </a:rPr>
              <a:t>Under the influence of the </a:t>
            </a:r>
            <a:r>
              <a:rPr lang="en-US" b="1" dirty="0" err="1">
                <a:solidFill>
                  <a:srgbClr val="0070C0"/>
                </a:solidFill>
              </a:rPr>
              <a:t>coache</a:t>
            </a:r>
            <a:r>
              <a:rPr lang="cs-CZ" b="1" dirty="0">
                <a:solidFill>
                  <a:srgbClr val="0070C0"/>
                </a:solidFill>
              </a:rPr>
              <a:t>e </a:t>
            </a: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dirty="0"/>
              <a:t>I cannot change the attitude of the other</a:t>
            </a:r>
            <a:r>
              <a:rPr lang="cs-CZ" dirty="0"/>
              <a:t> but</a:t>
            </a:r>
            <a:r>
              <a:rPr lang="en-US" dirty="0"/>
              <a:t> </a:t>
            </a:r>
            <a:r>
              <a:rPr lang="cs-CZ" dirty="0"/>
              <a:t>mine </a:t>
            </a:r>
            <a:r>
              <a:rPr lang="cs-CZ" dirty="0" err="1"/>
              <a:t>only</a:t>
            </a:r>
            <a:r>
              <a:rPr lang="en-US" dirty="0"/>
              <a:t> (</a:t>
            </a:r>
            <a:r>
              <a:rPr lang="cs-CZ" dirty="0"/>
              <a:t>s</a:t>
            </a:r>
            <a:r>
              <a:rPr lang="en-US" dirty="0" err="1"/>
              <a:t>cale</a:t>
            </a:r>
            <a:r>
              <a:rPr lang="en-US" dirty="0"/>
              <a:t> 1-10 - </a:t>
            </a:r>
            <a:r>
              <a:rPr lang="cs-CZ" u="sng" dirty="0"/>
              <a:t>H</a:t>
            </a:r>
            <a:r>
              <a:rPr lang="en-US" u="sng" dirty="0"/>
              <a:t>ow much </a:t>
            </a:r>
            <a:r>
              <a:rPr lang="cs-CZ" u="sng" dirty="0" err="1"/>
              <a:t>can</a:t>
            </a:r>
            <a:r>
              <a:rPr lang="cs-CZ" u="sng" dirty="0"/>
              <a:t> </a:t>
            </a:r>
            <a:r>
              <a:rPr lang="cs-CZ" u="sng" dirty="0" err="1"/>
              <a:t>you</a:t>
            </a:r>
            <a:r>
              <a:rPr lang="cs-CZ" u="sng" dirty="0"/>
              <a:t> </a:t>
            </a:r>
            <a:r>
              <a:rPr lang="en-US" u="sng" dirty="0"/>
              <a:t>influence</a:t>
            </a:r>
            <a:r>
              <a:rPr lang="cs-CZ" u="sng" dirty="0"/>
              <a:t> </a:t>
            </a:r>
            <a:r>
              <a:rPr lang="cs-CZ" u="sng" dirty="0" err="1"/>
              <a:t>that</a:t>
            </a:r>
            <a:r>
              <a:rPr lang="en-US" u="sng" dirty="0"/>
              <a:t>?)</a:t>
            </a:r>
            <a:endParaRPr lang="cs-CZ" u="sng" dirty="0"/>
          </a:p>
          <a:p>
            <a:r>
              <a:rPr lang="en-US" b="1" dirty="0">
                <a:solidFill>
                  <a:srgbClr val="0070C0"/>
                </a:solidFill>
              </a:rPr>
              <a:t>Results-oriented rather than activity-oriented </a:t>
            </a:r>
            <a:r>
              <a:rPr lang="en-US" dirty="0"/>
              <a:t>- it's more motivating. </a:t>
            </a:r>
            <a:r>
              <a:rPr lang="en-US" u="sng" dirty="0"/>
              <a:t>What </a:t>
            </a:r>
            <a:r>
              <a:rPr lang="cs-CZ" u="sng" dirty="0" err="1"/>
              <a:t>does</a:t>
            </a:r>
            <a:r>
              <a:rPr lang="cs-CZ" u="sng" dirty="0"/>
              <a:t> </a:t>
            </a:r>
            <a:r>
              <a:rPr lang="en-US" u="sng" dirty="0"/>
              <a:t>it bring </a:t>
            </a:r>
            <a:r>
              <a:rPr lang="cs-CZ" u="sng" dirty="0"/>
              <a:t>to </a:t>
            </a:r>
            <a:r>
              <a:rPr lang="en-US" u="sng" dirty="0"/>
              <a:t>you?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ctivity</a:t>
            </a:r>
            <a:r>
              <a:rPr lang="cs-CZ" dirty="0"/>
              <a:t>-</a:t>
            </a:r>
            <a:r>
              <a:rPr lang="cs-CZ" dirty="0" err="1"/>
              <a:t>oriented</a:t>
            </a:r>
            <a:r>
              <a:rPr lang="cs-CZ" dirty="0"/>
              <a:t>: </a:t>
            </a:r>
            <a:r>
              <a:rPr lang="en-US" dirty="0"/>
              <a:t>I want to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en-US" dirty="0"/>
              <a:t>to meetings </a:t>
            </a:r>
            <a:r>
              <a:rPr lang="cs-CZ" dirty="0"/>
              <a:t>o</a:t>
            </a:r>
            <a:r>
              <a:rPr lang="en-US" dirty="0"/>
              <a:t>n time. </a:t>
            </a:r>
            <a:r>
              <a:rPr lang="cs-CZ" dirty="0" err="1"/>
              <a:t>Results-oriented</a:t>
            </a:r>
            <a:r>
              <a:rPr lang="cs-CZ" dirty="0"/>
              <a:t>: </a:t>
            </a:r>
            <a:r>
              <a:rPr lang="en-US" dirty="0"/>
              <a:t>I can rely more on myself</a:t>
            </a:r>
            <a:r>
              <a:rPr lang="cs-CZ" dirty="0"/>
              <a:t>. O</a:t>
            </a:r>
            <a:r>
              <a:rPr lang="en-US" dirty="0" err="1"/>
              <a:t>thers</a:t>
            </a:r>
            <a:r>
              <a:rPr lang="en-US" dirty="0"/>
              <a:t> can rely on 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0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4381" y="822335"/>
            <a:ext cx="9601196" cy="1303867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SMART-ER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59865"/>
            <a:ext cx="9601196" cy="381214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600" b="1" dirty="0"/>
              <a:t>Specific </a:t>
            </a:r>
            <a:r>
              <a:rPr lang="en-GB" sz="2600" dirty="0"/>
              <a:t>- What specifically…?</a:t>
            </a:r>
          </a:p>
          <a:p>
            <a:pPr lvl="0"/>
            <a:r>
              <a:rPr lang="en-GB" sz="2600" b="1" dirty="0"/>
              <a:t>Measurable</a:t>
            </a:r>
            <a:r>
              <a:rPr lang="en-GB" sz="2600" dirty="0"/>
              <a:t> - How do you know you already have it? (a concrete example of what is different)</a:t>
            </a:r>
          </a:p>
          <a:p>
            <a:pPr lvl="0"/>
            <a:r>
              <a:rPr lang="en-GB" sz="2600" b="1" dirty="0"/>
              <a:t>Achievable - </a:t>
            </a:r>
            <a:r>
              <a:rPr lang="en-GB" sz="2600" dirty="0"/>
              <a:t>How big challenge is that? How big do you want it to be?</a:t>
            </a:r>
          </a:p>
          <a:p>
            <a:pPr lvl="0"/>
            <a:r>
              <a:rPr lang="en-GB" sz="2600" b="1" dirty="0"/>
              <a:t>Realistic</a:t>
            </a:r>
          </a:p>
          <a:p>
            <a:pPr lvl="0"/>
            <a:r>
              <a:rPr lang="en-GB" sz="2600" b="1" dirty="0"/>
              <a:t>Time-bound </a:t>
            </a:r>
            <a:r>
              <a:rPr lang="en-GB" sz="2600" dirty="0"/>
              <a:t>- When do you want it to happen? (</a:t>
            </a:r>
            <a:r>
              <a:rPr lang="cs-CZ" sz="2600" dirty="0"/>
              <a:t>t</a:t>
            </a:r>
            <a:r>
              <a:rPr lang="en-GB" sz="2600" dirty="0"/>
              <a:t>o fulfil the goal?)</a:t>
            </a:r>
          </a:p>
          <a:p>
            <a:pPr marL="0" indent="0">
              <a:buNone/>
            </a:pPr>
            <a:r>
              <a:rPr lang="en-GB" sz="2600" dirty="0"/>
              <a:t>-------</a:t>
            </a:r>
          </a:p>
          <a:p>
            <a:pPr lvl="0"/>
            <a:r>
              <a:rPr lang="en-GB" sz="2600" b="1" dirty="0"/>
              <a:t>„Ecological“</a:t>
            </a:r>
            <a:r>
              <a:rPr lang="en-GB" sz="2600" dirty="0"/>
              <a:t> - Who will be affected? How will your surroundings be affected?</a:t>
            </a:r>
          </a:p>
          <a:p>
            <a:pPr lvl="0"/>
            <a:r>
              <a:rPr lang="en-GB" sz="2600" b="1" dirty="0"/>
              <a:t>Recorded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232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DF220-9998-4898-A329-DCC696CC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few recommendations when asking questions…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10E70-2174-44D3-A857-EFCDC815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Use open-ended questions </a:t>
            </a:r>
            <a:r>
              <a:rPr lang="en-GB" dirty="0"/>
              <a:t>(so as to avoid „yes/no“ reaction)</a:t>
            </a:r>
          </a:p>
          <a:p>
            <a:r>
              <a:rPr lang="en-GB" b="1" dirty="0"/>
              <a:t>Try to avoid the question WHY? </a:t>
            </a:r>
            <a:r>
              <a:rPr lang="en-GB" dirty="0"/>
              <a:t>– it directs attention to the past, there are negative connotations from childhood (we often heard the question in an accusing sense), it may evoke a defensive reaction or the reaction of escape, aggression</a:t>
            </a:r>
          </a:p>
          <a:p>
            <a:r>
              <a:rPr lang="en-GB" b="1"/>
              <a:t>It is reasonable to use the words of the </a:t>
            </a:r>
            <a:r>
              <a:rPr lang="en-GB" b="1" dirty="0" err="1"/>
              <a:t>coachee</a:t>
            </a:r>
            <a:r>
              <a:rPr lang="en-GB" b="1" dirty="0"/>
              <a:t> </a:t>
            </a:r>
            <a:r>
              <a:rPr lang="en-GB" dirty="0"/>
              <a:t>– you can avoid (dis) interpretation</a:t>
            </a:r>
          </a:p>
          <a:p>
            <a:r>
              <a:rPr lang="en-GB" b="1" dirty="0"/>
              <a:t>Use verification questions </a:t>
            </a:r>
            <a:r>
              <a:rPr lang="en-GB" dirty="0"/>
              <a:t>- What do you want to work on today? So what is it about?</a:t>
            </a:r>
          </a:p>
        </p:txBody>
      </p:sp>
    </p:spTree>
    <p:extLst>
      <p:ext uri="{BB962C8B-B14F-4D97-AF65-F5344CB8AC3E}">
        <p14:creationId xmlns:p14="http://schemas.microsoft.com/office/powerpoint/2010/main" val="3748530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1206</TotalTime>
  <Words>483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Thinking hurts…  and training too…</vt:lpstr>
      <vt:lpstr>Basic principles of coaching:  what not to forget </vt:lpstr>
      <vt:lpstr>The GROW model</vt:lpstr>
      <vt:lpstr>How to correctly formulate a goal</vt:lpstr>
      <vt:lpstr>SMART-ER</vt:lpstr>
      <vt:lpstr>A few recommendations when asking questions…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Petr Svojanovský</cp:lastModifiedBy>
  <cp:revision>76</cp:revision>
  <dcterms:created xsi:type="dcterms:W3CDTF">2015-11-03T21:27:20Z</dcterms:created>
  <dcterms:modified xsi:type="dcterms:W3CDTF">2021-03-15T15:43:48Z</dcterms:modified>
</cp:coreProperties>
</file>