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0"/>
  </p:notesMasterIdLst>
  <p:handoutMasterIdLst>
    <p:handoutMasterId r:id="rId41"/>
  </p:handoutMasterIdLst>
  <p:sldIdLst>
    <p:sldId id="256" r:id="rId4"/>
    <p:sldId id="359" r:id="rId5"/>
    <p:sldId id="360" r:id="rId6"/>
    <p:sldId id="324" r:id="rId7"/>
    <p:sldId id="298" r:id="rId8"/>
    <p:sldId id="364" r:id="rId9"/>
    <p:sldId id="365" r:id="rId10"/>
    <p:sldId id="322" r:id="rId11"/>
    <p:sldId id="302" r:id="rId12"/>
    <p:sldId id="309" r:id="rId13"/>
    <p:sldId id="337" r:id="rId14"/>
    <p:sldId id="350" r:id="rId15"/>
    <p:sldId id="351" r:id="rId16"/>
    <p:sldId id="304" r:id="rId17"/>
    <p:sldId id="313" r:id="rId18"/>
    <p:sldId id="321" r:id="rId19"/>
    <p:sldId id="305" r:id="rId20"/>
    <p:sldId id="353" r:id="rId21"/>
    <p:sldId id="361" r:id="rId22"/>
    <p:sldId id="352" r:id="rId23"/>
    <p:sldId id="354" r:id="rId24"/>
    <p:sldId id="355" r:id="rId25"/>
    <p:sldId id="356" r:id="rId26"/>
    <p:sldId id="358" r:id="rId27"/>
    <p:sldId id="306" r:id="rId28"/>
    <p:sldId id="307" r:id="rId29"/>
    <p:sldId id="333" r:id="rId30"/>
    <p:sldId id="336" r:id="rId31"/>
    <p:sldId id="349" r:id="rId32"/>
    <p:sldId id="326" r:id="rId33"/>
    <p:sldId id="264" r:id="rId34"/>
    <p:sldId id="335" r:id="rId35"/>
    <p:sldId id="362" r:id="rId36"/>
    <p:sldId id="339" r:id="rId37"/>
    <p:sldId id="340" r:id="rId38"/>
    <p:sldId id="341" r:id="rId3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A8E4C-5395-47AA-8B80-69D53F46BCE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D9B0F-6FDD-4FA1-B232-17C7E3EF2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092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875C4C3-86BD-4B4A-BA98-279A1C66F186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407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875C4C3-86BD-4B4A-BA98-279A1C66F186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7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1" name="Obrázek 40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42" name="Obrázek 4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82" name="Obrázek 8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83" name="Obrázek 82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829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85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610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65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977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941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288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6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69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5135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3355920"/>
            <a:ext cx="8076960" cy="1672920"/>
          </a:xfrm>
          <a:prstGeom prst="rect">
            <a:avLst/>
          </a:prstGeom>
        </p:spPr>
        <p:txBody>
          <a:bodyPr tIns="0" rIns="45720" bIns="0"/>
          <a:lstStyle/>
          <a:p>
            <a:pPr>
              <a:lnSpc>
                <a:spcPct val="100000"/>
              </a:lnSpc>
            </a:pPr>
            <a:r>
              <a:rPr lang="cs-CZ" sz="47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25DFBD8C-BB97-4A23-8FF4-45CDE3BD8921}" type="slidenum"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0" y="512820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úroveňKliknutím lze upravit styly předlohy textu.</a:t>
            </a:r>
          </a:p>
          <a:p>
            <a:pPr marL="731520" lvl="1" indent="-273960">
              <a:lnSpc>
                <a:spcPct val="100000"/>
              </a:lnSpc>
              <a:buClr>
                <a:srgbClr val="60B5CC"/>
              </a:buClr>
              <a:buSzPct val="90000"/>
              <a:buFont typeface="Wingdings" charset="2"/>
              <a:buChar char="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996840" lvl="2" indent="-228240">
              <a:lnSpc>
                <a:spcPct val="100000"/>
              </a:lnSpc>
              <a:buClr>
                <a:srgbClr val="E66C7D"/>
              </a:buClr>
              <a:buFont typeface="Arial"/>
              <a:buChar char="▪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216080" lvl="3" indent="-182520">
              <a:lnSpc>
                <a:spcPct val="100000"/>
              </a:lnSpc>
              <a:buClr>
                <a:srgbClr val="6BB76D"/>
              </a:buClr>
              <a:buFont typeface="Arial"/>
              <a:buChar char="▪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426320" lvl="4" indent="-182520">
              <a:lnSpc>
                <a:spcPct val="100000"/>
              </a:lnSpc>
              <a:buClr>
                <a:srgbClr val="E88651"/>
              </a:buClr>
              <a:buFont typeface="Wingdings 3" charset="2"/>
              <a:buChar char="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8FBCBEF5-F890-42EA-AFBD-548BFD095C50}" type="slidenum"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5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7-rYp-BQJQ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cognitive_biases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3568" y="2636912"/>
            <a:ext cx="8076960" cy="1672920"/>
          </a:xfrm>
          <a:prstGeom prst="rect">
            <a:avLst/>
          </a:prstGeom>
          <a:noFill/>
          <a:ln>
            <a:noFill/>
          </a:ln>
        </p:spPr>
        <p:txBody>
          <a:bodyPr tIns="0" rIns="45720" bIns="0"/>
          <a:lstStyle/>
          <a:p>
            <a:pPr algn="ctr">
              <a:lnSpc>
                <a:spcPct val="100000"/>
              </a:lnSpc>
            </a:pP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psychologie 3
</a:t>
            </a: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</a:p>
          <a:p>
            <a:pPr algn="ctr">
              <a:lnSpc>
                <a:spcPct val="100000"/>
              </a:lnSpc>
            </a:pP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zdroje kognitivního zkreslení</a:t>
            </a:r>
            <a:endParaRPr lang="cs-CZ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611640" y="5229200"/>
            <a:ext cx="8076960" cy="1427560"/>
          </a:xfrm>
          <a:prstGeom prst="rect">
            <a:avLst/>
          </a:prstGeom>
          <a:noFill/>
          <a:ln>
            <a:noFill/>
          </a:ln>
        </p:spPr>
        <p:txBody>
          <a:bodyPr lIns="118800" tIns="0" rIns="45720" bIns="0" anchor="t"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/>
              <a:t>Jan Krása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/>
              <a:t>Katedra psychologie, Pedagogická fakulta,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Kognitivní moduly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0"/>
            <a:ext cx="4834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/>
              <a:t>Daniel </a:t>
            </a:r>
            <a:r>
              <a:rPr lang="cs-CZ" sz="2200" dirty="0" err="1"/>
              <a:t>Kahneman</a:t>
            </a:r>
            <a:r>
              <a:rPr lang="cs-CZ" sz="2200" dirty="0"/>
              <a:t> (2002) a </a:t>
            </a:r>
            <a:r>
              <a:rPr lang="cs-CZ" sz="2200" b="1" i="1" dirty="0" err="1"/>
              <a:t>dual</a:t>
            </a:r>
            <a:r>
              <a:rPr lang="cs-CZ" sz="2200" b="1" i="1" dirty="0"/>
              <a:t> </a:t>
            </a:r>
            <a:r>
              <a:rPr lang="cs-CZ" sz="2200" b="1" i="1" dirty="0" err="1"/>
              <a:t>process</a:t>
            </a:r>
            <a:r>
              <a:rPr lang="cs-CZ" sz="2200" b="1" i="1" dirty="0"/>
              <a:t> </a:t>
            </a:r>
            <a:r>
              <a:rPr lang="cs-CZ" sz="2200" b="1" i="1" dirty="0" err="1"/>
              <a:t>theory</a:t>
            </a:r>
            <a:r>
              <a:rPr lang="cs-CZ" sz="2200" dirty="0"/>
              <a:t> popisuje zmíněné dva typy procesů jako systém 1 a systém 2.</a:t>
            </a:r>
          </a:p>
          <a:p>
            <a:r>
              <a:rPr lang="cs-CZ" sz="2200" b="1" i="1" dirty="0"/>
              <a:t>Systém 1</a:t>
            </a:r>
            <a:r>
              <a:rPr lang="cs-CZ" sz="2200" dirty="0"/>
              <a:t>: </a:t>
            </a:r>
            <a:r>
              <a:rPr lang="cs-CZ" sz="2200" dirty="0" err="1"/>
              <a:t>domain-specific</a:t>
            </a:r>
            <a:r>
              <a:rPr lang="cs-CZ" sz="2200" dirty="0"/>
              <a:t>, implicitní, rychlé a automatické (tzv. </a:t>
            </a:r>
            <a:r>
              <a:rPr lang="cs-CZ" sz="2200" b="1" dirty="0"/>
              <a:t>intuitivní</a:t>
            </a:r>
            <a:r>
              <a:rPr lang="cs-CZ" sz="2200" dirty="0"/>
              <a:t>) procesy.</a:t>
            </a:r>
          </a:p>
          <a:p>
            <a:r>
              <a:rPr lang="cs-CZ" sz="2200" b="1" i="1" dirty="0"/>
              <a:t>Systém 2</a:t>
            </a:r>
            <a:r>
              <a:rPr lang="cs-CZ" sz="2200" dirty="0"/>
              <a:t>: </a:t>
            </a:r>
            <a:r>
              <a:rPr lang="cs-CZ" sz="2200" dirty="0" err="1"/>
              <a:t>domain-general</a:t>
            </a:r>
            <a:r>
              <a:rPr lang="cs-CZ" sz="2200" dirty="0"/>
              <a:t>, vědomé, pomalé a záměrné procesy přemýšlení. </a:t>
            </a:r>
          </a:p>
          <a:p>
            <a:r>
              <a:rPr lang="cs-CZ" sz="2200" dirty="0"/>
              <a:t>Systému 1 je třeba dlouhý čas a úsilí ke změnám (pokud vůbec), systém 2 je rychleji ovlivnitelný. Systém 1 je přímo spojen s emocemi, systém 2 je ovládán pravidly.</a:t>
            </a:r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4828860" cy="36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156754"/>
            <a:ext cx="2972657" cy="1251206"/>
          </a:xfrm>
        </p:spPr>
        <p:txBody>
          <a:bodyPr/>
          <a:lstStyle/>
          <a:p>
            <a:r>
              <a:rPr lang="cs-CZ" sz="36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Evans</a:t>
            </a:r>
            <a:r>
              <a:rPr lang="cs-CZ" sz="36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 (2015)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56" y="289270"/>
            <a:ext cx="5534632" cy="65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8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</a:t>
            </a:r>
            <a:r>
              <a:rPr lang="cs-CZ" sz="45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mysli: Systém 1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specifické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lang="cs-CZ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jsou: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zaměřené na relativně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úzkou výseč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vstupů (rozpoznání tváří, úleková reakce … reflex),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člověk si je nemůže vypnout (viz zrakové klamy a výsledky </a:t>
            </a:r>
            <a:r>
              <a:rPr kumimoji="0" lang="cs-CZ" sz="2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sociální percepce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(kognitivně)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málo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přístupné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 často nelze proces uvnitř doménově specifického modulu jemněji diferencovat,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jejich výstupy mají </a:t>
            </a:r>
            <a:r>
              <a:rPr kumimoji="0" lang="cs-CZ" sz="24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specifický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(často velmi jednoduchý) </a:t>
            </a:r>
            <a:r>
              <a:rPr kumimoji="0" lang="cs-CZ" sz="24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formát 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(např. znám/neznám; OK/pozor! apod.).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5781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 několik typů ZI: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a 2. typ.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ZI 1. typu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projevem 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určitého druhu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automatického zpracování.</a:t>
            </a:r>
          </a:p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31011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Müller-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Lyerova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r>
              <a:rPr lang="cs-CZ" dirty="0"/>
              <a:t>ze</a:t>
            </a:r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tretch/>
        </p:blipFill>
        <p:spPr>
          <a:xfrm>
            <a:off x="1849351" y="2420888"/>
            <a:ext cx="5444937" cy="33843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33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Vertikální-horizontální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sp>
        <p:nvSpPr>
          <p:cNvPr id="4" name="AutoShape 4" descr="Výsledek obrázku pro ponzo il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 descr="VÃ½sledek obrÃ¡zku pro vertical horizont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60" y="1844824"/>
            <a:ext cx="42367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79712" y="56612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Je kulturně specifická (</a:t>
            </a:r>
            <a:r>
              <a:rPr lang="cs-CZ" dirty="0" err="1"/>
              <a:t>culture-specific</a:t>
            </a:r>
            <a:r>
              <a:rPr lang="cs-CZ" dirty="0"/>
              <a:t>), tj. není univerzální.</a:t>
            </a:r>
          </a:p>
        </p:txBody>
      </p:sp>
    </p:spTree>
    <p:extLst>
      <p:ext uri="{BB962C8B-B14F-4D97-AF65-F5344CB8AC3E}">
        <p14:creationId xmlns:p14="http://schemas.microsoft.com/office/powerpoint/2010/main" val="404297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Ponzova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6" name="Picture 8" descr="Výsledek obrázku pro ponzo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28887"/>
            <a:ext cx="5436096" cy="51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2533"/>
            <a:ext cx="3698837" cy="5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0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Mřížková iluze (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grid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illusion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1103760" y="1774800"/>
            <a:ext cx="6936480" cy="462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341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Zöllnerova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pic>
        <p:nvPicPr>
          <p:cNvPr id="1026" name="Picture 2" descr="Image result for line illusion">
            <a:extLst>
              <a:ext uri="{FF2B5EF4-FFF2-40B4-BE49-F238E27FC236}">
                <a16:creationId xmlns:a16="http://schemas.microsoft.com/office/drawing/2014/main" xmlns="" id="{7A071FF3-59B5-423C-9258-6E3D5F42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35" y="1844824"/>
            <a:ext cx="6510370" cy="46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63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102C3D-5491-4943-8F6A-4763248A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B08F56E-B6C1-46C3-A0EC-653B2D1FE93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Image result for line illusion">
            <a:extLst>
              <a:ext uri="{FF2B5EF4-FFF2-40B4-BE49-F238E27FC236}">
                <a16:creationId xmlns:a16="http://schemas.microsoft.com/office/drawing/2014/main" xmlns="" id="{DF61458B-244C-4689-8B5B-9344F0A7C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623888"/>
            <a:ext cx="56197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Vztah učitele k sociální psychologii:</a:t>
            </a:r>
          </a:p>
          <a:p>
            <a:r>
              <a:rPr lang="cs-CZ" dirty="0"/>
              <a:t>1. Učitel </a:t>
            </a:r>
            <a:r>
              <a:rPr lang="cs-CZ" b="1" dirty="0"/>
              <a:t>socializuje</a:t>
            </a:r>
            <a:r>
              <a:rPr lang="cs-CZ" dirty="0"/>
              <a:t> děti (od MŠ po VŠ). Musí tedy znát jednak cílovou nauku (např. zeměpis) a zároveň by měl být v </a:t>
            </a:r>
            <a:r>
              <a:rPr lang="cs-CZ" b="1" dirty="0"/>
              <a:t>sociální kompetenci </a:t>
            </a:r>
            <a:r>
              <a:rPr lang="cs-CZ" b="1" dirty="0" smtClean="0"/>
              <a:t>(klíčová kompetence dle RVP) </a:t>
            </a:r>
            <a:r>
              <a:rPr lang="cs-CZ" dirty="0" smtClean="0"/>
              <a:t>odborníkem </a:t>
            </a:r>
            <a:r>
              <a:rPr lang="cs-CZ" dirty="0"/>
              <a:t>(komunikace, práce s jednotlivcem, práce s dyádou, práce se skupinou, znalost </a:t>
            </a:r>
            <a:r>
              <a:rPr lang="cs-CZ" b="1" dirty="0"/>
              <a:t>sociální kognice </a:t>
            </a:r>
            <a:r>
              <a:rPr lang="cs-CZ" dirty="0"/>
              <a:t>a </a:t>
            </a:r>
            <a:r>
              <a:rPr lang="cs-CZ" b="1" dirty="0"/>
              <a:t>sociálních vlivů</a:t>
            </a:r>
            <a:r>
              <a:rPr lang="cs-CZ" dirty="0"/>
              <a:t>). </a:t>
            </a:r>
          </a:p>
          <a:p>
            <a:endParaRPr lang="cs-CZ" dirty="0"/>
          </a:p>
          <a:p>
            <a:r>
              <a:rPr lang="cs-CZ" dirty="0"/>
              <a:t>Odbornost učitele se v jednom z aspektů blíží odbornosti herce (znalost scénáře hodiny, slov, akčnost, gestická a mimická zdatnost, schopnost reagovat na nečekané události). Srov. přípravu učitelů v Čes. Budějovicích.</a:t>
            </a:r>
          </a:p>
        </p:txBody>
      </p:sp>
    </p:spTree>
    <p:extLst>
      <p:ext uri="{BB962C8B-B14F-4D97-AF65-F5344CB8AC3E}">
        <p14:creationId xmlns:p14="http://schemas.microsoft.com/office/powerpoint/2010/main" val="3557317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Složitější specifické moduly: modul čtení: </a:t>
            </a:r>
            <a:r>
              <a:rPr lang="cs-CZ" sz="4500" b="1" kern="12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Stroopův</a:t>
            </a: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" name="Picture 6" descr="Výsledek obrázku pro stroops 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1476808"/>
            <a:ext cx="7354800" cy="522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33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1032" name="Picture 8" descr="VÃ½sledek obrÃ¡zku pro illusions neverending stai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23796" cy="48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0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64066"/>
            <a:ext cx="3507779" cy="49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illusions neverending st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4066"/>
            <a:ext cx="3682380" cy="43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098" name="Picture 2" descr="VÃ½sledek obrÃ¡zku pro optical il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8385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devils f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77" y="2526228"/>
            <a:ext cx="4200401" cy="31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37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ZI</a:t>
            </a:r>
            <a:r>
              <a:rPr kumimoji="0" lang="cs-CZ" sz="32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typu ukazují často omezenost zpracování.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Jedná se však o velmi specifický problém, který často nijak viditelně nesnižuje naši adaptaci. (Dokonce ZI není jednoduché objevit.)</a:t>
            </a:r>
          </a:p>
        </p:txBody>
      </p:sp>
    </p:spTree>
    <p:extLst>
      <p:ext uri="{BB962C8B-B14F-4D97-AF65-F5344CB8AC3E}">
        <p14:creationId xmlns:p14="http://schemas.microsoft.com/office/powerpoint/2010/main" val="28836159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Lidský rozum je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general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(Systém 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78284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/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popsal také 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domain-general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procesy,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které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(oproti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procesům)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pomalé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řízené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většinou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vědomé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mohou se vztahovat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relativně k jakékoli oblasti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jsou ovlivněné globálními cíli jedince. </a:t>
            </a:r>
          </a:p>
          <a:p>
            <a:pPr marL="118800" lvl="0"/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mj. omezeny rozsahem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pracovní paměti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!!</a:t>
            </a:r>
          </a:p>
          <a:p>
            <a:pPr marL="118800" lvl="0"/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Centrální jednotka (vědomá mysl, Systém 2) dostává data z výstupů jednotlivých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doménově specifických modulů (Systému 1)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 formátu obecné reprezentace nazývané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jazyk myšlení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Dle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Fodora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je vše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geneticky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předchystáno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 Ke skutečnému vývoji kognitivních modulů během ontogeneze vlastně nedochází.</a:t>
            </a:r>
          </a:p>
        </p:txBody>
      </p:sp>
    </p:spTree>
    <p:extLst>
      <p:ext uri="{BB962C8B-B14F-4D97-AF65-F5344CB8AC3E}">
        <p14:creationId xmlns:p14="http://schemas.microsoft.com/office/powerpoint/2010/main" val="1978961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Anette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Karmiloff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-Smith (1992)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556792"/>
            <a:ext cx="8229240" cy="518457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Vedle pouhé vrozenosti jednotlivých modulů je ale asi lepší uvažovat i o jejich </a:t>
            </a:r>
            <a:r>
              <a:rPr kumimoji="0" lang="cs-CZ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vývoji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v průběhu zrání jedince – tzn. že moduly se rozvíjejí i podle okolních podmínek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(kdo má hudební sluch a hlas, tak může/nemusí rozvíjet tuto dovednost). 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Tzn. že jednotlivé moduly mohou být u jedince  vyvinuty rozdílně (lepší sociální vnímání, ale horší hudební sluch atp.). </a:t>
            </a:r>
          </a:p>
          <a:p>
            <a:pPr marL="118800"/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Piaget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ovšem postuloval vývoj ve všech kognitivních oblastech zaráz: odtud jeho 4 fáze!!!) – Čemu to odpovídá?</a:t>
            </a:r>
          </a:p>
        </p:txBody>
      </p:sp>
    </p:spTree>
    <p:extLst>
      <p:ext uri="{BB962C8B-B14F-4D97-AF65-F5344CB8AC3E}">
        <p14:creationId xmlns:p14="http://schemas.microsoft.com/office/powerpoint/2010/main" val="31687370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sz="1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556792"/>
            <a:ext cx="8229240" cy="4536504"/>
          </a:xfrm>
        </p:spPr>
        <p:txBody>
          <a:bodyPr anchor="t"/>
          <a:lstStyle/>
          <a:p>
            <a:pPr marL="118800" lvl="0" indent="0">
              <a:buClrTx/>
              <a:buSzTx/>
              <a:buNone/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Otázkou je, jaké </a:t>
            </a:r>
            <a:r>
              <a:rPr lang="cs-CZ" sz="3200" b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moduly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existují (Jak lze definovat kognitivní modul?).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Příklady kognitivních modulů: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mysli, rozpoznání tváří, rozpoznávání hlasu, intonace …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naivní fyzika, naivní biologie …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algn="l" rtl="0"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Jednotlivé moduly se vyvinuly podobně jako jiné znaky evoluční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kompeticí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 jinými moduly (srov. např.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Inoue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&amp;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Matsuzawa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2007).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46357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57200" y="1844824"/>
            <a:ext cx="8229240" cy="4625280"/>
          </a:xfrm>
        </p:spPr>
        <p:txBody>
          <a:bodyPr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Už H.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Gardner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(1983; česky 1999: </a:t>
            </a:r>
            <a:r>
              <a:rPr lang="cs-CZ" sz="2800" i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Dimenze myšlení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odlišil  osm druhů inteligence: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jazykově-verbální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matematicko-logická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zvukově-hudební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tělesně-pohybová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vizuálně-prostorová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vnitřní (intrapersonální,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sebereflektivní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(interpersonální)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https://www.youtube.com/watch?v=w7-rYp-BQJQ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350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700808"/>
            <a:ext cx="8229240" cy="4625280"/>
          </a:xfrm>
        </p:spPr>
        <p:txBody>
          <a:bodyPr/>
          <a:lstStyle/>
          <a:p>
            <a:pPr marL="118872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„Efektivita a komplexnost našeho chování se vysvětluje ze vzájemných vztahů modulárních systémů znalostí. V určitých typech chování spolu interagují různé systémy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=moduly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]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(např. při popisu objektů percepční, jazykový a pojmový systém).“ (Schwarzová, 2009, s. 19)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 Učitel by svoje žáky měl ovlivňovat a vzdělávat k jejich osobním mezím co nejharmoničtějším způsobem (bez zbytečných konfliktů). K tomu je potřeba jisté sebepoznání: sebepoznání sebe jako </a:t>
            </a:r>
            <a:r>
              <a:rPr lang="cs-CZ" dirty="0" err="1"/>
              <a:t>interpretátora</a:t>
            </a:r>
            <a:r>
              <a:rPr lang="cs-CZ" dirty="0"/>
              <a:t> sociálních signálů a sebe </a:t>
            </a:r>
            <a:r>
              <a:rPr lang="cs-CZ"/>
              <a:t>jako tvůrce sociálních signálů 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215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kognitivní zkreslení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</a:t>
            </a: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zkreslení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cognitive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biases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jsou dokladem automatického fungování implicitních procesů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systému 1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/>
            <a:r>
              <a:rPr lang="cs-CZ" sz="2000" u="sng" spc="-1" dirty="0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https://en.wikipedia.org/wiki/List_of_cognitive_biases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pPr marL="118800">
              <a:lnSpc>
                <a:spcPct val="100000"/>
              </a:lnSpc>
            </a:pP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automatických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procesů mimo naši vůli postihující sociální oblast: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(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sociální)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stereotypizace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 prvního dojmu, konfirmační zkreslení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confirmation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zakotvování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anchoring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známosti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familiarity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aj.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Atribuční chyby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heuristiky (= mentální zkratky, které jsou příkladem modularizace).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psychické obrany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(např. iluze nadřazenosti, naivní realizmus… )</a:t>
            </a: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méně automatických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procesů (podléhajících mnoha zkreslením):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Odhadování záměrů a myšlenek druhých (práce s teorií mysli). 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mnoho zkr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souvisí s </a:t>
            </a:r>
            <a:r>
              <a:rPr lang="cs-CZ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ToM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teorie mysli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): iluze transparentnosti,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Forerův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aj.</a:t>
            </a:r>
          </a:p>
        </p:txBody>
      </p:sp>
    </p:spTree>
    <p:extLst>
      <p:ext uri="{BB962C8B-B14F-4D97-AF65-F5344CB8AC3E}">
        <p14:creationId xmlns:p14="http://schemas.microsoft.com/office/powerpoint/2010/main" val="42761908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Lidská mysl a emocionalita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Většina modulů ze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Systému 1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je přímo napojena skrze limbický systém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emoční systém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a skrze něj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endokrinní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a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vegetativní systém!!</a:t>
            </a: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To je ta nejpřímější cesta vlivu psychiky na tělo (srov. stresová reakce).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Srov. případ </a:t>
            </a:r>
            <a:r>
              <a:rPr lang="cs-CZ" sz="2600" b="1" dirty="0" err="1">
                <a:solidFill>
                  <a:prstClr val="black"/>
                </a:solidFill>
                <a:latin typeface="Calibri"/>
              </a:rPr>
              <a:t>fóbií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(omezenost na podnět a mohutnou reakci, srov. automatičnost a velkou rychlost vzniku obranných reakcí).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I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Systém 2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může vytvořit emoční a fyziologickou reakci (ale dělá to jinou cestou).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Steven </a:t>
            </a:r>
            <a:r>
              <a:rPr lang="cs-CZ" sz="4500" b="1" strike="noStrike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Mithen</a:t>
            </a: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(1996)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7324" y="1510152"/>
            <a:ext cx="8928992" cy="533340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Postuloval 4 druhy inteligence: </a:t>
            </a: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technickou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118800">
              <a:lnSpc>
                <a:spcPct val="100000"/>
              </a:lnSpc>
            </a:pP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</a:t>
            </a: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řečovou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endParaRPr lang="cs-CZ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Zvířata (stejně jako naši předkové) vykazují poměrně malý transfer z jedné domény (inteligence) do druhé. Moderní člověk má domény mnohem propojenější.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 našich předků (</a:t>
            </a:r>
            <a:r>
              <a:rPr lang="cs-CZ" sz="2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heidelbergů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neandrtálců) byla prý jako </a:t>
            </a:r>
            <a:r>
              <a:rPr lang="cs-CZ" sz="23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švýcarský nůž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měla jen speciální nástroje určené konkrétním specifickým oblastem.</a:t>
            </a:r>
          </a:p>
          <a:p>
            <a:pPr marL="118800">
              <a:lnSpc>
                <a:spcPct val="100000"/>
              </a:lnSpc>
            </a:pP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přechodu mezi středním a mladým paleolitem (před cca 50-40 tisíci lety) došlo k propojení jednotlivých oblastí.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Hlavně díky řeči! – vznikly metafory v řeči a výtvarné umění (tam spojení člověka a zvířete).</a:t>
            </a:r>
          </a:p>
          <a:p>
            <a:pPr marL="118800">
              <a:lnSpc>
                <a:spcPct val="100000"/>
              </a:lnSpc>
            </a:pP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Člověk začal uvažovat o zvířatech i neživých věcech jakoby to byli lidé (a naopak). Začala vznikat </a:t>
            </a:r>
            <a:r>
              <a:rPr lang="cs-CZ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obecná inteligence (=Systém2)</a:t>
            </a: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098" name="Picture 2" descr="VÃ½sledek obrÃ¡zku pro mithen st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7" y="2952"/>
            <a:ext cx="2155057" cy="26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940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C18CA1-3FB9-4378-B78E-AB08564F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err="1">
                <a:solidFill>
                  <a:schemeClr val="bg1">
                    <a:lumMod val="95000"/>
                  </a:schemeClr>
                </a:solidFill>
              </a:rPr>
              <a:t>Theriantropové</a:t>
            </a:r>
            <a:endParaRPr lang="cs-CZ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C1DD2E6-E2E6-4B20-9601-85E0A1F5E73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Image result for therianthropy trois freres">
            <a:extLst>
              <a:ext uri="{FF2B5EF4-FFF2-40B4-BE49-F238E27FC236}">
                <a16:creationId xmlns:a16="http://schemas.microsoft.com/office/drawing/2014/main" xmlns="" id="{E3A71007-7FD9-4552-8E11-E6E8FA59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38004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erianthropy trois freres">
            <a:extLst>
              <a:ext uri="{FF2B5EF4-FFF2-40B4-BE49-F238E27FC236}">
                <a16:creationId xmlns:a16="http://schemas.microsoft.com/office/drawing/2014/main" xmlns="" id="{87D6D100-9F9E-4ED2-834D-13ED0F09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77" y="1556792"/>
            <a:ext cx="4462557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81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4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39564" y="1772816"/>
            <a:ext cx="8229240" cy="4625280"/>
          </a:xfrm>
        </p:spPr>
        <p:txBody>
          <a:bodyPr anchor="t"/>
          <a:lstStyle/>
          <a:p>
            <a:r>
              <a:rPr lang="cs-CZ" sz="2400" dirty="0" err="1"/>
              <a:t>sch</a:t>
            </a:r>
            <a:r>
              <a:rPr lang="cs-CZ" sz="2400" dirty="0"/>
              <a:t>. určit agens dějů, </a:t>
            </a:r>
            <a:r>
              <a:rPr lang="cs-CZ" sz="2400" dirty="0" err="1"/>
              <a:t>sch</a:t>
            </a:r>
            <a:r>
              <a:rPr lang="cs-CZ" sz="2400" dirty="0"/>
              <a:t>. řeči, </a:t>
            </a:r>
            <a:r>
              <a:rPr lang="cs-CZ" sz="2400" dirty="0" err="1"/>
              <a:t>sch</a:t>
            </a:r>
            <a:r>
              <a:rPr lang="cs-CZ" sz="2400" dirty="0"/>
              <a:t>. číst emoce, rozpoznat příslušníky vlastního rodu, poznat a preferovat zdravější partnery, </a:t>
            </a:r>
            <a:r>
              <a:rPr lang="cs-CZ" sz="2400" dirty="0" err="1"/>
              <a:t>sch</a:t>
            </a:r>
            <a:r>
              <a:rPr lang="cs-CZ" sz="2400" dirty="0"/>
              <a:t>. spolupracovat s ostatními, </a:t>
            </a:r>
            <a:r>
              <a:rPr lang="cs-CZ" sz="2400" dirty="0" err="1"/>
              <a:t>sch</a:t>
            </a:r>
            <a:r>
              <a:rPr lang="cs-CZ" sz="2400" dirty="0"/>
              <a:t>. podrobit se vedení, </a:t>
            </a:r>
            <a:r>
              <a:rPr lang="cs-CZ" sz="2400" dirty="0" err="1"/>
              <a:t>sch</a:t>
            </a:r>
            <a:r>
              <a:rPr lang="cs-CZ" sz="2400" dirty="0"/>
              <a:t>. rozpoznat faleš, </a:t>
            </a:r>
            <a:r>
              <a:rPr lang="cs-CZ" sz="2400" dirty="0" err="1"/>
              <a:t>sch</a:t>
            </a:r>
            <a:r>
              <a:rPr lang="cs-CZ" sz="2400" dirty="0"/>
              <a:t>. péče o dítě, </a:t>
            </a:r>
            <a:r>
              <a:rPr lang="cs-CZ" sz="2400" dirty="0" err="1"/>
              <a:t>sch</a:t>
            </a:r>
            <a:r>
              <a:rPr lang="cs-CZ" sz="2400" dirty="0"/>
              <a:t>. používat ruku na držení nástroje… </a:t>
            </a:r>
          </a:p>
          <a:p>
            <a:endParaRPr lang="cs-CZ" sz="2400" dirty="0"/>
          </a:p>
          <a:p>
            <a:r>
              <a:rPr lang="cs-CZ" sz="2400" dirty="0"/>
              <a:t>Pro řeč: modul sémantický, modul gramatický, modul pragmatický…</a:t>
            </a:r>
          </a:p>
          <a:p>
            <a:endParaRPr lang="cs-CZ" sz="2400" dirty="0"/>
          </a:p>
          <a:p>
            <a:r>
              <a:rPr lang="cs-CZ" sz="2400" dirty="0"/>
              <a:t>Problém výčtu modulů a jejich systému trvá.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022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Evoluční psychologie 
a modularita lidské mysli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800" dirty="0"/>
              <a:t>Důležité dílo napsal H. A. Simon (1962): Přirozené systémy vykazují hierarchickou strukturu – tj. zahrnují řadu subsystémů, které jsou samy o sobě strukturované (dle Schwarzová, 2009, s. 19). </a:t>
            </a:r>
          </a:p>
          <a:p>
            <a:pPr marL="118872" indent="0">
              <a:buNone/>
            </a:pPr>
            <a:r>
              <a:rPr lang="cs-CZ" sz="2800" dirty="0"/>
              <a:t>Evolučně je výhodnější, aby jedinec vlastnil řadu jednotlivých subsystémů, než vzájemně podmíněný komplex jediného systému: Když se něco pokazí, většina systému funguje dál!</a:t>
            </a:r>
          </a:p>
        </p:txBody>
      </p:sp>
    </p:spTree>
    <p:extLst>
      <p:ext uri="{BB962C8B-B14F-4D97-AF65-F5344CB8AC3E}">
        <p14:creationId xmlns:p14="http://schemas.microsoft.com/office/powerpoint/2010/main" val="712226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pPr marL="118872" indent="0">
              <a:buNone/>
            </a:pPr>
            <a:r>
              <a:rPr lang="cs-CZ" sz="3200" dirty="0" err="1"/>
              <a:t>Marr</a:t>
            </a:r>
            <a:r>
              <a:rPr lang="cs-CZ" sz="3200" dirty="0"/>
              <a:t> (1976): Pokud není systém navržen modulárním způsobem, měla by malá změna někde dalekosáhlé důsledky jinde. Malé zlepšení by vyvolalo kompenzační změny v mnoha dalších oblastech (dle Schwarzová, 2009, s. 19).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(srov. vývojovou teorii J. </a:t>
            </a:r>
            <a:r>
              <a:rPr lang="cs-CZ" sz="3200" dirty="0" err="1"/>
              <a:t>Piageta</a:t>
            </a:r>
            <a:r>
              <a:rPr lang="cs-CZ" sz="3200" dirty="0"/>
              <a:t>!)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87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 počátku stojí otázka: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lidská mysl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jednotnou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na všechny oblasti života zaměřenou schopností (tzv. obecnou inteligencí), nebo je lidská mysl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skupinou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jednotlivých „modulů“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(„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udělátek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“)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zaměřených na relativně úzkou oblast?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modularity mysli se kloní ke druhé možnosti.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</a:rPr>
              <a:t>Jak naše mysl funguje?</a:t>
            </a:r>
          </a:p>
        </p:txBody>
      </p:sp>
    </p:spTree>
    <p:extLst>
      <p:ext uri="{BB962C8B-B14F-4D97-AF65-F5344CB8AC3E}">
        <p14:creationId xmlns:p14="http://schemas.microsoft.com/office/powerpoint/2010/main" val="221517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Evoluční psychologie 
a modularita lidské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533960"/>
            <a:ext cx="8229240" cy="4343312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72" indent="0">
              <a:buNone/>
            </a:pP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</a:t>
            </a:r>
            <a:r>
              <a:rPr lang="cs-CZ" sz="2800" dirty="0"/>
              <a:t> předpokládá, že lidská kognice (mysl) </a:t>
            </a:r>
            <a:r>
              <a:rPr lang="cs-CZ" sz="2800" b="1" dirty="0"/>
              <a:t>je hierarchický systém, který zahrnuje řadu subsystémů (=modulů)</a:t>
            </a:r>
            <a:r>
              <a:rPr lang="cs-CZ" sz="2800" dirty="0"/>
              <a:t>.</a:t>
            </a:r>
          </a:p>
          <a:p>
            <a:pPr marL="118872" indent="0">
              <a:buNone/>
            </a:pPr>
            <a:r>
              <a:rPr lang="cs-CZ" sz="2800" dirty="0"/>
              <a:t>Strukturu a funkci jednoho modulu nelze vysvětlit ze struktury a funkce jiných modulů = moduly mají unikátní vlastnosti a zákonitosti a liší se navzájem ve své struktuře a funkci.</a:t>
            </a:r>
          </a:p>
          <a:p>
            <a:pPr marL="118872"/>
            <a:endParaRPr lang="cs-CZ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72"/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 předpokládána většinou soudobých teorií kognice (Schwarzová, 1996, 2009)!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31470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25280"/>
          </a:xfrm>
        </p:spPr>
        <p:txBody>
          <a:bodyPr>
            <a:normAutofit/>
          </a:bodyPr>
          <a:lstStyle/>
          <a:p>
            <a:r>
              <a:rPr lang="cs-CZ" dirty="0"/>
              <a:t>Počátky modulárního přístupu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2602632" cy="462560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Franz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Gall (1758 – 1828), zakladatel dnes zamítnuté pseudovědy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frenologie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tvrdil, že kognitivní funkce lze ohraničit a lokalizovat v mozku. </a:t>
            </a:r>
          </a:p>
          <a:p>
            <a:endParaRPr lang="cs-CZ" dirty="0"/>
          </a:p>
        </p:txBody>
      </p:sp>
      <p:pic>
        <p:nvPicPr>
          <p:cNvPr id="4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5184576" cy="56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Paul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Broca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(1824-1880) a jeho výzkumy (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Brocovo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motorické centrum řeči).</a:t>
            </a:r>
          </a:p>
          <a:p>
            <a:endParaRPr lang="cs-CZ" dirty="0"/>
          </a:p>
        </p:txBody>
      </p:sp>
      <p:pic>
        <p:nvPicPr>
          <p:cNvPr id="1026" name="Picture 2" descr="https://upload.wikimedia.org/wikipedia/commons/4/4a/Broca%27s_area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21017"/>
            <a:ext cx="3456384" cy="35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5770984" cy="4625609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Jerry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(1935 - 2017)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(1983, 1985) rozpracoval myšlenku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modularity mysli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lidský nervový systém je složen z mnoha kognitivních modulů; </a:t>
            </a: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kognitivní moduly vznikly za různých okolností, vyvíjely se navzájem nezávisle a jsou určeny pro specifickou oblast adaptace.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  <p:pic>
        <p:nvPicPr>
          <p:cNvPr id="1028" name="Picture 4" descr="Výsledek obrázku pro jerry fo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44" y="2268842"/>
            <a:ext cx="2602272" cy="36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43528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Mluví se o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dvou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skupinách modulů a procesů: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specifické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domain-specific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(týkají s jen úzkého výseku situací) =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Systém 1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obecné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domain-general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(mohou se týkat všech situací a procesů)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=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Systém 2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</p:spTree>
    <p:extLst>
      <p:ext uri="{BB962C8B-B14F-4D97-AF65-F5344CB8AC3E}">
        <p14:creationId xmlns:p14="http://schemas.microsoft.com/office/powerpoint/2010/main" val="296128618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17762</TotalTime>
  <Words>1576</Words>
  <Application>Microsoft Office PowerPoint</Application>
  <PresentationFormat>Předvádění na obrazovce (4:3)</PresentationFormat>
  <Paragraphs>145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36</vt:i4>
      </vt:variant>
    </vt:vector>
  </HeadingPairs>
  <TitlesOfParts>
    <vt:vector size="48" baseType="lpstr">
      <vt:lpstr>Arial</vt:lpstr>
      <vt:lpstr>Calibri</vt:lpstr>
      <vt:lpstr>Corbel</vt:lpstr>
      <vt:lpstr>DejaVu Sans</vt:lpstr>
      <vt:lpstr>Symbol</vt:lpstr>
      <vt:lpstr>Times New Roman</vt:lpstr>
      <vt:lpstr>Wingdings</vt:lpstr>
      <vt:lpstr>Wingdings 2</vt:lpstr>
      <vt:lpstr>Wingdings 3</vt:lpstr>
      <vt:lpstr>Office Theme</vt:lpstr>
      <vt:lpstr>Office Theme</vt:lpstr>
      <vt:lpstr>Modul</vt:lpstr>
      <vt:lpstr>Prezentace aplikace PowerPoint</vt:lpstr>
      <vt:lpstr>Prezentace aplikace PowerPoint</vt:lpstr>
      <vt:lpstr>Prezentace aplikace PowerPoint</vt:lpstr>
      <vt:lpstr>Jak naše mysl funguje?</vt:lpstr>
      <vt:lpstr>Prezentace aplikace PowerPoint</vt:lpstr>
      <vt:lpstr>Počátky modulárního přístupu:</vt:lpstr>
      <vt:lpstr>Prezentace aplikace PowerPoint</vt:lpstr>
      <vt:lpstr>Modularita mysli</vt:lpstr>
      <vt:lpstr>Modularita mysli</vt:lpstr>
      <vt:lpstr>Kognitivní moduly</vt:lpstr>
      <vt:lpstr>Evans (2015)</vt:lpstr>
      <vt:lpstr>Prezentace aplikace PowerPoint</vt:lpstr>
      <vt:lpstr>Prezentace aplikace PowerPoint</vt:lpstr>
      <vt:lpstr>Müller-Lyerova iluze ze</vt:lpstr>
      <vt:lpstr>Prezentace aplikace PowerPoint</vt:lpstr>
      <vt:lpstr>Prezentace aplikace PowerPoint</vt:lpstr>
      <vt:lpstr>Prezentace aplikace PowerPoint</vt:lpstr>
      <vt:lpstr>Zöllnerova iluze</vt:lpstr>
      <vt:lpstr>Prezentace aplikace PowerPoint</vt:lpstr>
      <vt:lpstr>Složitější specifické moduly: modul čtení: Stroopův efekt </vt:lpstr>
      <vt:lpstr>Iluze 2. typu </vt:lpstr>
      <vt:lpstr>Iluze 2. typu </vt:lpstr>
      <vt:lpstr>Iluze 2. typu </vt:lpstr>
      <vt:lpstr>Prezentace aplikace PowerPoint</vt:lpstr>
      <vt:lpstr>Prezentace aplikace PowerPoint</vt:lpstr>
      <vt:lpstr>Prezentace aplikace PowerPoint</vt:lpstr>
      <vt:lpstr>Kognitivní moduly? Jak je chápat?</vt:lpstr>
      <vt:lpstr>Kognitivní moduly? Jak je chápat?</vt:lpstr>
      <vt:lpstr>Prezentace aplikace PowerPoint</vt:lpstr>
      <vt:lpstr>Prezentace aplikace PowerPoint</vt:lpstr>
      <vt:lpstr>Prezentace aplikace PowerPoint</vt:lpstr>
      <vt:lpstr>Prezentace aplikace PowerPoint</vt:lpstr>
      <vt:lpstr>Theriantropové</vt:lpstr>
      <vt:lpstr>Kognitivní moduly? Jak je chápat?</vt:lpstr>
      <vt:lpstr>Evoluční psychologie 
a modularita lidské mysli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subject/>
  <dc:creator>Krasa</dc:creator>
  <dc:description/>
  <cp:lastModifiedBy>Jan Krása</cp:lastModifiedBy>
  <cp:revision>250</cp:revision>
  <cp:lastPrinted>2017-12-08T12:27:36Z</cp:lastPrinted>
  <dcterms:created xsi:type="dcterms:W3CDTF">2015-10-20T07:43:33Z</dcterms:created>
  <dcterms:modified xsi:type="dcterms:W3CDTF">2020-03-31T07:34:50Z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Pedagogicka fakulta MU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