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4"/>
  </p:notesMasterIdLst>
  <p:sldIdLst>
    <p:sldId id="256" r:id="rId2"/>
    <p:sldId id="324" r:id="rId3"/>
    <p:sldId id="315" r:id="rId4"/>
    <p:sldId id="318" r:id="rId5"/>
    <p:sldId id="335" r:id="rId6"/>
    <p:sldId id="323" r:id="rId7"/>
    <p:sldId id="330" r:id="rId8"/>
    <p:sldId id="260" r:id="rId9"/>
    <p:sldId id="332" r:id="rId10"/>
    <p:sldId id="336" r:id="rId11"/>
    <p:sldId id="329" r:id="rId12"/>
    <p:sldId id="297" r:id="rId13"/>
    <p:sldId id="331" r:id="rId14"/>
    <p:sldId id="298" r:id="rId15"/>
    <p:sldId id="319" r:id="rId16"/>
    <p:sldId id="320" r:id="rId17"/>
    <p:sldId id="299" r:id="rId18"/>
    <p:sldId id="300" r:id="rId19"/>
    <p:sldId id="326" r:id="rId20"/>
    <p:sldId id="327" r:id="rId21"/>
    <p:sldId id="301" r:id="rId22"/>
    <p:sldId id="302" r:id="rId23"/>
    <p:sldId id="303" r:id="rId24"/>
    <p:sldId id="304" r:id="rId25"/>
    <p:sldId id="305" r:id="rId26"/>
    <p:sldId id="306" r:id="rId27"/>
    <p:sldId id="317" r:id="rId28"/>
    <p:sldId id="316" r:id="rId29"/>
    <p:sldId id="328" r:id="rId30"/>
    <p:sldId id="325" r:id="rId31"/>
    <p:sldId id="307" r:id="rId32"/>
    <p:sldId id="308" r:id="rId33"/>
    <p:sldId id="309" r:id="rId34"/>
    <p:sldId id="310" r:id="rId35"/>
    <p:sldId id="311" r:id="rId36"/>
    <p:sldId id="321" r:id="rId37"/>
    <p:sldId id="312" r:id="rId38"/>
    <p:sldId id="313" r:id="rId39"/>
    <p:sldId id="334" r:id="rId40"/>
    <p:sldId id="314" r:id="rId41"/>
    <p:sldId id="333" r:id="rId42"/>
    <p:sldId id="275" r:id="rId4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A5A73-B8DD-4612-9E40-8814C33114BF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1E1C0-F9F4-44F2-B87A-124AFABC3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812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C76EC-BD61-47F1-9B3B-6B57B1D0A4A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521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C76EC-BD61-47F1-9B3B-6B57B1D0A4A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187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6730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9253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555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4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9204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165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70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58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7304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9180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432A-ABED-418C-A579-91CD476DDCBE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998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6432A-ABED-418C-A579-91CD476DDCBE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F2061-F8B4-49B1-9461-1985861C47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562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kuomtYlZME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Sociální psychologie</a:t>
            </a:r>
            <a:br>
              <a:rPr lang="cs-CZ" dirty="0"/>
            </a:br>
            <a:r>
              <a:rPr lang="cs-CZ" dirty="0"/>
              <a:t>B</a:t>
            </a:r>
            <a:r>
              <a:rPr lang="cs-CZ" sz="3200" dirty="0"/>
              <a:t>udování dojmu o druhých, halo efekt a Pygmalion efekt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Jan Krása</a:t>
            </a:r>
          </a:p>
          <a:p>
            <a:r>
              <a:rPr lang="cs-CZ" dirty="0"/>
              <a:t>Katedra psychologie, Pedagogická fakulta, MUNI</a:t>
            </a:r>
          </a:p>
        </p:txBody>
      </p:sp>
    </p:spTree>
    <p:extLst>
      <p:ext uri="{BB962C8B-B14F-4D97-AF65-F5344CB8AC3E}">
        <p14:creationId xmlns:p14="http://schemas.microsoft.com/office/powerpoint/2010/main" val="754670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457200" y="155520"/>
            <a:ext cx="8229240" cy="909193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Nespravedlivost ve vzdělávání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457200" y="951979"/>
            <a:ext cx="8229240" cy="5335728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Na vině, kromě jiných důvodů, je halo efekt a i opak halo efektu. Toto zkreslení je pak podporováno tzv. konformačním zkreslením a sebenaplňujícím se proroctvím.</a:t>
            </a:r>
          </a:p>
          <a:p>
            <a:pPr marL="438840" indent="-319680">
              <a:lnSpc>
                <a:spcPct val="100000"/>
              </a:lnSpc>
            </a:pP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38840" indent="-319680">
              <a:lnSpc>
                <a:spcPct val="100000"/>
              </a:lnSpc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Na úrovni celé společnosti celý proces nespravedlivosti funguje tak, jak to popisují teorie nálepkování (</a:t>
            </a:r>
            <a:r>
              <a:rPr lang="cs-CZ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labeling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534205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2">
            <a:extLst>
              <a:ext uri="{FF2B5EF4-FFF2-40B4-BE49-F238E27FC236}">
                <a16:creationId xmlns:a16="http://schemas.microsoft.com/office/drawing/2014/main" id="{4E8844FB-7F3D-40D2-83DB-C2458217D537}"/>
              </a:ext>
            </a:extLst>
          </p:cNvPr>
          <p:cNvSpPr txBox="1"/>
          <p:nvPr/>
        </p:nvSpPr>
        <p:spPr>
          <a:xfrm>
            <a:off x="726510" y="1039661"/>
            <a:ext cx="7959930" cy="5067256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r>
              <a:rPr lang="cs-CZ" sz="2800" dirty="0"/>
              <a:t>U budování dojmu o druhých jsou empiricky zkoumány především různé </a:t>
            </a:r>
            <a:r>
              <a:rPr lang="cs-CZ" sz="2800" b="1" dirty="0"/>
              <a:t>chyby</a:t>
            </a:r>
            <a:r>
              <a:rPr lang="cs-CZ" sz="2800" dirty="0"/>
              <a:t> a </a:t>
            </a:r>
            <a:r>
              <a:rPr lang="cs-CZ" sz="2800" b="1" dirty="0"/>
              <a:t>zkreslení</a:t>
            </a:r>
            <a:r>
              <a:rPr lang="cs-CZ" sz="2800" dirty="0"/>
              <a:t>, kterých se dopouštíme. </a:t>
            </a:r>
          </a:p>
          <a:p>
            <a:r>
              <a:rPr lang="cs-CZ" sz="2800" dirty="0"/>
              <a:t>Proto se hovoří o </a:t>
            </a:r>
            <a:r>
              <a:rPr lang="cs-CZ" sz="2800" b="1" dirty="0"/>
              <a:t>chybách v percepci</a:t>
            </a:r>
            <a:r>
              <a:rPr lang="cs-CZ" sz="2800" dirty="0"/>
              <a:t>, o </a:t>
            </a:r>
            <a:r>
              <a:rPr lang="cs-CZ" sz="2800" b="1" dirty="0"/>
              <a:t>zkresleních</a:t>
            </a:r>
            <a:r>
              <a:rPr lang="cs-CZ" sz="2800" dirty="0"/>
              <a:t> (angl. </a:t>
            </a:r>
            <a:r>
              <a:rPr lang="cs-CZ" sz="2800" b="1" i="1" dirty="0" err="1"/>
              <a:t>bias</a:t>
            </a:r>
            <a:r>
              <a:rPr lang="cs-CZ" sz="2800" b="1" i="1" dirty="0"/>
              <a:t>, </a:t>
            </a:r>
            <a:r>
              <a:rPr lang="cs-CZ" sz="2800" b="1" i="1" dirty="0" err="1"/>
              <a:t>biases</a:t>
            </a:r>
            <a:r>
              <a:rPr lang="cs-CZ" sz="2800" dirty="0"/>
              <a:t>).</a:t>
            </a:r>
          </a:p>
          <a:p>
            <a:endParaRPr lang="cs-CZ" sz="2800" dirty="0"/>
          </a:p>
          <a:p>
            <a:r>
              <a:rPr lang="cs-CZ" sz="2800" dirty="0"/>
              <a:t>Nyní se podíváme na některé nejznámější a nejčastěji zkoumané chyby v percepci.</a:t>
            </a:r>
          </a:p>
        </p:txBody>
      </p:sp>
      <p:sp>
        <p:nvSpPr>
          <p:cNvPr id="5" name="TextShape 1">
            <a:extLst>
              <a:ext uri="{FF2B5EF4-FFF2-40B4-BE49-F238E27FC236}">
                <a16:creationId xmlns:a16="http://schemas.microsoft.com/office/drawing/2014/main" id="{6BC3BED3-2030-4ECC-8254-980D1862AEDA}"/>
              </a:ext>
            </a:extLst>
          </p:cNvPr>
          <p:cNvSpPr txBox="1"/>
          <p:nvPr/>
        </p:nvSpPr>
        <p:spPr>
          <a:xfrm>
            <a:off x="457560" y="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Budování dojmu o druhých</a:t>
            </a:r>
            <a:endParaRPr lang="cs-CZ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52888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Efekt prvního dojmu 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0" name="TextShape 2"/>
          <p:cNvSpPr txBox="1"/>
          <p:nvPr/>
        </p:nvSpPr>
        <p:spPr>
          <a:xfrm>
            <a:off x="195309" y="1177447"/>
            <a:ext cx="8491131" cy="5411243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8800"/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Efekt pořadí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: působí na nás to, v jakém jsou informace o někom (o něčem) prezentovány. </a:t>
            </a:r>
          </a:p>
          <a:p>
            <a:pPr marL="118800">
              <a:lnSpc>
                <a:spcPct val="100000"/>
              </a:lnSpc>
            </a:pPr>
            <a:endParaRPr lang="cs-CZ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8800">
              <a:lnSpc>
                <a:spcPct val="100000"/>
              </a:lnSpc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Působí na nás 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efekt prvního dojmu 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(synonymum 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efekt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primarity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): první informace o něčem působí mnohem silněji, než informace následující.</a:t>
            </a:r>
          </a:p>
          <a:p>
            <a:pPr marL="118800">
              <a:lnSpc>
                <a:spcPct val="100000"/>
              </a:lnSpc>
            </a:pPr>
            <a:endParaRPr lang="cs-CZ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8800">
              <a:lnSpc>
                <a:spcPct val="100000"/>
              </a:lnSpc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Možné vysvětlení?: První informace jsou asi chápány jako </a:t>
            </a:r>
            <a:r>
              <a:rPr lang="cs-CZ" sz="28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centrální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a následující jako </a:t>
            </a:r>
            <a:r>
              <a:rPr lang="cs-CZ" sz="28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okrajové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  <a:p>
            <a:pPr marL="118800">
              <a:lnSpc>
                <a:spcPct val="100000"/>
              </a:lnSpc>
            </a:pPr>
            <a:endParaRPr lang="cs-CZ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8800"/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Existuje také analogický </a:t>
            </a:r>
            <a:r>
              <a:rPr lang="cs-CZ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efekt posledního dojmu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60442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Efekt prvního dojmu 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0" name="TextShape 2"/>
          <p:cNvSpPr txBox="1"/>
          <p:nvPr/>
        </p:nvSpPr>
        <p:spPr>
          <a:xfrm>
            <a:off x="195309" y="1177447"/>
            <a:ext cx="8491131" cy="5411243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8800"/>
            <a:r>
              <a:rPr lang="cs-CZ" sz="2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Solomon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Asch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(1946) zjistil, že ze stejného seznamu 3+3 atributů druhých osob si vytváříme odlišné představy o nositeli právě podle pořadí atributů.</a:t>
            </a:r>
          </a:p>
          <a:p>
            <a:pPr marL="118800">
              <a:lnSpc>
                <a:spcPct val="100000"/>
              </a:lnSpc>
            </a:pPr>
            <a:endParaRPr lang="cs-CZ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8800">
              <a:lnSpc>
                <a:spcPct val="100000"/>
              </a:lnSpc>
            </a:pPr>
            <a:endParaRPr lang="cs-CZ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8800">
              <a:lnSpc>
                <a:spcPct val="100000"/>
              </a:lnSpc>
            </a:pP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Srov. roli </a:t>
            </a:r>
            <a:r>
              <a:rPr lang="cs-CZ" sz="28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primarity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ve zpětné vazbě pro žáky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  <a:p>
            <a:pPr marL="118800">
              <a:lnSpc>
                <a:spcPct val="100000"/>
              </a:lnSpc>
            </a:pPr>
            <a:r>
              <a:rPr lang="cs-CZ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Srov. roli </a:t>
            </a:r>
            <a:r>
              <a:rPr lang="cs-CZ" sz="28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primarity</a:t>
            </a:r>
            <a:r>
              <a:rPr lang="cs-CZ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v popisu žáků, tříd, osob druhým lidem.</a:t>
            </a: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5855326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2" name="TextShape 2"/>
          <p:cNvSpPr txBox="1"/>
          <p:nvPr/>
        </p:nvSpPr>
        <p:spPr>
          <a:xfrm>
            <a:off x="457200" y="1127342"/>
            <a:ext cx="8229240" cy="547001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Ačkoli by málokdo o sobě prohlásil, že se nechá při posuzování druhých svést vnějším zjevem, výzkumy ukazují pravý  opak.</a:t>
            </a:r>
          </a:p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</a:p>
          <a:p>
            <a:pPr marL="438840" indent="-319680"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efekt: jedná se o globální posuzování druhého podle celkového dojmu z něj, bez posouzení všech ostatní dojmů.</a:t>
            </a:r>
          </a:p>
          <a:p>
            <a:pPr marL="438840" indent="-319680"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Přítomnost určitého centrálního rysu (např. fyzické 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atraktivity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 ovlivňuje celkový dojem z 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člověka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 (např. bez ohledu na efekt pořadí)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Edward </a:t>
            </a:r>
            <a:r>
              <a:rPr lang="cs-CZ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Thorndike</a:t>
            </a:r>
            <a:r>
              <a:rPr lang="cs-CZ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(1920) první psal o </a:t>
            </a:r>
            <a:r>
              <a:rPr lang="cs-CZ" sz="2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efektu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pouze u osob</a:t>
            </a:r>
            <a:r>
              <a:rPr lang="cs-CZ" sz="2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</a:t>
            </a:r>
            <a:r>
              <a:rPr lang="cs-CZ" sz="24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halo, 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nikoli haló; odvozeno od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náboženského a meteorologického termínu halo).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Vypozoroval příliš těsné a podobné korelace určitých přiřazovaných vlastností při hodnocení druhých osob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(v dotazníku).</a:t>
            </a: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325293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Sluneční halo, parhelion (sun dogs), září 2020.">
            <a:extLst>
              <a:ext uri="{FF2B5EF4-FFF2-40B4-BE49-F238E27FC236}">
                <a16:creationId xmlns:a16="http://schemas.microsoft.com/office/drawing/2014/main" id="{E077F692-635A-4BA9-B276-C8F45B3E2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5" y="413359"/>
            <a:ext cx="8254652" cy="619098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5BD6FC5-1941-43CB-9AC9-94AAEDF5DDB5}"/>
              </a:ext>
            </a:extLst>
          </p:cNvPr>
          <p:cNvSpPr txBox="1"/>
          <p:nvPr/>
        </p:nvSpPr>
        <p:spPr>
          <a:xfrm>
            <a:off x="1158657" y="6075309"/>
            <a:ext cx="682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Sluneční halo, </a:t>
            </a:r>
            <a:r>
              <a:rPr lang="cs-CZ" b="0" i="0" dirty="0" err="1">
                <a:solidFill>
                  <a:schemeClr val="bg1">
                    <a:lumMod val="95000"/>
                  </a:schemeClr>
                </a:solidFill>
                <a:effectLst/>
                <a:latin typeface="Segoe UI Historic" panose="020B0502040204020203" pitchFamily="34" charset="0"/>
              </a:rPr>
              <a:t>parhelion</a:t>
            </a:r>
            <a:r>
              <a:rPr lang="cs-CZ" b="0" i="0" dirty="0">
                <a:solidFill>
                  <a:schemeClr val="bg1">
                    <a:lumMod val="95000"/>
                  </a:schemeClr>
                </a:solidFill>
                <a:effectLst/>
                <a:latin typeface="Segoe UI Historic" panose="020B0502040204020203" pitchFamily="34" charset="0"/>
              </a:rPr>
              <a:t> (sun </a:t>
            </a:r>
            <a:r>
              <a:rPr lang="cs-CZ" b="0" i="0" dirty="0" err="1">
                <a:solidFill>
                  <a:schemeClr val="bg1">
                    <a:lumMod val="95000"/>
                  </a:schemeClr>
                </a:solidFill>
                <a:effectLst/>
                <a:latin typeface="Segoe UI Historic" panose="020B0502040204020203" pitchFamily="34" charset="0"/>
              </a:rPr>
              <a:t>dogs</a:t>
            </a:r>
            <a:r>
              <a:rPr lang="cs-CZ" b="0" i="0" dirty="0">
                <a:solidFill>
                  <a:schemeClr val="bg1">
                    <a:lumMod val="95000"/>
                  </a:schemeClr>
                </a:solidFill>
                <a:effectLst/>
                <a:latin typeface="Segoe UI Historic" panose="020B0502040204020203" pitchFamily="34" charset="0"/>
              </a:rPr>
              <a:t>), 7. říjen 2020, Česká Republika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153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muž, sníh, voda&#10;&#10;Popis byl vytvořen automaticky">
            <a:extLst>
              <a:ext uri="{FF2B5EF4-FFF2-40B4-BE49-F238E27FC236}">
                <a16:creationId xmlns:a16="http://schemas.microsoft.com/office/drawing/2014/main" id="{01890756-C0D1-441D-ACBA-56DCEB954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732782"/>
            <a:ext cx="8178799" cy="539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38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39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– svatozář – většina náboženství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4" name="TextShape 2"/>
          <p:cNvSpPr txBox="1"/>
          <p:nvPr/>
        </p:nvSpPr>
        <p:spPr>
          <a:xfrm>
            <a:off x="457200" y="17751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pic>
        <p:nvPicPr>
          <p:cNvPr id="115" name="Picture 2"/>
          <p:cNvPicPr/>
          <p:nvPr/>
        </p:nvPicPr>
        <p:blipFill>
          <a:blip r:embed="rId2" cstate="print"/>
          <a:stretch/>
        </p:blipFill>
        <p:spPr>
          <a:xfrm>
            <a:off x="389519" y="1407960"/>
            <a:ext cx="4182481" cy="5450040"/>
          </a:xfrm>
          <a:prstGeom prst="rect">
            <a:avLst/>
          </a:prstGeom>
          <a:ln>
            <a:noFill/>
          </a:ln>
        </p:spPr>
      </p:pic>
      <p:pic>
        <p:nvPicPr>
          <p:cNvPr id="116" name="Picture 4"/>
          <p:cNvPicPr/>
          <p:nvPr/>
        </p:nvPicPr>
        <p:blipFill>
          <a:blip r:embed="rId3" cstate="print"/>
          <a:stretch/>
        </p:blipFill>
        <p:spPr>
          <a:xfrm>
            <a:off x="4961520" y="1412640"/>
            <a:ext cx="3919433" cy="4987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43150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8" name="TextShape 2"/>
          <p:cNvSpPr txBox="1"/>
          <p:nvPr/>
        </p:nvSpPr>
        <p:spPr>
          <a:xfrm>
            <a:off x="457200" y="14079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Základním stavebním kamenem halo efektu je nalezení </a:t>
            </a:r>
            <a:r>
              <a:rPr lang="cs-CZ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centrálního rysu 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pozorované osoby, např. </a:t>
            </a:r>
            <a:r>
              <a:rPr lang="cs-CZ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atraktivity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vztahu ke zvířatům, k fotbalu, politický názor, používání konkrétních artefaktů atp. Tento rys je asociačně (většinou nevědomě) spojen s několika dalšími rysy osobnosti a tyto všechny rysy s našimi emocemi.</a:t>
            </a:r>
          </a:p>
        </p:txBody>
      </p:sp>
    </p:spTree>
    <p:extLst>
      <p:ext uri="{BB962C8B-B14F-4D97-AF65-F5344CB8AC3E}">
        <p14:creationId xmlns:p14="http://schemas.microsoft.com/office/powerpoint/2010/main" val="29216228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8" name="TextShape 2"/>
          <p:cNvSpPr txBox="1"/>
          <p:nvPr/>
        </p:nvSpPr>
        <p:spPr>
          <a:xfrm>
            <a:off x="457200" y="14079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Zdá se, že asociace některých rysů jsou univerzálnější (kolektivnější). 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Pak existují i velmi individuální asociace rysů (srov. 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laické teorie osobnosti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Např. Knap (1978) zjistil, že muži v USA vyšší 1,83 m dostávají o 10% vyšší nástupní plat.</a:t>
            </a:r>
          </a:p>
          <a:p>
            <a:pPr marL="438840" indent="-319680">
              <a:buClr>
                <a:srgbClr val="F0AD00"/>
              </a:buClr>
              <a:buSzPct val="80000"/>
              <a:buFont typeface="Wingdings 2" charset="2"/>
              <a:buChar char=""/>
            </a:pPr>
            <a:endParaRPr lang="cs-CZ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7581386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 se dozvíte:</a:t>
            </a:r>
            <a:endParaRPr lang="cs-CZ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2" name="TextShape 2"/>
          <p:cNvSpPr txBox="1"/>
          <p:nvPr/>
        </p:nvSpPr>
        <p:spPr>
          <a:xfrm>
            <a:off x="457200" y="1556792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8FEFEDB6-D557-4740-856F-80C6DD664F2C}"/>
              </a:ext>
            </a:extLst>
          </p:cNvPr>
          <p:cNvSpPr txBox="1"/>
          <p:nvPr/>
        </p:nvSpPr>
        <p:spPr>
          <a:xfrm>
            <a:off x="609600" y="1709192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62060" indent="-3429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Proč je pro učitele klíčové reflektovat některé automatické procesy vstupující do našeho budování dojmu o druhých.</a:t>
            </a:r>
          </a:p>
          <a:p>
            <a:pPr marL="462060" indent="-3429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 je to: </a:t>
            </a:r>
            <a:r>
              <a:rPr lang="cs-CZ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efekt prvního dojmu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konfirmační zkreslení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Pygmalion efekt 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 </a:t>
            </a:r>
            <a:r>
              <a:rPr lang="cs-CZ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golem efekt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  <a:p>
            <a:pPr marL="462060" indent="-3429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Jak na lidi působí atraktivita a jak lze atraktivitu definovat.</a:t>
            </a:r>
          </a:p>
          <a:p>
            <a:pPr marL="462060" indent="-3429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9117164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 a atraktivita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8" name="TextShape 2"/>
          <p:cNvSpPr txBox="1"/>
          <p:nvPr/>
        </p:nvSpPr>
        <p:spPr>
          <a:xfrm>
            <a:off x="457200" y="14079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Atraktivita by se mohla na první pohled zdát jako výraz ryze individuální chuti, ale opak je pravdou: většina posuzovatel se shodne na tom, kdo je atraktivní.</a:t>
            </a:r>
          </a:p>
          <a:p>
            <a:pPr marL="438840" indent="-319680"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Atraktivitu lze dokonce matematicko-biologicky definovat a dokonce vytvářet (viz následující text).</a:t>
            </a:r>
          </a:p>
          <a:p>
            <a:pPr marL="438840" indent="-319680">
              <a:buClr>
                <a:srgbClr val="F0AD00"/>
              </a:buClr>
              <a:buSzPct val="80000"/>
              <a:buFont typeface="Wingdings 2" charset="2"/>
              <a:buChar char=""/>
            </a:pPr>
            <a:endParaRPr lang="cs-CZ" sz="2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38840" indent="-319680"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</a:t>
            </a:r>
            <a:r>
              <a:rPr lang="cs-CZ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traktivní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lidé jsou posuzováni také jako otevřenější, sociálně zdatnější, chytřejší, odvážnější, morálnější apod.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0044759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91" y="926432"/>
            <a:ext cx="8898019" cy="500513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76726" y="6184232"/>
            <a:ext cx="5733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Tento a následujících 5 </a:t>
            </a:r>
            <a:r>
              <a:rPr lang="cs-CZ" dirty="0" err="1"/>
              <a:t>slidů</a:t>
            </a:r>
            <a:r>
              <a:rPr lang="cs-CZ" dirty="0"/>
              <a:t> o lidských tvářích je z prezentace </a:t>
            </a:r>
            <a:r>
              <a:rPr lang="cs-CZ" b="1" dirty="0" err="1"/>
              <a:t>Kleisner</a:t>
            </a:r>
            <a:r>
              <a:rPr lang="cs-CZ" b="1" dirty="0"/>
              <a:t>, 2018</a:t>
            </a:r>
            <a:r>
              <a:rPr lang="cs-CZ" dirty="0"/>
              <a:t>, Kognitivní škola</a:t>
            </a:r>
          </a:p>
        </p:txBody>
      </p:sp>
      <p:sp>
        <p:nvSpPr>
          <p:cNvPr id="5" name="TextShape 1"/>
          <p:cNvSpPr txBox="1"/>
          <p:nvPr/>
        </p:nvSpPr>
        <p:spPr>
          <a:xfrm>
            <a:off x="457200" y="155520"/>
            <a:ext cx="8229240" cy="518248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32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Krátce o výzkumu atraktivity a tváří vůbec</a:t>
            </a:r>
            <a:endParaRPr lang="cs-CZ" sz="11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1182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00" y="1269424"/>
            <a:ext cx="1967012" cy="2005367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153" y="3395297"/>
            <a:ext cx="4701924" cy="254170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570" y="1442247"/>
            <a:ext cx="1640717" cy="49145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058" y="2272107"/>
            <a:ext cx="1629229" cy="3635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17" y="884108"/>
            <a:ext cx="2880713" cy="364246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" y="4914947"/>
            <a:ext cx="33886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cs-CZ" sz="1350" b="1" dirty="0" err="1">
                <a:solidFill>
                  <a:prstClr val="black"/>
                </a:solidFill>
                <a:latin typeface="Calibri" panose="020F0502020204030204"/>
              </a:rPr>
              <a:t>unattractive</a:t>
            </a:r>
            <a:r>
              <a:rPr lang="cs-CZ" sz="1350" b="1" dirty="0">
                <a:solidFill>
                  <a:prstClr val="black"/>
                </a:solidFill>
                <a:latin typeface="Calibri" panose="020F0502020204030204"/>
              </a:rPr>
              <a:t>  1  2  3  4  5  6  7    </a:t>
            </a:r>
            <a:r>
              <a:rPr lang="cs-CZ" sz="1350" b="1" dirty="0" err="1">
                <a:solidFill>
                  <a:prstClr val="black"/>
                </a:solidFill>
                <a:latin typeface="Calibri" panose="020F0502020204030204"/>
              </a:rPr>
              <a:t>attractive</a:t>
            </a:r>
            <a:endParaRPr lang="cs-CZ" sz="13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6697" y="908744"/>
            <a:ext cx="2047836" cy="24263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DAA2CC8-574F-46D8-B790-7B998E8F6492}"/>
              </a:ext>
            </a:extLst>
          </p:cNvPr>
          <p:cNvSpPr txBox="1"/>
          <p:nvPr/>
        </p:nvSpPr>
        <p:spPr>
          <a:xfrm>
            <a:off x="6054520" y="6184232"/>
            <a:ext cx="3089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Autor : </a:t>
            </a:r>
            <a:r>
              <a:rPr lang="cs-CZ" dirty="0" err="1"/>
              <a:t>Kleisner</a:t>
            </a:r>
            <a:r>
              <a:rPr lang="cs-CZ" dirty="0"/>
              <a:t>, </a:t>
            </a:r>
            <a:r>
              <a:rPr lang="cs-CZ" dirty="0" err="1"/>
              <a:t>PřF</a:t>
            </a:r>
            <a:r>
              <a:rPr lang="cs-CZ" dirty="0"/>
              <a:t> UK</a:t>
            </a:r>
          </a:p>
        </p:txBody>
      </p:sp>
    </p:spTree>
    <p:extLst>
      <p:ext uri="{BB962C8B-B14F-4D97-AF65-F5344CB8AC3E}">
        <p14:creationId xmlns:p14="http://schemas.microsoft.com/office/powerpoint/2010/main" val="2608635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0980" y="1281179"/>
            <a:ext cx="4001255" cy="617110"/>
          </a:xfrm>
        </p:spPr>
        <p:txBody>
          <a:bodyPr>
            <a:noAutofit/>
          </a:bodyPr>
          <a:lstStyle/>
          <a:p>
            <a:r>
              <a:rPr lang="en-US" sz="1800" b="1" dirty="0"/>
              <a:t>Scores of distinctiveness (S</a:t>
            </a:r>
            <a:r>
              <a:rPr lang="cs-CZ" sz="1800" b="1" dirty="0"/>
              <a:t>Di):</a:t>
            </a:r>
            <a:r>
              <a:rPr lang="en-US" sz="1800" dirty="0"/>
              <a:t> </a:t>
            </a:r>
            <a:r>
              <a:rPr lang="cs-CZ" sz="1800" dirty="0"/>
              <a:t> </a:t>
            </a:r>
            <a:br>
              <a:rPr lang="cs-CZ" sz="1800" dirty="0"/>
            </a:br>
            <a:r>
              <a:rPr lang="cs-CZ" sz="1500" dirty="0"/>
              <a:t>t</a:t>
            </a:r>
            <a:r>
              <a:rPr lang="en-US" sz="1500" dirty="0"/>
              <a:t>he more a face is distant from its </a:t>
            </a:r>
            <a:r>
              <a:rPr lang="en-US" sz="1500" dirty="0" err="1"/>
              <a:t>ingroup</a:t>
            </a:r>
            <a:r>
              <a:rPr lang="en-US" sz="1500" dirty="0"/>
              <a:t> mean </a:t>
            </a:r>
            <a:r>
              <a:rPr lang="cs-CZ" sz="1500" dirty="0"/>
              <a:t>(on axis </a:t>
            </a:r>
            <a:r>
              <a:rPr lang="cs-CZ" sz="1500" dirty="0" err="1"/>
              <a:t>towards</a:t>
            </a:r>
            <a:r>
              <a:rPr lang="cs-CZ" sz="1500" dirty="0"/>
              <a:t> </a:t>
            </a:r>
            <a:r>
              <a:rPr lang="cs-CZ" sz="1500" dirty="0" err="1"/>
              <a:t>outgroup</a:t>
            </a:r>
            <a:r>
              <a:rPr lang="cs-CZ" sz="1500" dirty="0"/>
              <a:t> </a:t>
            </a:r>
            <a:r>
              <a:rPr lang="cs-CZ" sz="1500" dirty="0" err="1"/>
              <a:t>mean</a:t>
            </a:r>
            <a:r>
              <a:rPr lang="cs-CZ" sz="1500" dirty="0"/>
              <a:t>) </a:t>
            </a:r>
            <a:r>
              <a:rPr lang="en-US" sz="1500" dirty="0"/>
              <a:t>the more distinct it is and the more it resembles outgroup standards.</a:t>
            </a:r>
            <a:endParaRPr lang="cs-CZ" sz="1500" dirty="0"/>
          </a:p>
        </p:txBody>
      </p:sp>
      <p:grpSp>
        <p:nvGrpSpPr>
          <p:cNvPr id="4" name="Skupina 3"/>
          <p:cNvGrpSpPr/>
          <p:nvPr/>
        </p:nvGrpSpPr>
        <p:grpSpPr>
          <a:xfrm>
            <a:off x="0" y="3260968"/>
            <a:ext cx="9144000" cy="2483676"/>
            <a:chOff x="0" y="2515918"/>
            <a:chExt cx="12192000" cy="3311568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3975" y="2534644"/>
              <a:ext cx="2982338" cy="3274634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7358" y="2515918"/>
              <a:ext cx="2978344" cy="3293360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35389" y="2534644"/>
              <a:ext cx="2856611" cy="3292842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524473"/>
              <a:ext cx="2878282" cy="3294976"/>
            </a:xfrm>
            <a:prstGeom prst="rect">
              <a:avLst/>
            </a:prstGeom>
          </p:spPr>
        </p:pic>
      </p:grpSp>
      <p:pic>
        <p:nvPicPr>
          <p:cNvPr id="6" name="Obráze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4897" y="950769"/>
            <a:ext cx="2980910" cy="1635919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93148" y="2869669"/>
            <a:ext cx="20701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CZ farthest away from 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CMR</a:t>
            </a:r>
            <a:endParaRPr lang="cs-CZ" sz="1350" dirty="0">
              <a:latin typeface="Calibri Light" panose="020F0302020204030204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7054943" y="2869669"/>
            <a:ext cx="20701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C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MR</a:t>
            </a: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 farthest away from 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CZ</a:t>
            </a:r>
            <a:endParaRPr lang="cs-CZ" sz="1350" dirty="0">
              <a:latin typeface="Calibri Light" panose="020F0302020204030204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671938" y="2891270"/>
            <a:ext cx="142321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C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Z </a:t>
            </a: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closest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 to</a:t>
            </a: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 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CMR</a:t>
            </a:r>
            <a:endParaRPr lang="cs-CZ" sz="1350" dirty="0">
              <a:latin typeface="Calibri Light" panose="020F0302020204030204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102977" y="2869669"/>
            <a:ext cx="142321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C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MR </a:t>
            </a: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closest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 to</a:t>
            </a:r>
            <a:r>
              <a:rPr lang="en-US" sz="1350" dirty="0">
                <a:latin typeface="Calibri Light" panose="020F0302020204030204"/>
                <a:ea typeface="Calibri" panose="020F0502020204030204" pitchFamily="34" charset="0"/>
              </a:rPr>
              <a:t> </a:t>
            </a:r>
            <a:r>
              <a:rPr lang="cs-CZ" sz="1350" dirty="0">
                <a:latin typeface="Calibri Light" panose="020F0302020204030204"/>
                <a:ea typeface="Calibri" panose="020F0502020204030204" pitchFamily="34" charset="0"/>
              </a:rPr>
              <a:t>CZ</a:t>
            </a:r>
            <a:endParaRPr lang="cs-CZ" sz="1350" dirty="0">
              <a:latin typeface="Calibri Light" panose="020F0302020204030204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B4EE1C8-F702-46C9-BC0D-C020A8E3110F}"/>
              </a:ext>
            </a:extLst>
          </p:cNvPr>
          <p:cNvSpPr txBox="1"/>
          <p:nvPr/>
        </p:nvSpPr>
        <p:spPr>
          <a:xfrm>
            <a:off x="6054520" y="6184232"/>
            <a:ext cx="3089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Autor : </a:t>
            </a:r>
            <a:r>
              <a:rPr lang="cs-CZ" dirty="0" err="1"/>
              <a:t>Kleisner</a:t>
            </a:r>
            <a:r>
              <a:rPr lang="cs-CZ" dirty="0"/>
              <a:t>, </a:t>
            </a:r>
            <a:r>
              <a:rPr lang="cs-CZ" dirty="0" err="1"/>
              <a:t>PřF</a:t>
            </a:r>
            <a:r>
              <a:rPr lang="cs-CZ" dirty="0"/>
              <a:t> UK</a:t>
            </a:r>
          </a:p>
        </p:txBody>
      </p:sp>
    </p:spTree>
    <p:extLst>
      <p:ext uri="{BB962C8B-B14F-4D97-AF65-F5344CB8AC3E}">
        <p14:creationId xmlns:p14="http://schemas.microsoft.com/office/powerpoint/2010/main" val="2029874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725" y="2378952"/>
            <a:ext cx="4568552" cy="3459315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75056" y="2445619"/>
            <a:ext cx="4338316" cy="329718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727990" y="1095249"/>
            <a:ext cx="29068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cs-CZ" sz="1350" i="1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en-GB" sz="1350" i="1" dirty="0" err="1">
                <a:solidFill>
                  <a:prstClr val="black"/>
                </a:solidFill>
                <a:latin typeface="Calibri" panose="020F0502020204030204"/>
              </a:rPr>
              <a:t>etecting</a:t>
            </a:r>
            <a:r>
              <a:rPr lang="en-GB" sz="1350" i="1" dirty="0">
                <a:solidFill>
                  <a:prstClr val="black"/>
                </a:solidFill>
                <a:latin typeface="Calibri" panose="020F0502020204030204"/>
              </a:rPr>
              <a:t> danger that does not really exist (false positive error) is much less costly then the failure to detect real danger (false negative error)</a:t>
            </a:r>
            <a:endParaRPr lang="cs-CZ" sz="135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646480" y="5742802"/>
            <a:ext cx="61722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050" dirty="0" err="1">
                <a:solidFill>
                  <a:prstClr val="black"/>
                </a:solidFill>
                <a:latin typeface="Calibri" panose="020F0502020204030204"/>
              </a:rPr>
              <a:t>Třebický</a:t>
            </a: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 et al.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 (2013</a:t>
            </a: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en-US" sz="1050" i="1" dirty="0">
                <a:solidFill>
                  <a:prstClr val="black"/>
                </a:solidFill>
                <a:latin typeface="Calibri" panose="020F0502020204030204"/>
              </a:rPr>
              <a:t>Psychological science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1050" i="1" dirty="0">
                <a:solidFill>
                  <a:prstClr val="black"/>
                </a:solidFill>
                <a:latin typeface="Calibri" panose="020F0502020204030204"/>
              </a:rPr>
              <a:t>24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(9), 1664-1672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57250"/>
            <a:ext cx="5147996" cy="130423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B824BE4-3AD7-4669-8F61-BBC2ACE36A61}"/>
              </a:ext>
            </a:extLst>
          </p:cNvPr>
          <p:cNvSpPr txBox="1"/>
          <p:nvPr/>
        </p:nvSpPr>
        <p:spPr>
          <a:xfrm>
            <a:off x="6054520" y="6184232"/>
            <a:ext cx="3089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Autor : </a:t>
            </a:r>
            <a:r>
              <a:rPr lang="cs-CZ" dirty="0" err="1"/>
              <a:t>Kleisner</a:t>
            </a:r>
            <a:r>
              <a:rPr lang="cs-CZ" dirty="0"/>
              <a:t>, </a:t>
            </a:r>
            <a:r>
              <a:rPr lang="cs-CZ" dirty="0" err="1"/>
              <a:t>PřF</a:t>
            </a:r>
            <a:r>
              <a:rPr lang="cs-CZ" dirty="0"/>
              <a:t> UK</a:t>
            </a:r>
          </a:p>
        </p:txBody>
      </p:sp>
    </p:spTree>
    <p:extLst>
      <p:ext uri="{BB962C8B-B14F-4D97-AF65-F5344CB8AC3E}">
        <p14:creationId xmlns:p14="http://schemas.microsoft.com/office/powerpoint/2010/main" val="2273103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8558" y="2508562"/>
            <a:ext cx="3886200" cy="307988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664897" y="5702297"/>
            <a:ext cx="34740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AdvTT94c8263f.I"/>
              </a:rPr>
              <a:t>Personality and Individual Differences 99 (2016) 22</a:t>
            </a:r>
            <a:r>
              <a:rPr lang="en-US" sz="1050" dirty="0">
                <a:latin typeface="AdvTT94c8263f.I+20"/>
              </a:rPr>
              <a:t>–</a:t>
            </a:r>
            <a:r>
              <a:rPr lang="en-US" sz="1050" dirty="0">
                <a:latin typeface="AdvTT94c8263f.I"/>
              </a:rPr>
              <a:t>27</a:t>
            </a:r>
            <a:endParaRPr lang="cs-CZ" sz="105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8" y="857250"/>
            <a:ext cx="4909705" cy="13182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01" y="1601353"/>
            <a:ext cx="4574465" cy="4042951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579" y="1477870"/>
            <a:ext cx="4611087" cy="411057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7215BEF-73F6-4BE9-8F56-DD239517B4A6}"/>
              </a:ext>
            </a:extLst>
          </p:cNvPr>
          <p:cNvSpPr txBox="1"/>
          <p:nvPr/>
        </p:nvSpPr>
        <p:spPr>
          <a:xfrm>
            <a:off x="6054520" y="6184232"/>
            <a:ext cx="3089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Autor : </a:t>
            </a:r>
            <a:r>
              <a:rPr lang="cs-CZ" dirty="0" err="1"/>
              <a:t>Kleisner</a:t>
            </a:r>
            <a:r>
              <a:rPr lang="cs-CZ" dirty="0"/>
              <a:t>, </a:t>
            </a:r>
            <a:r>
              <a:rPr lang="cs-CZ" dirty="0" err="1"/>
              <a:t>PřF</a:t>
            </a:r>
            <a:r>
              <a:rPr lang="cs-CZ" dirty="0"/>
              <a:t> UK</a:t>
            </a:r>
          </a:p>
        </p:txBody>
      </p:sp>
    </p:spTree>
    <p:extLst>
      <p:ext uri="{BB962C8B-B14F-4D97-AF65-F5344CB8AC3E}">
        <p14:creationId xmlns:p14="http://schemas.microsoft.com/office/powerpoint/2010/main" val="13130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88034"/>
            <a:ext cx="1452311" cy="159588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39" y="2588034"/>
            <a:ext cx="1484832" cy="16051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67" y="2588034"/>
            <a:ext cx="1432672" cy="158636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26" y="2588034"/>
            <a:ext cx="1434502" cy="158839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85" y="2588034"/>
            <a:ext cx="1461186" cy="158554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829" y="2588033"/>
            <a:ext cx="1496647" cy="159999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361" y="4263224"/>
            <a:ext cx="1501883" cy="1615550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54" y="4277957"/>
            <a:ext cx="1463513" cy="1586084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71" y="4301312"/>
            <a:ext cx="1455158" cy="1594971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022" y="4283802"/>
            <a:ext cx="1480913" cy="1594972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176"/>
            <a:ext cx="1439689" cy="1586036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303" y="4280994"/>
            <a:ext cx="1439370" cy="1597867"/>
          </a:xfrm>
          <a:prstGeom prst="rect">
            <a:avLst/>
          </a:prstGeom>
        </p:spPr>
      </p:pic>
      <p:sp>
        <p:nvSpPr>
          <p:cNvPr id="15" name="Nadpis 1"/>
          <p:cNvSpPr>
            <a:spLocks noGrp="1"/>
          </p:cNvSpPr>
          <p:nvPr>
            <p:ph type="title"/>
          </p:nvPr>
        </p:nvSpPr>
        <p:spPr>
          <a:xfrm>
            <a:off x="812185" y="105917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cs-CZ" dirty="0"/>
              <a:t>Czech and </a:t>
            </a:r>
            <a:r>
              <a:rPr lang="cs-CZ" dirty="0" err="1"/>
              <a:t>Turkish</a:t>
            </a:r>
            <a:r>
              <a:rPr lang="cs-CZ" dirty="0"/>
              <a:t> </a:t>
            </a:r>
            <a:r>
              <a:rPr lang="cs-CZ" dirty="0" err="1"/>
              <a:t>composite</a:t>
            </a:r>
            <a:r>
              <a:rPr lang="cs-CZ" dirty="0"/>
              <a:t> </a:t>
            </a:r>
            <a:r>
              <a:rPr lang="cs-CZ" dirty="0" err="1"/>
              <a:t>female</a:t>
            </a:r>
            <a:r>
              <a:rPr lang="cs-CZ" dirty="0"/>
              <a:t> </a:t>
            </a:r>
            <a:r>
              <a:rPr lang="cs-CZ" dirty="0" err="1"/>
              <a:t>faces</a:t>
            </a:r>
            <a:r>
              <a:rPr lang="cs-CZ" dirty="0"/>
              <a:t/>
            </a:r>
            <a:br>
              <a:rPr lang="cs-CZ" dirty="0"/>
            </a:br>
            <a:r>
              <a:rPr lang="cs-CZ" sz="1650" dirty="0" err="1"/>
              <a:t>Upper</a:t>
            </a:r>
            <a:r>
              <a:rPr lang="cs-CZ" sz="1650" dirty="0"/>
              <a:t> line: 6 </a:t>
            </a:r>
            <a:r>
              <a:rPr lang="cs-CZ" sz="1650" dirty="0" err="1"/>
              <a:t>faces</a:t>
            </a:r>
            <a:r>
              <a:rPr lang="cs-CZ" sz="1650" dirty="0"/>
              <a:t> </a:t>
            </a:r>
            <a:r>
              <a:rPr lang="cs-CZ" sz="1650" dirty="0" err="1"/>
              <a:t>closest</a:t>
            </a:r>
            <a:r>
              <a:rPr lang="cs-CZ" sz="1650" dirty="0"/>
              <a:t> to </a:t>
            </a:r>
            <a:r>
              <a:rPr lang="cs-CZ" sz="1650" dirty="0" err="1"/>
              <a:t>determined</a:t>
            </a:r>
            <a:r>
              <a:rPr lang="cs-CZ" sz="1650" dirty="0"/>
              <a:t> </a:t>
            </a:r>
            <a:r>
              <a:rPr lang="cs-CZ" sz="1650" dirty="0" err="1"/>
              <a:t>position</a:t>
            </a:r>
            <a:r>
              <a:rPr lang="cs-CZ" sz="1650" dirty="0"/>
              <a:t> </a:t>
            </a:r>
            <a:r>
              <a:rPr lang="cs-CZ" sz="1650" dirty="0" err="1"/>
              <a:t>unwarped</a:t>
            </a:r>
            <a:r>
              <a:rPr lang="cs-CZ" sz="1650" dirty="0"/>
              <a:t> to </a:t>
            </a:r>
            <a:r>
              <a:rPr lang="cs-CZ" sz="1650" dirty="0" err="1"/>
              <a:t>predicted</a:t>
            </a:r>
            <a:r>
              <a:rPr lang="cs-CZ" sz="1650" dirty="0"/>
              <a:t> </a:t>
            </a:r>
            <a:r>
              <a:rPr lang="cs-CZ" sz="1650" dirty="0" err="1"/>
              <a:t>SDi</a:t>
            </a:r>
            <a:r>
              <a:rPr lang="cs-CZ" sz="1650" dirty="0"/>
              <a:t> </a:t>
            </a:r>
            <a:r>
              <a:rPr lang="cs-CZ" sz="1650" dirty="0" err="1"/>
              <a:t>shape</a:t>
            </a:r>
            <a:r>
              <a:rPr lang="cs-CZ" sz="1650" dirty="0"/>
              <a:t/>
            </a:r>
            <a:br>
              <a:rPr lang="cs-CZ" sz="1650" dirty="0"/>
            </a:br>
            <a:r>
              <a:rPr lang="cs-CZ" sz="1650" dirty="0" err="1"/>
              <a:t>Bottom</a:t>
            </a:r>
            <a:r>
              <a:rPr lang="cs-CZ" sz="1650" dirty="0"/>
              <a:t> line: </a:t>
            </a:r>
            <a:r>
              <a:rPr lang="cs-CZ" sz="1650" dirty="0" err="1"/>
              <a:t>always</a:t>
            </a:r>
            <a:r>
              <a:rPr lang="cs-CZ" sz="1650" dirty="0"/>
              <a:t> </a:t>
            </a:r>
            <a:r>
              <a:rPr lang="cs-CZ" sz="1650" dirty="0" err="1"/>
              <a:t>the</a:t>
            </a:r>
            <a:r>
              <a:rPr lang="cs-CZ" sz="1650" dirty="0"/>
              <a:t> </a:t>
            </a:r>
            <a:r>
              <a:rPr lang="cs-CZ" sz="1650" dirty="0" err="1"/>
              <a:t>same</a:t>
            </a:r>
            <a:r>
              <a:rPr lang="cs-CZ" sz="1650" dirty="0"/>
              <a:t> 10 </a:t>
            </a:r>
            <a:r>
              <a:rPr lang="cs-CZ" sz="1650" dirty="0" err="1"/>
              <a:t>facial</a:t>
            </a:r>
            <a:r>
              <a:rPr lang="cs-CZ" sz="1650" dirty="0"/>
              <a:t> </a:t>
            </a:r>
            <a:r>
              <a:rPr lang="cs-CZ" sz="1650" dirty="0" err="1"/>
              <a:t>textures</a:t>
            </a:r>
            <a:r>
              <a:rPr lang="cs-CZ" sz="1650" dirty="0"/>
              <a:t> </a:t>
            </a:r>
            <a:r>
              <a:rPr lang="cs-CZ" sz="1650" dirty="0" err="1"/>
              <a:t>unwarped</a:t>
            </a:r>
            <a:r>
              <a:rPr lang="cs-CZ" sz="1650" dirty="0"/>
              <a:t> to </a:t>
            </a:r>
            <a:r>
              <a:rPr lang="cs-CZ" sz="1650" dirty="0" err="1"/>
              <a:t>predicted</a:t>
            </a:r>
            <a:r>
              <a:rPr lang="cs-CZ" sz="1650" dirty="0"/>
              <a:t> </a:t>
            </a:r>
            <a:r>
              <a:rPr lang="cs-CZ" sz="1650" dirty="0" err="1"/>
              <a:t>SDi</a:t>
            </a:r>
            <a:r>
              <a:rPr lang="cs-CZ" sz="1650" dirty="0"/>
              <a:t> </a:t>
            </a:r>
            <a:r>
              <a:rPr lang="cs-CZ" sz="1650" dirty="0" err="1"/>
              <a:t>configuration</a:t>
            </a:r>
            <a:endParaRPr lang="cs-CZ" sz="1650" dirty="0"/>
          </a:p>
        </p:txBody>
      </p:sp>
      <p:sp>
        <p:nvSpPr>
          <p:cNvPr id="9" name="TextovéPole 8"/>
          <p:cNvSpPr txBox="1"/>
          <p:nvPr/>
        </p:nvSpPr>
        <p:spPr>
          <a:xfrm>
            <a:off x="-1" y="2256334"/>
            <a:ext cx="91582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cs-CZ" sz="1350" dirty="0">
                <a:latin typeface="Calibri" panose="020F0502020204030204"/>
              </a:rPr>
              <a:t>CZ far </a:t>
            </a:r>
            <a:r>
              <a:rPr lang="cs-CZ" sz="1350" dirty="0" err="1">
                <a:latin typeface="Calibri" panose="020F0502020204030204"/>
              </a:rPr>
              <a:t>away</a:t>
            </a:r>
            <a:r>
              <a:rPr lang="cs-CZ" sz="1350" dirty="0">
                <a:latin typeface="Calibri" panose="020F0502020204030204"/>
              </a:rPr>
              <a:t> </a:t>
            </a:r>
            <a:r>
              <a:rPr lang="cs-CZ" sz="1350" dirty="0" err="1">
                <a:latin typeface="Calibri" panose="020F0502020204030204"/>
              </a:rPr>
              <a:t>from</a:t>
            </a:r>
            <a:r>
              <a:rPr lang="cs-CZ" sz="1350" dirty="0">
                <a:latin typeface="Calibri" panose="020F0502020204030204"/>
              </a:rPr>
              <a:t> TR           CZ </a:t>
            </a:r>
            <a:r>
              <a:rPr lang="cs-CZ" sz="1350" dirty="0" err="1">
                <a:latin typeface="Calibri" panose="020F0502020204030204"/>
              </a:rPr>
              <a:t>mean</a:t>
            </a:r>
            <a:r>
              <a:rPr lang="cs-CZ" sz="1350" dirty="0">
                <a:latin typeface="Calibri" panose="020F0502020204030204"/>
              </a:rPr>
              <a:t>                  CZ </a:t>
            </a:r>
            <a:r>
              <a:rPr lang="cs-CZ" sz="1350" dirty="0" err="1">
                <a:latin typeface="Calibri" panose="020F0502020204030204"/>
              </a:rPr>
              <a:t>closest</a:t>
            </a:r>
            <a:r>
              <a:rPr lang="cs-CZ" sz="1350" dirty="0">
                <a:latin typeface="Calibri" panose="020F0502020204030204"/>
              </a:rPr>
              <a:t> to TR         </a:t>
            </a:r>
            <a:r>
              <a:rPr lang="cs-CZ" sz="1350" dirty="0" err="1">
                <a:latin typeface="Calibri" panose="020F0502020204030204"/>
              </a:rPr>
              <a:t>TR</a:t>
            </a:r>
            <a:r>
              <a:rPr lang="cs-CZ" sz="1350" dirty="0">
                <a:latin typeface="Calibri" panose="020F0502020204030204"/>
              </a:rPr>
              <a:t> </a:t>
            </a:r>
            <a:r>
              <a:rPr lang="cs-CZ" sz="1350" dirty="0" err="1">
                <a:latin typeface="Calibri" panose="020F0502020204030204"/>
              </a:rPr>
              <a:t>closest</a:t>
            </a:r>
            <a:r>
              <a:rPr lang="cs-CZ" sz="1350" dirty="0">
                <a:latin typeface="Calibri" panose="020F0502020204030204"/>
              </a:rPr>
              <a:t> to Czech           TR  </a:t>
            </a:r>
            <a:r>
              <a:rPr lang="cs-CZ" sz="1350" dirty="0" err="1">
                <a:latin typeface="Calibri" panose="020F0502020204030204"/>
              </a:rPr>
              <a:t>mean</a:t>
            </a:r>
            <a:r>
              <a:rPr lang="cs-CZ" sz="1350" dirty="0">
                <a:latin typeface="Calibri" panose="020F0502020204030204"/>
              </a:rPr>
              <a:t>               TR far </a:t>
            </a:r>
            <a:r>
              <a:rPr lang="cs-CZ" sz="1350" dirty="0" err="1">
                <a:latin typeface="Calibri" panose="020F0502020204030204"/>
              </a:rPr>
              <a:t>away</a:t>
            </a:r>
            <a:r>
              <a:rPr lang="cs-CZ" sz="1350" dirty="0">
                <a:latin typeface="Calibri" panose="020F0502020204030204"/>
              </a:rPr>
              <a:t> </a:t>
            </a:r>
            <a:r>
              <a:rPr lang="cs-CZ" sz="1350" dirty="0" err="1">
                <a:latin typeface="Calibri" panose="020F0502020204030204"/>
              </a:rPr>
              <a:t>from</a:t>
            </a:r>
            <a:r>
              <a:rPr lang="cs-CZ" sz="1350" dirty="0">
                <a:latin typeface="Calibri" panose="020F0502020204030204"/>
              </a:rPr>
              <a:t> CZ  	  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3674BED-6871-4709-B564-1D328ECB3C19}"/>
              </a:ext>
            </a:extLst>
          </p:cNvPr>
          <p:cNvSpPr txBox="1"/>
          <p:nvPr/>
        </p:nvSpPr>
        <p:spPr>
          <a:xfrm>
            <a:off x="6054520" y="6184232"/>
            <a:ext cx="3089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Autor : </a:t>
            </a:r>
            <a:r>
              <a:rPr lang="cs-CZ" dirty="0" err="1"/>
              <a:t>Kleisner</a:t>
            </a:r>
            <a:r>
              <a:rPr lang="cs-CZ" dirty="0"/>
              <a:t>, </a:t>
            </a:r>
            <a:r>
              <a:rPr lang="cs-CZ" dirty="0" err="1"/>
              <a:t>PřF</a:t>
            </a:r>
            <a:r>
              <a:rPr lang="cs-CZ" dirty="0"/>
              <a:t> UK</a:t>
            </a:r>
          </a:p>
        </p:txBody>
      </p:sp>
    </p:spTree>
    <p:extLst>
      <p:ext uri="{BB962C8B-B14F-4D97-AF65-F5344CB8AC3E}">
        <p14:creationId xmlns:p14="http://schemas.microsoft.com/office/powerpoint/2010/main" val="1700349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7530" y="6252819"/>
            <a:ext cx="3961105" cy="605181"/>
          </a:xfrm>
        </p:spPr>
        <p:txBody>
          <a:bodyPr>
            <a:noAutofit/>
          </a:bodyPr>
          <a:lstStyle/>
          <a:p>
            <a:pPr algn="ctr"/>
            <a:r>
              <a:rPr lang="cs-CZ" sz="1400" dirty="0"/>
              <a:t>Tváře vytvořené umělou inteligencí</a:t>
            </a:r>
          </a:p>
        </p:txBody>
      </p:sp>
      <p:pic>
        <p:nvPicPr>
          <p:cNvPr id="1026" name="Picture 2" descr="Image result for artificial f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7" y="2388093"/>
            <a:ext cx="7900796" cy="401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Krása tváří je v jejich průměrnosti.</a:t>
            </a:r>
          </a:p>
          <a:p>
            <a:pPr algn="ctr"/>
            <a:endParaRPr lang="cs-CZ" dirty="0"/>
          </a:p>
          <a:p>
            <a:r>
              <a:rPr lang="cs-CZ" dirty="0"/>
              <a:t>Poznáváte nějakou tvář?</a:t>
            </a:r>
          </a:p>
        </p:txBody>
      </p:sp>
    </p:spTree>
    <p:extLst>
      <p:ext uri="{BB962C8B-B14F-4D97-AF65-F5344CB8AC3E}">
        <p14:creationId xmlns:p14="http://schemas.microsoft.com/office/powerpoint/2010/main" val="1714619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/>
          <p:cNvSpPr txBox="1"/>
          <p:nvPr/>
        </p:nvSpPr>
        <p:spPr>
          <a:xfrm>
            <a:off x="457380" y="898865"/>
            <a:ext cx="8229240" cy="2530135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Tohoto automatického průběhu vnímání atraktivních lidí (bohatě či elegantně nastrojených) mohou zneužít podvodníci, kterým (sledujte, jak jednoduché je celé kouzlo!) stačí namaskovat se a automaticky si získají něčí náklonnost. 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Stačí se namaskovat jako trhan a zraky druhých se od vás budou odvracet. Stačí se namaskovat jako boháč a lidé vám budou poklonkovat. 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Na tématu převleku je založena celá řada filmových a divadelních zápletek: Revizor, Sluha dvou pánů, Princ a chuďas, Pekařův císař, …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Vliv masky na naši kategorizaci druhého je enormní: srov. prezentaci Maska, člověk a zvíře.</a:t>
            </a: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807086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2"/>
          <p:cNvSpPr txBox="1"/>
          <p:nvPr/>
        </p:nvSpPr>
        <p:spPr>
          <a:xfrm>
            <a:off x="457380" y="898865"/>
            <a:ext cx="8229240" cy="2530135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Schopnost rozpoznávat atraktivitu je částí komplexu na rozpoznávání celkové kondice druhého, tzv. jeho/její fitness).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Jestli je někdo ne/atraktivní anebo v kondici poznáme ihned, 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automaticky. 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Tento rozpoznávací proces, který má evoluční opodstatnění: vždy bylo/je/bude třeba poznat, zda je partner/</a:t>
            </a:r>
            <a:r>
              <a:rPr lang="cs-CZ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ka</a:t>
            </a:r>
            <a:r>
              <a:rPr lang="cs-CZ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zdravotně a reprodukčně perspektivní.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>
              <a:lnSpc>
                <a:spcPct val="100000"/>
              </a:lnSpc>
            </a:pP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95314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Důvody budování dojmu o druhých?</a:t>
            </a:r>
            <a:endParaRPr lang="cs-CZ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2" name="TextShape 2"/>
          <p:cNvSpPr txBox="1"/>
          <p:nvPr/>
        </p:nvSpPr>
        <p:spPr>
          <a:xfrm>
            <a:off x="457200" y="1556792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Jednou ze základních adaptací člověka je život ve skupině (viz prezentace Socializace a Historie komunikace a viz </a:t>
            </a:r>
            <a:r>
              <a:rPr lang="cs-CZ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Dunbarovu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400" b="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hypotézu sociálního mozku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). </a:t>
            </a:r>
          </a:p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Život ve složitých hierarchických sociálních systémech a kooperace ve skupině vyžadují schopnost odečítat vnitřní stavy druhých lidí a  předvídat jejich chování (jinak by ke kooperaci nemohlo dojít). </a:t>
            </a:r>
          </a:p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 tomu (k vnímání sociálně relevantních informací a k odečítání vnitřních stavů druhých) nás příroda vybavila celou řadou </a:t>
            </a:r>
            <a:r>
              <a:rPr lang="cs-CZ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nástrojů, tzv. kognitivních 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modulů (viz prezentace Modularita mysli). Ty moduly, které používáme po dlouhou dobu (cca desítky tisíc let a více), 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fungují v naší mysli již více méně automaticky 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(implicitně, tj. bez vědomého záměru jedince).</a:t>
            </a:r>
          </a:p>
        </p:txBody>
      </p:sp>
    </p:spTree>
    <p:extLst>
      <p:ext uri="{BB962C8B-B14F-4D97-AF65-F5344CB8AC3E}">
        <p14:creationId xmlns:p14="http://schemas.microsoft.com/office/powerpoint/2010/main" val="40494303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https://vmcdn.ca/old/sootoday/userfiles/images/Police/Drugs/Meth_Face.jpg">
            <a:extLst>
              <a:ext uri="{FF2B5EF4-FFF2-40B4-BE49-F238E27FC236}">
                <a16:creationId xmlns:a16="http://schemas.microsoft.com/office/drawing/2014/main" id="{78FF7F11-FA7D-4B99-BEFE-6A8D3825C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r="4192" b="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24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 - atraktivita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2" name="TextShape 2"/>
          <p:cNvSpPr txBox="1"/>
          <p:nvPr/>
        </p:nvSpPr>
        <p:spPr>
          <a:xfrm>
            <a:off x="457200" y="1407960"/>
            <a:ext cx="8229240" cy="4968552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</a:pPr>
            <a:r>
              <a:rPr lang="cs-CZ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Landy &amp; </a:t>
            </a:r>
            <a:r>
              <a:rPr lang="cs-CZ" sz="25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Sigall</a:t>
            </a:r>
            <a:r>
              <a:rPr lang="cs-CZ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(1974) demonstrovali halo efekt na posuzování inteligence a akademických schopností. 6o studentů (muži) posuzovali kvalitu esejí, které byly jak dobré tak špatné. Třetina esejí obsahovala fotku atraktivních žen, třetina neatraktivních a třetina fotku neměla (tzv. kontrolní skupina).</a:t>
            </a:r>
          </a:p>
          <a:p>
            <a:pPr marL="438840" indent="-319680">
              <a:lnSpc>
                <a:spcPct val="100000"/>
              </a:lnSpc>
            </a:pPr>
            <a:r>
              <a:rPr lang="cs-CZ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Respondenti dávali jasně lepší hodnocení atraktivním autorkám: Na škále od 1 do 9  dostávaly dobré eseje atraktivních autorek průměrné hodnocení 6,7, zatímco neatraktivní 5,9 (6,6 pro kontrolní skupinu bez fotek). Rozdíl byl nicméně ještě větší, když byly posuzovány špatné eseje: atraktivní dostaly 5,2, bez fotky 4,7 a neatraktivní 2,7. </a:t>
            </a:r>
          </a:p>
        </p:txBody>
      </p:sp>
    </p:spTree>
    <p:extLst>
      <p:ext uri="{BB962C8B-B14F-4D97-AF65-F5344CB8AC3E}">
        <p14:creationId xmlns:p14="http://schemas.microsoft.com/office/powerpoint/2010/main" val="36676037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 - atraktivita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4" name="TextShape 2"/>
          <p:cNvSpPr txBox="1"/>
          <p:nvPr/>
        </p:nvSpPr>
        <p:spPr>
          <a:xfrm>
            <a:off x="457200" y="17751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</a:pPr>
            <a:r>
              <a:rPr lang="cs-CZ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Dion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Berscheid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&amp; </a:t>
            </a:r>
            <a:r>
              <a:rPr lang="cs-CZ" sz="2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Walster</a:t>
            </a: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(1972) uskutečnili výzkum se 60 studenty. Každý student dostal 3 různé fotografie: atraktivní, průměrně atraktivní a neatraktivní osoby. </a:t>
            </a:r>
          </a:p>
          <a:p>
            <a:pPr marL="438840" indent="-319680">
              <a:lnSpc>
                <a:spcPct val="100000"/>
              </a:lnSpc>
            </a:pP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Osoby posuzovali na 27 osobnostních škálách (altruismus, sebeprosazování, důvěryhodnost atp.), dále měli odhadnout celkovou spokojenost a nakonec i určit jak prestižní profesi vykonávají.</a:t>
            </a:r>
          </a:p>
          <a:p>
            <a:pPr marL="438840" indent="-319680">
              <a:lnSpc>
                <a:spcPct val="100000"/>
              </a:lnSpc>
            </a:pPr>
            <a:r>
              <a:rPr lang="cs-CZ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Výsledky ukázaly, že respondenti předpokládali, že více sociálně žádaných vlastností mají atraktivní lidé (oproti průměrným a neatraktivním). Respondenti také věřili, že atraktivní lidé vedou šťastnější životy, mají šťastnější manželství, lepší rodiče a lepší kariéru než ostatní.</a:t>
            </a:r>
          </a:p>
        </p:txBody>
      </p:sp>
    </p:spTree>
    <p:extLst>
      <p:ext uri="{BB962C8B-B14F-4D97-AF65-F5344CB8AC3E}">
        <p14:creationId xmlns:p14="http://schemas.microsoft.com/office/powerpoint/2010/main" val="23723681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 - atraktivita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251640" y="1556792"/>
            <a:ext cx="8640720" cy="504056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8800"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 jiné studii (Ostrove &amp; </a:t>
            </a:r>
            <a:r>
              <a:rPr lang="cs-CZ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Sigall</a:t>
            </a: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1975) byly posuzovány dva hypotetické zločiny: loupež a podvod. </a:t>
            </a:r>
          </a:p>
          <a:p>
            <a:pPr marL="118800"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Loupež: žena si pořídila ilegálně klíč a ukradla 2200 $. </a:t>
            </a:r>
          </a:p>
          <a:p>
            <a:pPr marL="118800"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Podvod: žena manipulovala s mužem, aby investoval do fiktivní firmy 2200 $. </a:t>
            </a:r>
          </a:p>
          <a:p>
            <a:pPr marL="118800">
              <a:lnSpc>
                <a:spcPct val="100000"/>
              </a:lnSpc>
            </a:pPr>
            <a:endParaRPr lang="cs-CZ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8800"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Výsledky ukázaly, že posuzovatelé odlišovali typ zločinu. Pokud nebyl zločin ovlivněn atraktivitou (loupež), neatraktivní pachatelky byly trestány více.</a:t>
            </a:r>
          </a:p>
          <a:p>
            <a:pPr marL="118800"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Pokud zločin s atraktivitou souvisel (podvod), byly více trestány atraktivní pachatelky .</a:t>
            </a:r>
          </a:p>
        </p:txBody>
      </p:sp>
    </p:spTree>
    <p:extLst>
      <p:ext uri="{BB962C8B-B14F-4D97-AF65-F5344CB8AC3E}">
        <p14:creationId xmlns:p14="http://schemas.microsoft.com/office/powerpoint/2010/main" val="907423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 - atraktivita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8" name="TextShape 2"/>
          <p:cNvSpPr txBox="1"/>
          <p:nvPr/>
        </p:nvSpPr>
        <p:spPr>
          <a:xfrm>
            <a:off x="457200" y="17751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Političtí kandidáti, kteří vypadali více atraktivní, byly posuzováni také jako více kompetentní a byly více voleni.</a:t>
            </a:r>
          </a:p>
          <a:p>
            <a:pPr marL="438840" indent="-319680">
              <a:lnSpc>
                <a:spcPct val="100000"/>
              </a:lnSpc>
            </a:pPr>
            <a:r>
              <a:rPr lang="cs-CZ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Palmer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&amp; </a:t>
            </a:r>
            <a:r>
              <a:rPr lang="cs-CZ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Peterson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(2012) zjistili, že atraktivnější kandidáti  byli posuzování také jako informovanější. </a:t>
            </a:r>
          </a:p>
          <a:p>
            <a:pPr marL="438840" indent="-319680">
              <a:lnSpc>
                <a:spcPct val="100000"/>
              </a:lnSpc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To ukazuje, jak velký vliv v politice má atraktivní vzhled a jeho mediální vylepšování.</a:t>
            </a:r>
          </a:p>
        </p:txBody>
      </p:sp>
    </p:spTree>
    <p:extLst>
      <p:ext uri="{BB962C8B-B14F-4D97-AF65-F5344CB8AC3E}">
        <p14:creationId xmlns:p14="http://schemas.microsoft.com/office/powerpoint/2010/main" val="10874418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Halo efekt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457200" y="17751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Může být pozitivní halo efekt, ale i </a:t>
            </a:r>
            <a:r>
              <a:rPr lang="cs-CZ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negativní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32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devil‘s</a:t>
            </a:r>
            <a:r>
              <a:rPr lang="cs-CZ" sz="32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32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effect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32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horn</a:t>
            </a:r>
            <a:r>
              <a:rPr lang="cs-CZ" sz="32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32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effect</a:t>
            </a:r>
            <a:r>
              <a:rPr lang="cs-CZ" sz="32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(překlad: efekt vyplazeného jazyka ?)</a:t>
            </a: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9290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Vzhle</a:t>
            </a:r>
            <a:r>
              <a:rPr lang="cs-CZ" sz="4500" b="1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 tváře a očekávání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457200" y="1775160"/>
            <a:ext cx="822924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Důraz na výzkum atraktivity neznamená, že je to jediný (nebo nejdůležitější) typ vzhledu působící na posuzování druhého.</a:t>
            </a:r>
          </a:p>
          <a:p>
            <a:pPr marL="438840" indent="-319680">
              <a:lnSpc>
                <a:spcPct val="100000"/>
              </a:lnSpc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Pravou šíři sledovaného jevu nám ukáže: </a:t>
            </a:r>
          </a:p>
          <a:p>
            <a:pPr marL="57636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problematika castingu pro filmy a postavy </a:t>
            </a:r>
          </a:p>
          <a:p>
            <a:pPr marL="57636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ztotožňování herce s rolí.</a:t>
            </a: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1689115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36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Konfirmační zkreslení (</a:t>
            </a:r>
            <a:r>
              <a:rPr lang="cs-CZ" sz="3600" b="1" i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confirmation bias</a:t>
            </a:r>
            <a:r>
              <a:rPr lang="cs-CZ" sz="36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32" name="TextShape 2"/>
          <p:cNvSpPr txBox="1"/>
          <p:nvPr/>
        </p:nvSpPr>
        <p:spPr>
          <a:xfrm>
            <a:off x="457200" y="1281432"/>
            <a:ext cx="8229240" cy="511236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Je to tendence vyhledávat, interpretovat a upomínat si zvláště na takové informace, které potvrzují (konfirmují) naše existující přesvědčení (</a:t>
            </a:r>
            <a:r>
              <a:rPr lang="cs-CZ" sz="24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beliefs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 a schémata, zatímco nepoměrně méně uvažujeme o jiných, alternativních, možnostech (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Plous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&amp; </a:t>
            </a:r>
            <a:r>
              <a:rPr lang="cs-CZ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Scott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1993).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Výraznější je u emočně nabitých témat.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Užití nejednoznačných důkazů k podpoře vlastních domněnek, zvláště o druhých lidech.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Spojuje tyto jevy: </a:t>
            </a:r>
            <a:r>
              <a:rPr lang="cs-CZ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iluzorní korelaci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(kdy máme dojem, že určité jevy spolu souvisí, přičemž však spolu nesouvisí), </a:t>
            </a:r>
            <a:r>
              <a:rPr lang="cs-CZ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perseveraci přesvědčení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(jev, kdy </a:t>
            </a:r>
            <a:r>
              <a:rPr lang="cs-CZ" sz="24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belief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přetrvává, resp. je vybaven, i po jeho vyvrácení), </a:t>
            </a:r>
            <a:r>
              <a:rPr lang="cs-CZ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efektu pořadí 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(za důležitější považujeme první informaci: původnější je lepší).</a:t>
            </a:r>
          </a:p>
        </p:txBody>
      </p:sp>
    </p:spTree>
    <p:extLst>
      <p:ext uri="{BB962C8B-B14F-4D97-AF65-F5344CB8AC3E}">
        <p14:creationId xmlns:p14="http://schemas.microsoft.com/office/powerpoint/2010/main" val="37111115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Pygmalion efekt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457200" y="1407960"/>
            <a:ext cx="8229240" cy="49924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8800"/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Shrnutí: To, 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jak ostatní vnímáme, je jedna věc. Víme, že máme nereflektované tendence podléhat různým zkreslením a falešným dojmům o druhých. </a:t>
            </a:r>
          </a:p>
          <a:p>
            <a:pPr marL="118800">
              <a:lnSpc>
                <a:spcPct val="100000"/>
              </a:lnSpc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Druhá věc je to, že naše přesvědčení o druhých může také ovlivňuje naše chování k druhým a tím potažmo i chování druhých.</a:t>
            </a:r>
          </a:p>
          <a:p>
            <a:pPr marL="118800"/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=</a:t>
            </a:r>
            <a:r>
              <a:rPr lang="cs-CZ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sebenaplňující se proroctví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77069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Pygmalion efekt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457200" y="1407960"/>
            <a:ext cx="8229240" cy="49924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8800">
              <a:lnSpc>
                <a:spcPct val="100000"/>
              </a:lnSpc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Srov. </a:t>
            </a:r>
            <a:r>
              <a:rPr lang="cs-CZ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teorie nálepkování 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</a:t>
            </a:r>
            <a:r>
              <a:rPr lang="cs-CZ" sz="32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labeling</a:t>
            </a:r>
            <a:r>
              <a:rPr lang="cs-CZ" sz="32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32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theory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): Blondýna, vědátor, </a:t>
            </a:r>
            <a:r>
              <a:rPr lang="cs-CZ" sz="3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ajťák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3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čelista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Rom atd.</a:t>
            </a:r>
          </a:p>
          <a:p>
            <a:pPr marL="118800">
              <a:lnSpc>
                <a:spcPct val="100000"/>
              </a:lnSpc>
            </a:pP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Nálepka kriminálníka překryje nálepku rodiče, přítele, souseda atd.</a:t>
            </a:r>
          </a:p>
          <a:p>
            <a:pPr marL="118800">
              <a:lnSpc>
                <a:spcPct val="100000"/>
              </a:lnSpc>
            </a:pPr>
            <a:r>
              <a:rPr lang="cs-CZ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Nálepka toho, kdo pořád vy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rušuje hloupými dotazy, překryje reálný výkon žáka při zkoušení.</a:t>
            </a: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042091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2">
            <a:extLst>
              <a:ext uri="{FF2B5EF4-FFF2-40B4-BE49-F238E27FC236}">
                <a16:creationId xmlns:a16="http://schemas.microsoft.com/office/drawing/2014/main" id="{4E8844FB-7F3D-40D2-83DB-C2458217D537}"/>
              </a:ext>
            </a:extLst>
          </p:cNvPr>
          <p:cNvSpPr txBox="1"/>
          <p:nvPr/>
        </p:nvSpPr>
        <p:spPr>
          <a:xfrm>
            <a:off x="457200" y="1009258"/>
            <a:ext cx="8229240" cy="5462403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Zásadní problém vnímání druhých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:</a:t>
            </a:r>
          </a:p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Působí na nás celá řada vlivů, které vůbec nesouvisí s obsahem podnětu. Např.:</a:t>
            </a:r>
          </a:p>
          <a:p>
            <a:pPr marL="576360" indent="-4572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 jakém pořadí podnět přichází (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efekt </a:t>
            </a:r>
            <a:r>
              <a:rPr lang="cs-CZ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primarity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efekt posledního dojmu), </a:t>
            </a:r>
          </a:p>
          <a:p>
            <a:pPr marL="576360" indent="-4572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 jakém </a:t>
            </a:r>
            <a:r>
              <a:rPr lang="cs-CZ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kontextu podnět přichází 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(dotyk v prostoru, dotyk v čase, </a:t>
            </a:r>
            <a:r>
              <a:rPr lang="cs-CZ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framing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anchoring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), </a:t>
            </a:r>
          </a:p>
          <a:p>
            <a:pPr marL="576360" indent="-4572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 si o podnětu myslí druzí lidé (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sociální konformita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stereotypizace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labeling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), </a:t>
            </a:r>
          </a:p>
          <a:p>
            <a:pPr marL="576360" indent="-4572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vlastní názor na podnět (konfirmační zkreslení, 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Pygmalion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efekt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, </a:t>
            </a:r>
            <a:r>
              <a:rPr lang="cs-CZ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golem efekt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</a:t>
            </a:r>
          </a:p>
          <a:p>
            <a:pPr marL="576360" indent="-4572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čemu je podnět podobný (náhodné asociace během života).</a:t>
            </a:r>
          </a:p>
          <a:p>
            <a:pPr marL="576360" indent="-4572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 v naší mysli podnětu časově předcházelo (</a:t>
            </a:r>
            <a:r>
              <a:rPr lang="cs-CZ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priming</a:t>
            </a: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).</a:t>
            </a:r>
          </a:p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Tyto vlivy zkreslují náš úsudek o druhých i o světě, aniž by jakkoli souvisely se samotným podnětem.</a:t>
            </a:r>
          </a:p>
          <a:p>
            <a:pPr marL="576360" indent="-457200">
              <a:lnSpc>
                <a:spcPct val="100000"/>
              </a:lnSpc>
              <a:buClr>
                <a:srgbClr val="F0AD00"/>
              </a:buClr>
              <a:buSzPct val="80000"/>
              <a:buFont typeface="Arial" panose="020B0604020202020204" pitchFamily="34" charset="0"/>
              <a:buChar char="•"/>
            </a:pP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5" name="TextShape 1">
            <a:extLst>
              <a:ext uri="{FF2B5EF4-FFF2-40B4-BE49-F238E27FC236}">
                <a16:creationId xmlns:a16="http://schemas.microsoft.com/office/drawing/2014/main" id="{6BC3BED3-2030-4ECC-8254-980D1862AEDA}"/>
              </a:ext>
            </a:extLst>
          </p:cNvPr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Budování dojmu o druhých</a:t>
            </a:r>
            <a:endParaRPr lang="cs-CZ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9800578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Pygmalion efekt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457200" y="1171479"/>
            <a:ext cx="8229240" cy="496584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37160">
              <a:lnSpc>
                <a:spcPct val="100000"/>
              </a:lnSpc>
            </a:pPr>
            <a:r>
              <a:rPr lang="cs-CZ" sz="27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Rosenthal</a:t>
            </a: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 &amp;Jacobson (1968) ukázali, že jestliže učitelé byli navedeni, aby si mysleli, že jsou někteří žáci perspektivnější, tito žáci skutečně po nějaké době měli lepší výsledky (pomocí objektivních metod měření).</a:t>
            </a:r>
          </a:p>
          <a:p>
            <a:pPr marL="137160">
              <a:lnSpc>
                <a:spcPct val="100000"/>
              </a:lnSpc>
            </a:pP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Skutečnost může být očekáváním pozitivně (</a:t>
            </a:r>
            <a:r>
              <a:rPr lang="cs-CZ" sz="27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Pygmalion</a:t>
            </a:r>
            <a:r>
              <a:rPr lang="cs-CZ" sz="2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efekt</a:t>
            </a: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 či negativně (</a:t>
            </a:r>
            <a:r>
              <a:rPr lang="cs-CZ" sz="2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golem efekt</a:t>
            </a: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 ovlivněna. </a:t>
            </a:r>
          </a:p>
          <a:p>
            <a:pPr marL="137160">
              <a:lnSpc>
                <a:spcPct val="100000"/>
              </a:lnSpc>
            </a:pPr>
            <a:endParaRPr lang="cs-CZ" sz="2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37160">
              <a:lnSpc>
                <a:spcPct val="100000"/>
              </a:lnSpc>
            </a:pPr>
            <a:r>
              <a:rPr lang="cs-CZ" sz="2700" b="0" u="sng" strike="noStrike" spc="-1" dirty="0">
                <a:solidFill>
                  <a:srgbClr val="168BBA"/>
                </a:solidFill>
                <a:uFill>
                  <a:solidFill>
                    <a:srgbClr val="FFFFFF"/>
                  </a:solidFill>
                </a:uFill>
                <a:latin typeface="Corbel"/>
                <a:hlinkClick r:id="rId2"/>
              </a:rPr>
              <a:t>https://www.youtube.com/watch?v=dkuomtYlZME</a:t>
            </a:r>
            <a:endParaRPr lang="cs-CZ" sz="2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37160">
              <a:lnSpc>
                <a:spcPct val="100000"/>
              </a:lnSpc>
            </a:pPr>
            <a:endParaRPr lang="cs-CZ" sz="2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37160">
              <a:lnSpc>
                <a:spcPct val="100000"/>
              </a:lnSpc>
            </a:pP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Příklady ze života?</a:t>
            </a:r>
          </a:p>
        </p:txBody>
      </p:sp>
    </p:spTree>
    <p:extLst>
      <p:ext uri="{BB962C8B-B14F-4D97-AF65-F5344CB8AC3E}">
        <p14:creationId xmlns:p14="http://schemas.microsoft.com/office/powerpoint/2010/main" val="865842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Chyby v sociální kognici ve škole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457200" y="1171479"/>
            <a:ext cx="8229240" cy="496584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37160">
              <a:lnSpc>
                <a:spcPct val="100000"/>
              </a:lnSpc>
            </a:pP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Chyby při budování dojmu o druhých jsou v </a:t>
            </a:r>
            <a:r>
              <a:rPr lang="cs-CZ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běžném životě, kdy reagujeme na zcela neznámé lidi, </a:t>
            </a:r>
            <a:r>
              <a:rPr lang="cs-CZ" sz="2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více méně nicotné a zanedbatelné. </a:t>
            </a:r>
          </a:p>
          <a:p>
            <a:pPr marL="137160">
              <a:lnSpc>
                <a:spcPct val="100000"/>
              </a:lnSpc>
            </a:pPr>
            <a:r>
              <a:rPr lang="cs-CZ" sz="2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Nepříjemných rysů nabývají ovšem v pedagogice (při výchově dětí). Když se totiž soustavně dopouštíme nespravedlivosti (budiž nám omluveny jednotlivé a výjimečné prohřešky), kazíme tím často nevratně nejen vztah dětí ke škole, ale často i jejich charakter.</a:t>
            </a:r>
          </a:p>
          <a:p>
            <a:pPr marL="137160">
              <a:lnSpc>
                <a:spcPct val="100000"/>
              </a:lnSpc>
            </a:pPr>
            <a:endParaRPr lang="cs-CZ" sz="2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37160">
              <a:lnSpc>
                <a:spcPct val="100000"/>
              </a:lnSpc>
            </a:pPr>
            <a:endParaRPr lang="cs-CZ" sz="2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2725661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251640" y="332640"/>
            <a:ext cx="8686440" cy="83772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Děkuji za pozornost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38" name="TextShape 2"/>
          <p:cNvSpPr txBox="1"/>
          <p:nvPr/>
        </p:nvSpPr>
        <p:spPr>
          <a:xfrm>
            <a:off x="457200" y="4005000"/>
            <a:ext cx="8229240" cy="239544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876049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2">
            <a:extLst>
              <a:ext uri="{FF2B5EF4-FFF2-40B4-BE49-F238E27FC236}">
                <a16:creationId xmlns:a16="http://schemas.microsoft.com/office/drawing/2014/main" id="{4E8844FB-7F3D-40D2-83DB-C2458217D537}"/>
              </a:ext>
            </a:extLst>
          </p:cNvPr>
          <p:cNvSpPr txBox="1"/>
          <p:nvPr/>
        </p:nvSpPr>
        <p:spPr>
          <a:xfrm>
            <a:off x="457200" y="1240077"/>
            <a:ext cx="8229240" cy="5462403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Důvodem </a:t>
            </a:r>
            <a:r>
              <a:rPr lang="cs-CZ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informování učitelů o chybách v sociální kognici je, že uvědomění si těchto automatických procesů nám dává nějakou šanci zabránit tomu, aby tyto chyby (navíc nevědomě) vstupovaly  do našeho vztahu k žákům.</a:t>
            </a:r>
          </a:p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r>
              <a:rPr lang="cs-CZ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Uvědomovat si tyto chyby v kognici  neznamená zrušit jejich účinek, ale znamená to možnost vyhnout se jejich automatickému ovlivňování našeho chování.</a:t>
            </a:r>
          </a:p>
          <a:p>
            <a:pPr marL="438840" indent="-319680">
              <a:lnSpc>
                <a:spcPct val="100000"/>
              </a:lnSpc>
              <a:buClr>
                <a:srgbClr val="F0AD00"/>
              </a:buClr>
              <a:buSzPct val="80000"/>
              <a:buFont typeface="Wingdings 2" charset="2"/>
              <a:buChar char=""/>
            </a:pP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19160">
              <a:lnSpc>
                <a:spcPct val="100000"/>
              </a:lnSpc>
              <a:buClr>
                <a:srgbClr val="F0AD00"/>
              </a:buClr>
              <a:buSzPct val="80000"/>
            </a:pPr>
            <a:endParaRPr lang="cs-CZ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5" name="TextShape 1">
            <a:extLst>
              <a:ext uri="{FF2B5EF4-FFF2-40B4-BE49-F238E27FC236}">
                <a16:creationId xmlns:a16="http://schemas.microsoft.com/office/drawing/2014/main" id="{6BC3BED3-2030-4ECC-8254-980D1862AEDA}"/>
              </a:ext>
            </a:extLst>
          </p:cNvPr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Budování dojmu o druhých</a:t>
            </a:r>
            <a:endParaRPr lang="cs-CZ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54642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2">
            <a:extLst>
              <a:ext uri="{FF2B5EF4-FFF2-40B4-BE49-F238E27FC236}">
                <a16:creationId xmlns:a16="http://schemas.microsoft.com/office/drawing/2014/main" id="{4E8844FB-7F3D-40D2-83DB-C2458217D537}"/>
              </a:ext>
            </a:extLst>
          </p:cNvPr>
          <p:cNvSpPr txBox="1"/>
          <p:nvPr/>
        </p:nvSpPr>
        <p:spPr>
          <a:xfrm>
            <a:off x="726510" y="1556792"/>
            <a:ext cx="7959930" cy="4625280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r>
              <a:rPr lang="cs-CZ" sz="3200" dirty="0"/>
              <a:t>Zcela zásadní také je, že celá řada automaticky fungujících kognitivních modulů (rozpoznávání tváří, halo efekt, stereotypizace, </a:t>
            </a:r>
            <a:r>
              <a:rPr lang="cs-CZ" sz="3200" dirty="0" err="1"/>
              <a:t>labeling</a:t>
            </a:r>
            <a:r>
              <a:rPr lang="cs-CZ" sz="3200" dirty="0"/>
              <a:t> atd.) je přímo </a:t>
            </a:r>
            <a:r>
              <a:rPr lang="cs-CZ" sz="3200" b="1" dirty="0"/>
              <a:t>spojena s emočním systémem </a:t>
            </a:r>
            <a:r>
              <a:rPr lang="cs-CZ" sz="3200" dirty="0"/>
              <a:t>(srov. prezentace Emoce). </a:t>
            </a:r>
          </a:p>
          <a:p>
            <a:endParaRPr lang="cs-CZ" sz="3200" dirty="0"/>
          </a:p>
          <a:p>
            <a:r>
              <a:rPr lang="cs-CZ" sz="3200" dirty="0"/>
              <a:t>Takže, aniž bychom si museli/y svoje úsudky o druhých vůbec uvědomit, reagujeme na druhé zcela automaticky emočně (a také neverbálně).</a:t>
            </a:r>
          </a:p>
          <a:p>
            <a:endParaRPr lang="cs-CZ" sz="2400" dirty="0"/>
          </a:p>
        </p:txBody>
      </p:sp>
      <p:sp>
        <p:nvSpPr>
          <p:cNvPr id="5" name="TextShape 1">
            <a:extLst>
              <a:ext uri="{FF2B5EF4-FFF2-40B4-BE49-F238E27FC236}">
                <a16:creationId xmlns:a16="http://schemas.microsoft.com/office/drawing/2014/main" id="{6BC3BED3-2030-4ECC-8254-980D1862AEDA}"/>
              </a:ext>
            </a:extLst>
          </p:cNvPr>
          <p:cNvSpPr txBox="1"/>
          <p:nvPr/>
        </p:nvSpPr>
        <p:spPr>
          <a:xfrm>
            <a:off x="457200" y="15552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Budování dojmu o druhých</a:t>
            </a:r>
            <a:endParaRPr lang="cs-CZ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63555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2">
            <a:extLst>
              <a:ext uri="{FF2B5EF4-FFF2-40B4-BE49-F238E27FC236}">
                <a16:creationId xmlns:a16="http://schemas.microsoft.com/office/drawing/2014/main" id="{4E8844FB-7F3D-40D2-83DB-C2458217D537}"/>
              </a:ext>
            </a:extLst>
          </p:cNvPr>
          <p:cNvSpPr txBox="1"/>
          <p:nvPr/>
        </p:nvSpPr>
        <p:spPr>
          <a:xfrm>
            <a:off x="726510" y="1039661"/>
            <a:ext cx="7959930" cy="5067256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r>
              <a:rPr lang="cs-CZ" sz="2800" dirty="0"/>
              <a:t>Shrnutí: Nyní známe </a:t>
            </a:r>
            <a:r>
              <a:rPr lang="cs-CZ" sz="2800" dirty="0" smtClean="0"/>
              <a:t>kontext </a:t>
            </a:r>
            <a:r>
              <a:rPr lang="cs-CZ" sz="2800" dirty="0"/>
              <a:t>budování dojmu o druhých. Spočívá v tom: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že do budování dojmu o druhých zasahuje spousta informací mimo empirické vlastnosti posuzovaného;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a že si tento proces budování dojmu o druhých v podstatě neuvědomujeme, ale rovnou již na druhé </a:t>
            </a:r>
            <a:r>
              <a:rPr lang="cs-CZ" sz="2800" dirty="0" smtClean="0"/>
              <a:t>nějak emočně a neverbálně </a:t>
            </a:r>
            <a:r>
              <a:rPr lang="cs-CZ" sz="2800" dirty="0"/>
              <a:t>reagujeme.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r>
              <a:rPr lang="cs-CZ" sz="2800" dirty="0"/>
              <a:t>Nyní se podíváme na to, proč by to mělo zajímat učitele a jiné pedagogické pracovníky.</a:t>
            </a:r>
          </a:p>
        </p:txBody>
      </p:sp>
      <p:sp>
        <p:nvSpPr>
          <p:cNvPr id="5" name="TextShape 1">
            <a:extLst>
              <a:ext uri="{FF2B5EF4-FFF2-40B4-BE49-F238E27FC236}">
                <a16:creationId xmlns:a16="http://schemas.microsoft.com/office/drawing/2014/main" id="{6BC3BED3-2030-4ECC-8254-980D1862AEDA}"/>
              </a:ext>
            </a:extLst>
          </p:cNvPr>
          <p:cNvSpPr txBox="1"/>
          <p:nvPr/>
        </p:nvSpPr>
        <p:spPr>
          <a:xfrm>
            <a:off x="457560" y="0"/>
            <a:ext cx="8229240" cy="1252440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Budování dojmu o druhých</a:t>
            </a:r>
            <a:endParaRPr lang="cs-CZ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65741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208984"/>
            <a:ext cx="6044600" cy="648709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572000" y="5807631"/>
            <a:ext cx="518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Dle Létalová, 2017, cca 600 studentů PED MUNI</a:t>
            </a:r>
          </a:p>
        </p:txBody>
      </p:sp>
    </p:spTree>
    <p:extLst>
      <p:ext uri="{BB962C8B-B14F-4D97-AF65-F5344CB8AC3E}">
        <p14:creationId xmlns:p14="http://schemas.microsoft.com/office/powerpoint/2010/main" val="319986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457200" y="155520"/>
            <a:ext cx="8229240" cy="909193"/>
          </a:xfrm>
          <a:prstGeom prst="rect">
            <a:avLst/>
          </a:prstGeom>
          <a:noFill/>
          <a:ln>
            <a:noFill/>
          </a:ln>
        </p:spPr>
        <p:txBody>
          <a:bodyPr tIns="45000" rIns="45720" bIns="45000" anchor="ctr"/>
          <a:lstStyle/>
          <a:p>
            <a:pPr>
              <a:lnSpc>
                <a:spcPct val="100000"/>
              </a:lnSpc>
            </a:pPr>
            <a:r>
              <a:rPr lang="cs-CZ" sz="4500" b="1" strike="noStrike" spc="-1" dirty="0">
                <a:solidFill>
                  <a:srgbClr val="F0AD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Sociální kognice a vzdělávání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457200" y="951979"/>
            <a:ext cx="8229240" cy="5335728"/>
          </a:xfrm>
          <a:prstGeom prst="rect">
            <a:avLst/>
          </a:prstGeom>
          <a:noFill/>
          <a:ln>
            <a:noFill/>
          </a:ln>
        </p:spPr>
        <p:txBody>
          <a:bodyPr lIns="54720" tIns="91440" rIns="90000" bIns="45000"/>
          <a:lstStyle/>
          <a:p>
            <a:pPr marL="438840" indent="-319680">
              <a:lnSpc>
                <a:spcPct val="100000"/>
              </a:lnSpc>
            </a:pP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Druhá nejčastěji uváděná vlastnost ideálního učitele je </a:t>
            </a:r>
            <a:r>
              <a:rPr lang="cs-CZ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spravedlivost</a:t>
            </a:r>
            <a:r>
              <a:rPr lang="cs-CZ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(po poněkud problematické vlastnosti autorita).</a:t>
            </a:r>
          </a:p>
          <a:p>
            <a:pPr marL="438840" indent="-319680">
              <a:lnSpc>
                <a:spcPct val="100000"/>
              </a:lnSpc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Studenti PED MUNI stále uvádějí nespočet příběhů o tom, jak nespravedliví dokážou učitelé (ještě dnes) být.</a:t>
            </a:r>
          </a:p>
          <a:p>
            <a:pPr marL="438840" indent="-319680">
              <a:lnSpc>
                <a:spcPct val="100000"/>
              </a:lnSpc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Nejčastějším příkladem nespravedlivosti učitele jsou příběhy o nadržování a zasednutí si.</a:t>
            </a:r>
          </a:p>
          <a:p>
            <a:pPr marL="438840" indent="-319680">
              <a:lnSpc>
                <a:spcPct val="100000"/>
              </a:lnSpc>
            </a:pPr>
            <a:r>
              <a:rPr lang="cs-CZ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Tyto autentické výpovědi studentů svědčí o tom, že někteří učitelé stále ještě nereflektují některé svoje postoje k žákům, ale prostě automaticky jednají (nespravedlivě). Myslí si, že jednají spravedlivě, ale zvenčí je vidět, že mají klapky na očích</a:t>
            </a:r>
            <a:r>
              <a:rPr lang="cs-CZ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.</a:t>
            </a:r>
            <a:endParaRPr lang="cs-CZ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5672638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2032</Words>
  <Application>Microsoft Office PowerPoint</Application>
  <PresentationFormat>Předvádění na obrazovce (4:3)</PresentationFormat>
  <Paragraphs>166</Paragraphs>
  <Slides>42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51" baseType="lpstr">
      <vt:lpstr>AdvTT94c8263f.I</vt:lpstr>
      <vt:lpstr>AdvTT94c8263f.I+20</vt:lpstr>
      <vt:lpstr>Arial</vt:lpstr>
      <vt:lpstr>Calibri</vt:lpstr>
      <vt:lpstr>Calibri Light</vt:lpstr>
      <vt:lpstr>Corbel</vt:lpstr>
      <vt:lpstr>Segoe UI Historic</vt:lpstr>
      <vt:lpstr>Wingdings 2</vt:lpstr>
      <vt:lpstr>Motiv Office</vt:lpstr>
      <vt:lpstr>Sociální psychologie Budování dojmu o druhých, halo efekt a Pygmalion efekt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Scores of distinctiveness (SDi):   the more a face is distant from its ingroup mean (on axis towards outgroup mean) the more distinct it is and the more it resembles outgroup standards.</vt:lpstr>
      <vt:lpstr>Prezentace aplikace PowerPoint</vt:lpstr>
      <vt:lpstr>Prezentace aplikace PowerPoint</vt:lpstr>
      <vt:lpstr>Czech and Turkish composite female faces Upper line: 6 faces closest to determined position unwarped to predicted SDi shape Bottom line: always the same 10 facial textures unwarped to predicted SDi configuration</vt:lpstr>
      <vt:lpstr>Tváře vytvořené umělou inteligencí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psychologie Budování dojmu o druhých, halo efekt a Pygmalion efekt</dc:title>
  <dc:creator>Jan Krása</dc:creator>
  <cp:lastModifiedBy>Jan Krása</cp:lastModifiedBy>
  <cp:revision>16</cp:revision>
  <dcterms:created xsi:type="dcterms:W3CDTF">2020-11-21T13:37:43Z</dcterms:created>
  <dcterms:modified xsi:type="dcterms:W3CDTF">2020-11-27T09:00:30Z</dcterms:modified>
</cp:coreProperties>
</file>