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60" r:id="rId3"/>
    <p:sldId id="268" r:id="rId4"/>
    <p:sldId id="257" r:id="rId5"/>
    <p:sldId id="261" r:id="rId6"/>
    <p:sldId id="262" r:id="rId7"/>
    <p:sldId id="263" r:id="rId8"/>
    <p:sldId id="265" r:id="rId9"/>
    <p:sldId id="264" r:id="rId10"/>
    <p:sldId id="267" r:id="rId11"/>
    <p:sldId id="266" r:id="rId12"/>
    <p:sldId id="269" r:id="rId13"/>
    <p:sldId id="270" r:id="rId14"/>
    <p:sldId id="258" r:id="rId15"/>
    <p:sldId id="259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0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04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5199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802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5993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469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635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39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396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87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138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99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9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00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160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73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01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47775" y="1201420"/>
            <a:ext cx="8557311" cy="4218305"/>
          </a:xfrm>
        </p:spPr>
        <p:txBody>
          <a:bodyPr/>
          <a:lstStyle/>
          <a:p>
            <a:pPr algn="ctr"/>
            <a:r>
              <a:rPr lang="cs-CZ" sz="7200" b="1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MICHEL FOUCAULT</a:t>
            </a:r>
            <a:br>
              <a:rPr lang="cs-CZ" sz="7200" b="1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</a:br>
            <a:r>
              <a:rPr lang="cs-CZ" sz="7200" b="1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DĚJINY ŠÍLENSTVÍ</a:t>
            </a:r>
            <a:br>
              <a:rPr lang="cs-CZ" sz="60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123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5E68AE-5E3C-416E-8FFC-634697C49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33475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>
                <a:solidFill>
                  <a:schemeClr val="accent2">
                    <a:lumMod val="50000"/>
                  </a:schemeClr>
                </a:solidFill>
              </a:rPr>
              <a:t>Archeologické vrstvy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713E5B-9D43-4960-B350-3736398B0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9250"/>
            <a:ext cx="8596668" cy="4752975"/>
          </a:xfrm>
        </p:spPr>
        <p:txBody>
          <a:bodyPr>
            <a:normAutofit lnSpcReduction="10000"/>
          </a:bodyPr>
          <a:lstStyle/>
          <a:p>
            <a:pPr lvl="1"/>
            <a:endParaRPr lang="cs-CZ" sz="1800" dirty="0"/>
          </a:p>
          <a:p>
            <a:r>
              <a:rPr lang="cs-CZ" sz="2000" dirty="0"/>
              <a:t>RENEZANCE – přechodné období</a:t>
            </a:r>
          </a:p>
          <a:p>
            <a:pPr marL="685800" lvl="1"/>
            <a:r>
              <a:rPr lang="cs-CZ" sz="1800" dirty="0"/>
              <a:t>Velká nejistota -&gt; zmnožení projevů „mentální“ nenormálnosti - literatura, výtvarné umění, úřední zprávy. (Něco, co je zcela běžné i v méně turbulentních časech. COVID.)</a:t>
            </a:r>
          </a:p>
          <a:p>
            <a:pPr marL="685800" lvl="1"/>
            <a:r>
              <a:rPr lang="cs-CZ" sz="1800" dirty="0"/>
              <a:t>Změna pojetí šílenství:</a:t>
            </a:r>
          </a:p>
          <a:p>
            <a:pPr marL="685800" lvl="1"/>
            <a:endParaRPr lang="cs-CZ" sz="1800" dirty="0"/>
          </a:p>
          <a:p>
            <a:pPr marL="0" indent="0" algn="l">
              <a:buNone/>
            </a:pPr>
            <a:r>
              <a:rPr lang="cs-CZ" sz="2200" dirty="0">
                <a:latin typeface="MSTT31c6f5"/>
              </a:rPr>
              <a:t>„</a:t>
            </a:r>
            <a:r>
              <a:rPr lang="pt-BR" sz="2200" b="0" i="0" u="none" strike="noStrike" baseline="0" dirty="0">
                <a:latin typeface="MSTT31c6f5"/>
              </a:rPr>
              <a:t>Prvky se p</a:t>
            </a:r>
            <a:r>
              <a:rPr lang="cs-CZ" sz="2200" b="0" i="0" u="none" strike="noStrike" baseline="0" dirty="0">
                <a:latin typeface="MSTT31c6f5"/>
              </a:rPr>
              <a:t>ř</a:t>
            </a:r>
            <a:r>
              <a:rPr lang="pt-BR" sz="2200" b="0" i="0" u="none" strike="noStrike" baseline="0" dirty="0">
                <a:latin typeface="MSTT31c6f5"/>
              </a:rPr>
              <a:t>evrátily. U</a:t>
            </a:r>
            <a:r>
              <a:rPr lang="cs-CZ" sz="2200" b="0" i="0" u="none" strike="noStrike" baseline="0" dirty="0">
                <a:latin typeface="MSTT31c6f5"/>
              </a:rPr>
              <a:t>ž</a:t>
            </a:r>
            <a:r>
              <a:rPr lang="pt-BR" sz="2200" b="0" i="0" u="none" strike="noStrike" baseline="0" dirty="0">
                <a:latin typeface="MSTT31c6f5"/>
              </a:rPr>
              <a:t> to není tak, </a:t>
            </a:r>
            <a:r>
              <a:rPr lang="cs-CZ" sz="2200" b="0" i="0" u="none" strike="noStrike" baseline="0" dirty="0">
                <a:latin typeface="MSTT31c6f5"/>
              </a:rPr>
              <a:t>ž</a:t>
            </a:r>
            <a:r>
              <a:rPr lang="pt-BR" sz="2200" b="0" i="0" u="none" strike="noStrike" baseline="0" dirty="0">
                <a:latin typeface="MSTT31c6f5"/>
              </a:rPr>
              <a:t>e konec </a:t>
            </a:r>
            <a:r>
              <a:rPr lang="cs-CZ" sz="2200" b="0" i="0" u="none" strike="noStrike" baseline="0" dirty="0">
                <a:latin typeface="MSTT31c6f5"/>
              </a:rPr>
              <a:t>č</a:t>
            </a:r>
            <a:r>
              <a:rPr lang="pt-BR" sz="2200" b="0" i="0" u="none" strike="noStrike" baseline="0" dirty="0">
                <a:latin typeface="MSTT31c6f5"/>
              </a:rPr>
              <a:t>as</a:t>
            </a:r>
            <a:r>
              <a:rPr lang="cs-CZ" sz="2200" b="0" i="0" u="none" strike="noStrike" baseline="0" dirty="0">
                <a:latin typeface="MSTT31c6f5"/>
              </a:rPr>
              <a:t>ů</a:t>
            </a:r>
            <a:r>
              <a:rPr lang="pt-BR" sz="2200" b="0" i="0" u="none" strike="noStrike" baseline="0" dirty="0">
                <a:latin typeface="MSTT31c6f5"/>
              </a:rPr>
              <a:t> a sv</a:t>
            </a:r>
            <a:r>
              <a:rPr lang="cs-CZ" sz="2200" b="0" i="0" u="none" strike="noStrike" baseline="0" dirty="0">
                <a:latin typeface="MSTT31c6f5"/>
              </a:rPr>
              <a:t>ě</a:t>
            </a:r>
            <a:r>
              <a:rPr lang="pt-BR" sz="2200" b="0" i="0" u="none" strike="noStrike" baseline="0" dirty="0">
                <a:latin typeface="MSTT31c6f5"/>
              </a:rPr>
              <a:t>ta lidem zp</a:t>
            </a:r>
            <a:r>
              <a:rPr lang="cs-CZ" sz="2200" b="0" i="0" u="none" strike="noStrike" baseline="0" dirty="0">
                <a:latin typeface="MSTT31c6f5"/>
              </a:rPr>
              <a:t>ě</a:t>
            </a:r>
            <a:r>
              <a:rPr lang="pt-BR" sz="2200" b="0" i="0" u="none" strike="noStrike" baseline="0" dirty="0">
                <a:latin typeface="MSTT31c6f5"/>
              </a:rPr>
              <a:t>tn</a:t>
            </a:r>
            <a:r>
              <a:rPr lang="cs-CZ" sz="2200" b="0" i="0" u="none" strike="noStrike" baseline="0" dirty="0">
                <a:latin typeface="MSTT31c6f5"/>
              </a:rPr>
              <a:t>ě uká</a:t>
            </a:r>
            <a:r>
              <a:rPr lang="cs-CZ" sz="2200" dirty="0">
                <a:latin typeface="MSTT31c6f5"/>
              </a:rPr>
              <a:t>ž</a:t>
            </a:r>
            <a:r>
              <a:rPr lang="cs-CZ" sz="2200" b="0" i="0" u="none" strike="noStrike" baseline="0" dirty="0">
                <a:latin typeface="MSTT31c6f5"/>
              </a:rPr>
              <a:t>e, jak byli šílení, když se o to nestarali; teď naopak stoupající vlna šílenství, jeho temný vpád, věští blízkost poslední katastrofy světa; právě lidské bláznovství ji přivolává a </a:t>
            </a:r>
            <a:r>
              <a:rPr lang="cs-CZ" sz="2200" dirty="0">
                <a:latin typeface="MSTT31c6f5"/>
              </a:rPr>
              <a:t>č</a:t>
            </a:r>
            <a:r>
              <a:rPr lang="cs-CZ" sz="2200" b="0" i="0" u="none" strike="noStrike" baseline="0" dirty="0">
                <a:latin typeface="MSTT31c6f5"/>
              </a:rPr>
              <a:t>iní neodvratnou.“</a:t>
            </a:r>
          </a:p>
          <a:p>
            <a:pPr marL="0" indent="0" algn="l">
              <a:buNone/>
            </a:pPr>
            <a:endParaRPr lang="cs-CZ" sz="1800" b="0" i="0" u="none" strike="noStrike" baseline="0" dirty="0">
              <a:latin typeface="MSTT31c6f5"/>
            </a:endParaRPr>
          </a:p>
          <a:p>
            <a:pPr lvl="1"/>
            <a:r>
              <a:rPr lang="cs-CZ" sz="1800" dirty="0"/>
              <a:t>Šílenství začíná být něčím, s čím se společnost musí vyrovnat.</a:t>
            </a:r>
          </a:p>
          <a:p>
            <a:pPr marL="400050" lvl="1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lvl="1"/>
            <a:endParaRPr lang="cs-CZ" sz="1800" dirty="0"/>
          </a:p>
          <a:p>
            <a:endParaRPr lang="cs-CZ" sz="20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4974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5E68AE-5E3C-416E-8FFC-634697C49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33475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>
                <a:solidFill>
                  <a:schemeClr val="accent2">
                    <a:lumMod val="50000"/>
                  </a:schemeClr>
                </a:solidFill>
              </a:rPr>
              <a:t>Archeologické vrstvy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713E5B-9D43-4960-B350-3736398B0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3075"/>
            <a:ext cx="8596668" cy="4298287"/>
          </a:xfrm>
        </p:spPr>
        <p:txBody>
          <a:bodyPr>
            <a:normAutofit/>
          </a:bodyPr>
          <a:lstStyle/>
          <a:p>
            <a:endParaRPr lang="cs-CZ" sz="2000" dirty="0"/>
          </a:p>
          <a:p>
            <a:r>
              <a:rPr lang="cs-CZ" sz="2000" dirty="0"/>
              <a:t>DOBA OSVÍCENSTVÍ (KLASICKÝ VĚK – 17. A 18. STOLETÍ)</a:t>
            </a:r>
          </a:p>
          <a:p>
            <a:pPr marL="0" indent="0" algn="l">
              <a:buNone/>
            </a:pPr>
            <a:endParaRPr lang="cs-CZ" sz="2000" dirty="0"/>
          </a:p>
          <a:p>
            <a:pPr marL="0" indent="0" algn="l">
              <a:buNone/>
            </a:pPr>
            <a:r>
              <a:rPr lang="cs-CZ" sz="2000" dirty="0"/>
              <a:t>„Renesance dala průchod hlasu šílenství, zkrotila však jeho útočnost. Osvícenství je podivně násilným zásahem umlčí.“</a:t>
            </a:r>
          </a:p>
          <a:p>
            <a:pPr lvl="1"/>
            <a:r>
              <a:rPr lang="cs-CZ" sz="2000" dirty="0"/>
              <a:t>Čím a proč?</a:t>
            </a:r>
          </a:p>
          <a:p>
            <a:pPr lvl="1"/>
            <a:r>
              <a:rPr lang="cs-CZ" sz="2000" dirty="0"/>
              <a:t>Hlavní téma – INTERNACE (Špitál) = „oficiální oddělení“</a:t>
            </a:r>
          </a:p>
          <a:p>
            <a:pPr lvl="1"/>
            <a:r>
              <a:rPr lang="cs-CZ" sz="2000" dirty="0"/>
              <a:t>Vznik míst, kde byli ne-normální internováni</a:t>
            </a:r>
          </a:p>
          <a:p>
            <a:pPr lvl="1"/>
            <a:r>
              <a:rPr lang="cs-CZ" sz="2000" dirty="0"/>
              <a:t>Ne-normální = ti, kteří nechtějí, neumějí, nemůžou pracovat</a:t>
            </a:r>
          </a:p>
          <a:p>
            <a:pPr lvl="1"/>
            <a:r>
              <a:rPr lang="cs-CZ" sz="2000" dirty="0"/>
              <a:t>PRÁCE</a:t>
            </a:r>
          </a:p>
          <a:p>
            <a:pPr lvl="1"/>
            <a:endParaRPr lang="cs-CZ" sz="2000" dirty="0"/>
          </a:p>
          <a:p>
            <a:pPr lvl="1"/>
            <a:endParaRPr lang="cs-CZ" sz="2000" dirty="0"/>
          </a:p>
          <a:p>
            <a:pPr marL="0" indent="0" algn="l">
              <a:buNone/>
            </a:pPr>
            <a:endParaRPr lang="cs-CZ" sz="2000" dirty="0"/>
          </a:p>
          <a:p>
            <a:pPr marL="0" indent="0" algn="l">
              <a:buNone/>
            </a:pPr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4255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5E68AE-5E3C-416E-8FFC-634697C49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33475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>
                <a:solidFill>
                  <a:schemeClr val="accent2">
                    <a:lumMod val="50000"/>
                  </a:schemeClr>
                </a:solidFill>
              </a:rPr>
              <a:t>Archeologické vrstvy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713E5B-9D43-4960-B350-3736398B0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3075"/>
            <a:ext cx="8596668" cy="4298287"/>
          </a:xfrm>
        </p:spPr>
        <p:txBody>
          <a:bodyPr>
            <a:normAutofit/>
          </a:bodyPr>
          <a:lstStyle/>
          <a:p>
            <a:endParaRPr lang="cs-CZ" sz="2000" dirty="0"/>
          </a:p>
          <a:p>
            <a:r>
              <a:rPr lang="cs-CZ" sz="2000" dirty="0"/>
              <a:t>DOBA OSVÍCENSTVÍ (KLASICKÝ VĚK – 17. A 18. STOLETÍ)</a:t>
            </a:r>
          </a:p>
          <a:p>
            <a:pPr marL="0" indent="0" algn="l">
              <a:buNone/>
            </a:pPr>
            <a:endParaRPr lang="cs-CZ" sz="2000" dirty="0"/>
          </a:p>
          <a:p>
            <a:pPr lvl="1"/>
            <a:r>
              <a:rPr lang="cs-CZ" sz="1800" dirty="0"/>
              <a:t>Klasický věk = věk vzniku základů industriální společnosti</a:t>
            </a:r>
          </a:p>
          <a:p>
            <a:pPr lvl="1"/>
            <a:r>
              <a:rPr lang="cs-CZ" sz="1800" dirty="0"/>
              <a:t>Industriální společnost = práce2</a:t>
            </a:r>
          </a:p>
          <a:p>
            <a:pPr lvl="1"/>
            <a:r>
              <a:rPr lang="cs-CZ" sz="1800" dirty="0"/>
              <a:t>ALE PRÁCE = NÁSTROJ ETICKÉHO POSTOJE (PRÁCE JE CTNOST)</a:t>
            </a:r>
          </a:p>
          <a:p>
            <a:pPr lvl="1"/>
            <a:r>
              <a:rPr lang="cs-CZ" sz="1800" dirty="0"/>
              <a:t>PRÁCE JE NÁSTROJ </a:t>
            </a:r>
            <a:r>
              <a:rPr lang="cs-CZ" sz="1800" b="1" dirty="0"/>
              <a:t>CELKOVÉ NÁPRAVY</a:t>
            </a:r>
            <a:r>
              <a:rPr lang="cs-CZ" sz="1800" dirty="0"/>
              <a:t> TĚCH, KTEŘÍ NEPRACUJÍ</a:t>
            </a:r>
          </a:p>
          <a:p>
            <a:pPr lvl="1"/>
            <a:r>
              <a:rPr lang="cs-CZ" sz="1800" dirty="0"/>
              <a:t>CÍLEM JE </a:t>
            </a:r>
            <a:r>
              <a:rPr lang="cs-CZ" sz="1800" b="1" dirty="0"/>
              <a:t>MORÁLNÍ PROFIL </a:t>
            </a:r>
          </a:p>
          <a:p>
            <a:pPr marL="457200" lvl="1" indent="0">
              <a:buNone/>
            </a:pPr>
            <a:r>
              <a:rPr lang="cs-CZ" sz="1800" dirty="0"/>
              <a:t>	</a:t>
            </a:r>
          </a:p>
          <a:p>
            <a:pPr lvl="1"/>
            <a:endParaRPr lang="cs-CZ" sz="2000" dirty="0"/>
          </a:p>
          <a:p>
            <a:pPr marL="0" indent="0" algn="l">
              <a:buNone/>
            </a:pPr>
            <a:endParaRPr lang="cs-CZ" sz="2000" dirty="0"/>
          </a:p>
          <a:p>
            <a:pPr marL="0" indent="0" algn="l">
              <a:buNone/>
            </a:pPr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4894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5E68AE-5E3C-416E-8FFC-634697C49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33475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>
                <a:solidFill>
                  <a:schemeClr val="accent2">
                    <a:lumMod val="50000"/>
                  </a:schemeClr>
                </a:solidFill>
              </a:rPr>
              <a:t>Archeologické vrstvy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713E5B-9D43-4960-B350-3736398B0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3075"/>
            <a:ext cx="8596668" cy="4800600"/>
          </a:xfrm>
        </p:spPr>
        <p:txBody>
          <a:bodyPr>
            <a:normAutofit fontScale="92500" lnSpcReduction="20000"/>
          </a:bodyPr>
          <a:lstStyle/>
          <a:p>
            <a:endParaRPr lang="cs-CZ" sz="1600" dirty="0"/>
          </a:p>
          <a:p>
            <a:pPr marL="0" indent="0" algn="l">
              <a:buNone/>
            </a:pPr>
            <a:r>
              <a:rPr lang="cs-CZ" sz="2600" i="1" dirty="0"/>
              <a:t>„</a:t>
            </a:r>
            <a:r>
              <a:rPr lang="cs-CZ" sz="2600" b="0" i="1" u="none" strike="noStrike" baseline="0" dirty="0">
                <a:latin typeface="MSTT31c6f5"/>
              </a:rPr>
              <a:t>V dubnu 1684 je vydán příkaz zřídit ve špitále oddělení pro chlapce a dívky mladší pětadvaceti let; největší </a:t>
            </a:r>
            <a:r>
              <a:rPr lang="cs-CZ" sz="2600" i="1" dirty="0">
                <a:latin typeface="MSTT31c6f5"/>
              </a:rPr>
              <a:t>č</a:t>
            </a:r>
            <a:r>
              <a:rPr lang="cs-CZ" sz="2600" b="0" i="1" u="none" strike="noStrike" baseline="0" dirty="0">
                <a:latin typeface="MSTT31c6f5"/>
              </a:rPr>
              <a:t>ást dne má zabrat práce provázená ‚</a:t>
            </a:r>
            <a:r>
              <a:rPr lang="cs-CZ" sz="2600" i="1" dirty="0">
                <a:latin typeface="MSTT31c6f5"/>
              </a:rPr>
              <a:t>č</a:t>
            </a:r>
            <a:r>
              <a:rPr lang="cs-CZ" sz="2600" b="0" i="1" u="none" strike="noStrike" baseline="0" dirty="0">
                <a:latin typeface="MSTT31c6f5"/>
              </a:rPr>
              <a:t>etbou zbožných knih‘; z příkazu je zároveň zřejmé, že jde čistě o represi, a ne o to, něco vyrábět: ‚Pracovat budou co nejdéle a budou vykonávat tu nejhrubší </a:t>
            </a:r>
            <a:r>
              <a:rPr lang="cs-CZ" sz="2600" i="1" dirty="0">
                <a:latin typeface="MSTT31c6f5"/>
              </a:rPr>
              <a:t>č</a:t>
            </a:r>
            <a:r>
              <a:rPr lang="cs-CZ" sz="2600" b="0" i="1" u="none" strike="noStrike" baseline="0" dirty="0">
                <a:latin typeface="MSTT31c6f5"/>
              </a:rPr>
              <a:t>innost, jakou jim jen dovolí jejich síly a místo, kde budou. Teprve a jedině potom, až svou horlivostí při této první práci prokáží, ‚že se chtějí napravit‘, mohou se učit </a:t>
            </a:r>
            <a:r>
              <a:rPr lang="cs-CZ" sz="2600" i="1" dirty="0">
                <a:latin typeface="MSTT31c6f5"/>
              </a:rPr>
              <a:t>ř</a:t>
            </a:r>
            <a:r>
              <a:rPr lang="cs-CZ" sz="2600" b="0" i="1" u="none" strike="noStrike" baseline="0" dirty="0">
                <a:latin typeface="MSTT31c6f5"/>
              </a:rPr>
              <a:t>emeslu </a:t>
            </a:r>
            <a:r>
              <a:rPr lang="cs-CZ" sz="2600" i="1" dirty="0">
                <a:latin typeface="MSTT31c6f5"/>
              </a:rPr>
              <a:t>‚</a:t>
            </a:r>
            <a:r>
              <a:rPr lang="cs-CZ" sz="2600" b="0" i="1" u="none" strike="noStrike" baseline="0" dirty="0">
                <a:latin typeface="MSTT31c6f5"/>
              </a:rPr>
              <a:t>vhodnému pro jejich pohlaví a sklon‘. A každý prohře</a:t>
            </a:r>
            <a:r>
              <a:rPr lang="cs-CZ" sz="2600" i="1" dirty="0">
                <a:latin typeface="MSTT31c6f5"/>
              </a:rPr>
              <a:t>š</a:t>
            </a:r>
            <a:r>
              <a:rPr lang="cs-CZ" sz="2600" b="0" i="1" u="none" strike="noStrike" baseline="0" dirty="0">
                <a:latin typeface="MSTT31c6f5"/>
              </a:rPr>
              <a:t>ek </a:t>
            </a:r>
            <a:r>
              <a:rPr lang="cs-CZ" sz="2600" i="1" dirty="0">
                <a:latin typeface="MSTT31c6f5"/>
              </a:rPr>
              <a:t>‚</a:t>
            </a:r>
            <a:r>
              <a:rPr lang="cs-CZ" sz="2600" b="0" i="1" u="none" strike="noStrike" baseline="0" dirty="0">
                <a:latin typeface="MSTT31c6f5"/>
              </a:rPr>
              <a:t>bude trestán odebráním potravy, přídavkem práce, vězením a jinými postihy, užívanými v </a:t>
            </a:r>
            <a:r>
              <a:rPr lang="cs-CZ" sz="2600" i="1" dirty="0">
                <a:latin typeface="MSTT31c6f5"/>
              </a:rPr>
              <a:t>ř</a:t>
            </a:r>
            <a:r>
              <a:rPr lang="cs-CZ" sz="2600" b="0" i="1" u="none" strike="noStrike" baseline="0" dirty="0">
                <a:latin typeface="MSTT31c6f5"/>
              </a:rPr>
              <a:t>ečených </a:t>
            </a:r>
            <a:r>
              <a:rPr lang="cs-CZ" sz="2600" i="1" dirty="0">
                <a:latin typeface="MSTT31c6f5"/>
              </a:rPr>
              <a:t>š</a:t>
            </a:r>
            <a:r>
              <a:rPr lang="cs-CZ" sz="2600" b="0" i="1" u="none" strike="noStrike" baseline="0" dirty="0">
                <a:latin typeface="MSTT31c6f5"/>
              </a:rPr>
              <a:t>pitálech podle uvážení správc</a:t>
            </a:r>
            <a:r>
              <a:rPr lang="cs-CZ" sz="2600" i="1" dirty="0">
                <a:latin typeface="MSTT31c6f5"/>
              </a:rPr>
              <a:t>ů‘.</a:t>
            </a:r>
            <a:r>
              <a:rPr lang="cs-CZ" sz="2600" b="0" i="1" u="none" strike="noStrike" baseline="0" dirty="0">
                <a:latin typeface="MSTT31c6f5"/>
              </a:rPr>
              <a:t> Stačí si přečíst </a:t>
            </a:r>
            <a:r>
              <a:rPr lang="cs-CZ" sz="2600" i="1" dirty="0">
                <a:latin typeface="MSTT31c6f5"/>
              </a:rPr>
              <a:t>‚</a:t>
            </a:r>
            <a:r>
              <a:rPr lang="cs-CZ" sz="2600" b="0" i="1" u="none" strike="noStrike" baseline="0" dirty="0">
                <a:latin typeface="MSTT31c6f5"/>
              </a:rPr>
              <a:t>všeobecný denní </a:t>
            </a:r>
            <a:r>
              <a:rPr lang="cs-CZ" sz="2600" i="1" dirty="0">
                <a:latin typeface="MSTT31c6f5"/>
              </a:rPr>
              <a:t>ř</a:t>
            </a:r>
            <a:r>
              <a:rPr lang="cs-CZ" sz="2600" b="0" i="1" u="none" strike="noStrike" baseline="0" dirty="0">
                <a:latin typeface="MSTT31c6f5"/>
              </a:rPr>
              <a:t>ád </a:t>
            </a:r>
            <a:r>
              <a:rPr lang="cs-CZ" sz="2600" i="1" dirty="0">
                <a:latin typeface="MSTT31c6f5"/>
              </a:rPr>
              <a:t>š</a:t>
            </a:r>
            <a:r>
              <a:rPr lang="cs-CZ" sz="2600" b="0" i="1" u="none" strike="noStrike" baseline="0" dirty="0">
                <a:latin typeface="MSTT31c6f5"/>
              </a:rPr>
              <a:t>pitálu Saint-Louis de la </a:t>
            </a:r>
            <a:r>
              <a:rPr lang="cs-CZ" sz="2600" b="0" i="1" u="none" strike="noStrike" baseline="0" dirty="0" err="1">
                <a:latin typeface="MSTT31c6f5"/>
              </a:rPr>
              <a:t>Salpêtrière</a:t>
            </a:r>
            <a:r>
              <a:rPr lang="cs-CZ" sz="2600" i="1" dirty="0">
                <a:latin typeface="MSTT31c6f5"/>
              </a:rPr>
              <a:t>‘</a:t>
            </a:r>
            <a:r>
              <a:rPr lang="cs-CZ" sz="2600" b="0" i="1" u="none" strike="noStrike" baseline="0" dirty="0">
                <a:latin typeface="MSTT31c6f5"/>
              </a:rPr>
              <a:t>; už z něho je zřejmé, že ne-li jediným smyslem, tedy alespoň tím hlavním motivem internace, nadřazeným dokonce i požadavku práce, je náprava a mravní nátlak.“</a:t>
            </a:r>
            <a:r>
              <a:rPr lang="cs-CZ" sz="2600" i="1" dirty="0"/>
              <a:t>	</a:t>
            </a:r>
          </a:p>
          <a:p>
            <a:pPr lvl="1"/>
            <a:endParaRPr lang="cs-CZ" sz="2400" dirty="0"/>
          </a:p>
          <a:p>
            <a:pPr marL="0" indent="0" algn="l">
              <a:buNone/>
            </a:pPr>
            <a:endParaRPr lang="cs-CZ" sz="1600" dirty="0"/>
          </a:p>
          <a:p>
            <a:pPr marL="0" indent="0" algn="l">
              <a:buNone/>
            </a:pPr>
            <a:endParaRPr lang="cs-CZ" sz="1600" dirty="0"/>
          </a:p>
          <a:p>
            <a:endParaRPr lang="cs-CZ" sz="1600" dirty="0"/>
          </a:p>
          <a:p>
            <a:pPr marL="0" indent="0">
              <a:buNone/>
            </a:pPr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556174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4103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Kapitola V. LÉKAŘI A NEMOCNÍ</a:t>
            </a:r>
            <a:br>
              <a:rPr lang="cs-CZ" dirty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193074"/>
            <a:ext cx="8596668" cy="533835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Str. 92 – 119, přečíst a promyslet na 6.4.!</a:t>
            </a:r>
          </a:p>
          <a:p>
            <a:r>
              <a:rPr lang="cs-CZ" dirty="0"/>
              <a:t>Kapitola zaměřená na přístup k léčbě </a:t>
            </a:r>
          </a:p>
          <a:p>
            <a:r>
              <a:rPr lang="cs-CZ" dirty="0"/>
              <a:t>Ve špitálech se šílenství neléčí, šílenci se drží stranou, případně napravují.</a:t>
            </a:r>
          </a:p>
          <a:p>
            <a:r>
              <a:rPr lang="cs-CZ" dirty="0"/>
              <a:t>Celou kapitolou se prolíná vztah mezi tělesným a psychickým (=morálním).</a:t>
            </a:r>
          </a:p>
          <a:p>
            <a:r>
              <a:rPr lang="cs-CZ" dirty="0"/>
              <a:t>4 druhy metod zaměřených na potlačování nemoci</a:t>
            </a:r>
          </a:p>
          <a:p>
            <a:r>
              <a:rPr lang="cs-CZ" dirty="0"/>
              <a:t>3 druhy metod zaměřených na obléhání nemoci (nejprve přijmutí náhledu nemocného)</a:t>
            </a:r>
          </a:p>
          <a:p>
            <a:r>
              <a:rPr lang="cs-CZ" dirty="0"/>
              <a:t>Změna záměru metod – původně snaha obnovit vztah organismu ke světu, brzo užíváno jako hrozby a trestu.</a:t>
            </a:r>
          </a:p>
          <a:p>
            <a:r>
              <a:rPr lang="cs-CZ" dirty="0"/>
              <a:t>„…Prostředky, které dříve sloužily k tomu, aby zažehnaly prohřešek, rozptýlily omyl a navrátily šílenství zjevné pravdě světa, nyní už jen srovnávají do normy a trestají…“</a:t>
            </a:r>
          </a:p>
          <a:p>
            <a:r>
              <a:rPr lang="cs-CZ" dirty="0"/>
              <a:t>Příklad ze současnosti – kauza Barbory Orlové, která v roce 2014 zabila Petra Vejvodu ve </a:t>
            </a:r>
            <a:r>
              <a:rPr lang="cs-CZ" dirty="0" err="1"/>
              <a:t>Ždáru</a:t>
            </a:r>
            <a:r>
              <a:rPr lang="cs-CZ" dirty="0"/>
              <a:t> nad Sázavou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sz="1500" dirty="0"/>
              <a:t>https://www.novinky.cz/zena/zdravi/clanek/psychiatricka-marta-holanova-schizofrenii-muze-onemocnet-kazdy-v-kazdem-veku-a-bez-varovani-40351920#utm_content=ribbonnews&amp;utm_term=schizofreni%C4%8Dka%20%C5%BE%C4%8F%C3%A1r%20nad%20s%C3%A1zavou&amp;utm_medium=hint&amp;utm_source=search.seznam.cz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95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2149"/>
          </a:xfrm>
        </p:spPr>
        <p:txBody>
          <a:bodyPr/>
          <a:lstStyle/>
          <a:p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Kapitola V. LÉKAŘI A NEMOCNÍ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71749"/>
            <a:ext cx="8596668" cy="4569613"/>
          </a:xfrm>
        </p:spPr>
        <p:txBody>
          <a:bodyPr/>
          <a:lstStyle/>
          <a:p>
            <a:r>
              <a:rPr lang="cs-CZ" dirty="0"/>
              <a:t>Porozuměl jsem textu? Uměl bych zodpovědět následující otázky?</a:t>
            </a:r>
          </a:p>
          <a:p>
            <a:r>
              <a:rPr lang="cs-CZ" dirty="0"/>
              <a:t>Jak se formoval vztah mezi tělem a duší? Jak se projevoval v osvícenstvím?</a:t>
            </a:r>
          </a:p>
          <a:p>
            <a:r>
              <a:rPr lang="cs-CZ" dirty="0"/>
              <a:t>Jak s ním nakládali lékaři v procesech léčby šílenství v průběhu osvícenství?</a:t>
            </a:r>
          </a:p>
          <a:p>
            <a:r>
              <a:rPr lang="cs-CZ" dirty="0"/>
              <a:t>Na jaké druhy léčby jsme v textu narazili? V čem bylo jejich racionální jádro? V čem je daný druh léčby z dnešního pohledu překonaný? Napadá Vás paralela se současnými léčebnými principy?</a:t>
            </a:r>
          </a:p>
          <a:p>
            <a:r>
              <a:rPr lang="cs-CZ" dirty="0"/>
              <a:t>Jaká byla role </a:t>
            </a:r>
            <a:r>
              <a:rPr lang="cs-CZ" dirty="0" err="1"/>
              <a:t>Pinelova</a:t>
            </a:r>
            <a:r>
              <a:rPr lang="cs-CZ" dirty="0"/>
              <a:t>?</a:t>
            </a:r>
          </a:p>
          <a:p>
            <a:r>
              <a:rPr lang="cs-CZ" dirty="0"/>
              <a:t>V čem přiznává </a:t>
            </a:r>
            <a:r>
              <a:rPr lang="cs-CZ" dirty="0" err="1"/>
              <a:t>Foucault</a:t>
            </a:r>
            <a:r>
              <a:rPr lang="cs-CZ" dirty="0"/>
              <a:t> zásluhy Freudovi?</a:t>
            </a:r>
          </a:p>
          <a:p>
            <a:r>
              <a:rPr lang="cs-CZ" dirty="0"/>
              <a:t>Jak je vnímána při léčbě duševně nemocných vina? Jak se s ní v době osvícenství pracuje?</a:t>
            </a:r>
          </a:p>
          <a:p>
            <a:r>
              <a:rPr lang="cs-CZ" dirty="0"/>
              <a:t>Proměnila se léčebná funkce různých procedur v </a:t>
            </a:r>
            <a:r>
              <a:rPr lang="cs-CZ" dirty="0" err="1"/>
              <a:t>disciplinační</a:t>
            </a:r>
            <a:r>
              <a:rPr lang="cs-CZ" dirty="0"/>
              <a:t>? Ano x ne? Proč? Ilustrujte na příkladu z doby osvícenství, ilustrujte na příkladu ze současnosti.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845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5E68AE-5E3C-416E-8FFC-634697C49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33475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>
                <a:solidFill>
                  <a:schemeClr val="accent2">
                    <a:lumMod val="50000"/>
                  </a:schemeClr>
                </a:solidFill>
              </a:rPr>
              <a:t>Archeologické vrstvy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713E5B-9D43-4960-B350-3736398B0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3075"/>
            <a:ext cx="8596668" cy="3762375"/>
          </a:xfrm>
        </p:spPr>
        <p:txBody>
          <a:bodyPr>
            <a:normAutofit/>
          </a:bodyPr>
          <a:lstStyle/>
          <a:p>
            <a:endParaRPr lang="cs-CZ" sz="2000" dirty="0"/>
          </a:p>
          <a:p>
            <a:r>
              <a:rPr lang="cs-CZ" sz="2000" dirty="0"/>
              <a:t>KONEC OSVÍCENSTVÍ (KLASICKÉHO VĚKU) = 2. POLOVINA 18 STOLETÍ</a:t>
            </a:r>
          </a:p>
          <a:p>
            <a:pPr marL="685800" lvl="1"/>
            <a:endParaRPr lang="cs-CZ" sz="1800" dirty="0"/>
          </a:p>
          <a:p>
            <a:pPr marL="685800" lvl="1"/>
            <a:r>
              <a:rPr lang="cs-CZ" sz="2000" dirty="0"/>
              <a:t>Uzavřená místa jsou zdrojem strachu a hysterie</a:t>
            </a:r>
          </a:p>
          <a:p>
            <a:pPr marL="685800" lvl="1"/>
            <a:r>
              <a:rPr lang="cs-CZ" sz="2000" dirty="0"/>
              <a:t>Ti „normální“  se bojí těchto míst, odkud se může šířit „zlo“</a:t>
            </a:r>
          </a:p>
          <a:p>
            <a:pPr marL="685800" lvl="1"/>
            <a:r>
              <a:rPr lang="cs-CZ" sz="2000" dirty="0"/>
              <a:t>Lékař má zajistit, aby se zlo nešířilo vně internace / špitálu</a:t>
            </a:r>
          </a:p>
          <a:p>
            <a:pPr marL="0" indent="0" algn="l">
              <a:buNone/>
            </a:pPr>
            <a:endParaRPr lang="cs-CZ" sz="2000" dirty="0"/>
          </a:p>
          <a:p>
            <a:pPr marL="0" indent="0" algn="l">
              <a:buNone/>
            </a:pPr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0271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5E68AE-5E3C-416E-8FFC-634697C49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33475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>
                <a:solidFill>
                  <a:schemeClr val="accent2">
                    <a:lumMod val="50000"/>
                  </a:schemeClr>
                </a:solidFill>
              </a:rPr>
              <a:t>Archeologické vrstvy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713E5B-9D43-4960-B350-3736398B0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3075"/>
            <a:ext cx="8596668" cy="4298287"/>
          </a:xfrm>
        </p:spPr>
        <p:txBody>
          <a:bodyPr>
            <a:normAutofit lnSpcReduction="10000"/>
          </a:bodyPr>
          <a:lstStyle/>
          <a:p>
            <a:endParaRPr lang="cs-CZ" sz="2000" dirty="0"/>
          </a:p>
          <a:p>
            <a:r>
              <a:rPr lang="cs-CZ" sz="2000" dirty="0"/>
              <a:t>KONEC OSVÍCENSTVÍ (KLASICKÉHO VĚKU) = 2. POLOVINA 18. STOLETÍ</a:t>
            </a:r>
          </a:p>
          <a:p>
            <a:pPr marL="685800" lvl="1"/>
            <a:r>
              <a:rPr lang="cs-CZ" sz="1800" dirty="0"/>
              <a:t>ROLE LÉKAŘE?</a:t>
            </a:r>
          </a:p>
          <a:p>
            <a:pPr marL="685800" lvl="1"/>
            <a:r>
              <a:rPr lang="cs-CZ" sz="1800" dirty="0"/>
              <a:t>LÉČIT, ANEBO CHRÁNIT SPOLEČNOST?</a:t>
            </a:r>
          </a:p>
          <a:p>
            <a:pPr marL="685800" lvl="1"/>
            <a:endParaRPr lang="cs-CZ" sz="1800" dirty="0"/>
          </a:p>
          <a:p>
            <a:pPr marL="0" indent="0" algn="l">
              <a:buNone/>
            </a:pPr>
            <a:r>
              <a:rPr lang="cs-CZ" sz="2800" b="0" i="1" u="none" strike="noStrike" baseline="0" dirty="0">
                <a:latin typeface="MSTT31c6f5"/>
              </a:rPr>
              <a:t>„</a:t>
            </a:r>
            <a:r>
              <a:rPr lang="cs-CZ" sz="2400" b="0" i="1" u="none" strike="noStrike" baseline="0" dirty="0">
                <a:latin typeface="MSTT31c6f5"/>
              </a:rPr>
              <a:t>Důležitý pro postavení, jež mělo </a:t>
            </a:r>
            <a:r>
              <a:rPr lang="cs-CZ" sz="2400" i="1" dirty="0">
                <a:latin typeface="MSTT31c6f5"/>
              </a:rPr>
              <a:t>š</a:t>
            </a:r>
            <a:r>
              <a:rPr lang="cs-CZ" sz="2400" b="0" i="1" u="none" strike="noStrike" baseline="0" dirty="0">
                <a:latin typeface="MSTT31c6f5"/>
              </a:rPr>
              <a:t>ílenství později zaujmout v moderní kultuře, - možná</a:t>
            </a:r>
            <a:r>
              <a:rPr lang="cs-CZ" sz="2400" i="1" dirty="0">
                <a:latin typeface="MSTT31c6f5"/>
              </a:rPr>
              <a:t> </a:t>
            </a:r>
            <a:r>
              <a:rPr lang="cs-CZ" sz="2400" b="0" i="1" u="none" strike="noStrike" baseline="0" dirty="0">
                <a:latin typeface="MSTT31c6f5"/>
              </a:rPr>
              <a:t>zásadně důle</a:t>
            </a:r>
            <a:r>
              <a:rPr lang="cs-CZ" sz="2400" i="1" dirty="0">
                <a:latin typeface="MSTT31c6f5"/>
              </a:rPr>
              <a:t>ž</a:t>
            </a:r>
            <a:r>
              <a:rPr lang="cs-CZ" sz="2400" b="0" i="1" u="none" strike="noStrike" baseline="0" dirty="0">
                <a:latin typeface="MSTT31c6f5"/>
              </a:rPr>
              <a:t>itý - je tu fakt, že </a:t>
            </a:r>
            <a:r>
              <a:rPr lang="cs-CZ" sz="2400" b="0" i="1" u="none" strike="noStrike" baseline="0" dirty="0">
                <a:latin typeface="MSTT31c703"/>
              </a:rPr>
              <a:t>homo </a:t>
            </a:r>
            <a:r>
              <a:rPr lang="cs-CZ" sz="2400" b="0" i="1" u="none" strike="noStrike" baseline="0" dirty="0" err="1">
                <a:latin typeface="MSTT31c703"/>
              </a:rPr>
              <a:t>medicus</a:t>
            </a:r>
            <a:r>
              <a:rPr lang="cs-CZ" sz="2400" b="0" i="1" u="none" strike="noStrike" baseline="0" dirty="0">
                <a:latin typeface="MSTT31c703"/>
              </a:rPr>
              <a:t> </a:t>
            </a:r>
            <a:r>
              <a:rPr lang="cs-CZ" sz="2400" b="0" i="1" u="none" strike="noStrike" baseline="0" dirty="0">
                <a:latin typeface="MSTT31c6f5"/>
              </a:rPr>
              <a:t>nebyl do světa internace povolán jako </a:t>
            </a:r>
            <a:r>
              <a:rPr lang="cs-CZ" sz="2400" b="0" i="1" u="none" strike="noStrike" baseline="0" dirty="0">
                <a:latin typeface="MSTT31c703"/>
              </a:rPr>
              <a:t>rozhodčí, </a:t>
            </a:r>
            <a:r>
              <a:rPr lang="cs-CZ" sz="2400" b="0" i="1" u="none" strike="noStrike" baseline="0" dirty="0">
                <a:latin typeface="MSTT31c6f5"/>
              </a:rPr>
              <a:t>který má oddělit zločin od šílenství, zlo od nemoci, ale spíš jako </a:t>
            </a:r>
            <a:r>
              <a:rPr lang="cs-CZ" sz="2400" b="0" i="1" u="none" strike="noStrike" baseline="0" dirty="0">
                <a:latin typeface="MSTT31c703"/>
              </a:rPr>
              <a:t>strážce, </a:t>
            </a:r>
            <a:r>
              <a:rPr lang="cs-CZ" sz="2400" b="0" i="1" u="none" strike="noStrike" baseline="0" dirty="0">
                <a:latin typeface="MSTT31c6f5"/>
              </a:rPr>
              <a:t>který má chránit ostatní před neurčitým nebezpečím prosakujícím zdmi internace.“</a:t>
            </a:r>
            <a:endParaRPr lang="cs-CZ" sz="2800" i="1" dirty="0"/>
          </a:p>
          <a:p>
            <a:pPr marL="0" indent="0" algn="l">
              <a:buNone/>
            </a:pPr>
            <a:endParaRPr lang="cs-CZ" sz="2000" dirty="0"/>
          </a:p>
          <a:p>
            <a:pPr marL="0" indent="0" algn="l">
              <a:buNone/>
            </a:pPr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526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5E68AE-5E3C-416E-8FFC-634697C49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33475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>
                <a:solidFill>
                  <a:schemeClr val="accent2">
                    <a:lumMod val="50000"/>
                  </a:schemeClr>
                </a:solidFill>
              </a:rPr>
              <a:t>Archeologické vrstvy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713E5B-9D43-4960-B350-3736398B0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3075"/>
            <a:ext cx="8596668" cy="4298287"/>
          </a:xfrm>
        </p:spPr>
        <p:txBody>
          <a:bodyPr>
            <a:normAutofit fontScale="92500" lnSpcReduction="10000"/>
          </a:bodyPr>
          <a:lstStyle/>
          <a:p>
            <a:endParaRPr lang="cs-CZ" sz="2000" dirty="0"/>
          </a:p>
          <a:p>
            <a:r>
              <a:rPr lang="cs-CZ" sz="2000" dirty="0"/>
              <a:t>KONEC OSVÍCENSTVÍ (KLASICKÉHO VĚKU) = 2. POLOVINA 18 STOLETÍ</a:t>
            </a:r>
          </a:p>
          <a:p>
            <a:pPr marL="685800" lvl="1"/>
            <a:r>
              <a:rPr lang="cs-CZ" sz="1800" dirty="0"/>
              <a:t>LÉČIT, ANEBO CHRÁNIT SPOLEČNOST?</a:t>
            </a:r>
          </a:p>
          <a:p>
            <a:pPr marL="685800" lvl="1"/>
            <a:endParaRPr lang="cs-CZ" sz="1800" dirty="0"/>
          </a:p>
          <a:p>
            <a:pPr marL="0" indent="0" algn="l">
              <a:buNone/>
            </a:pPr>
            <a:r>
              <a:rPr lang="cs-CZ" sz="2400" b="0" i="1" u="none" strike="noStrike" baseline="0" dirty="0">
                <a:latin typeface="MSTT31c6f5"/>
              </a:rPr>
              <a:t>„Takzvaný ‚pokrok‘, jímž </a:t>
            </a:r>
            <a:r>
              <a:rPr lang="cs-CZ" sz="2400" i="1" dirty="0">
                <a:latin typeface="MSTT31c6f5"/>
              </a:rPr>
              <a:t>š</a:t>
            </a:r>
            <a:r>
              <a:rPr lang="cs-CZ" sz="2400" b="0" i="1" u="none" strike="noStrike" baseline="0" dirty="0">
                <a:latin typeface="MSTT31c6f5"/>
              </a:rPr>
              <a:t>ílenství získalo statut nemoci, byl ve skutečnosti jakýsi zvláštní návrat. Působením symboliky Nečistého, v 18. století tolik oblíbené, se na hladinu lidské paměti vynořily prastaré obrazy a splynuly ve směsici představ o mravní a fyzické nákaze. Že se ne-rozum setkal s myšlením medicíny, nezpůsobilo nějaké dokonalejší poznání, ale toto ožití obrazů. A je paradoxní, že právě návrat této fantastiky, která se mísí s dobovými představami o nemoci, umožní pozitivismu zmocnit se ne-rozumu - lépe </a:t>
            </a:r>
            <a:r>
              <a:rPr lang="cs-CZ" sz="2400" i="1" dirty="0">
                <a:latin typeface="MSTT31c6f5"/>
              </a:rPr>
              <a:t>ř</a:t>
            </a:r>
            <a:r>
              <a:rPr lang="cs-CZ" sz="2400" b="0" i="1" u="none" strike="noStrike" baseline="0" dirty="0">
                <a:latin typeface="MSTT31c6f5"/>
              </a:rPr>
              <a:t>ečeno poskytne mu důvod, proč se před ním bránit.“</a:t>
            </a:r>
            <a:endParaRPr lang="cs-CZ" sz="2800" i="1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2045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026" name="Picture 2" descr="Michel Foucault: Der Mut zur Wahrheit erobert die Intimität - WELT">
            <a:extLst>
              <a:ext uri="{FF2B5EF4-FFF2-40B4-BE49-F238E27FC236}">
                <a16:creationId xmlns:a16="http://schemas.microsoft.com/office/drawing/2014/main" id="{BA25B994-E6E4-46EC-987B-203DD8AEE5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r="10867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7039B67-AB08-49C8-A7D8-B1D0E96B0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4596557" cy="237216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lang="en-US" sz="3000" dirty="0"/>
            </a:br>
            <a:br>
              <a:rPr lang="en-US" sz="3000" dirty="0"/>
            </a:br>
            <a:br>
              <a:rPr lang="en-US" sz="3000" dirty="0"/>
            </a:br>
            <a:r>
              <a:rPr lang="en-US" sz="5300" b="1" dirty="0">
                <a:solidFill>
                  <a:schemeClr val="accent2">
                    <a:lumMod val="50000"/>
                  </a:schemeClr>
                </a:solidFill>
              </a:rPr>
              <a:t>POKRAČOVÁNÍ PŘÍŠTĚ</a:t>
            </a:r>
            <a:endParaRPr lang="en-US" sz="3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85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026" name="Picture 2" descr="Michel Foucault | The Montgomery Fellows">
            <a:extLst>
              <a:ext uri="{FF2B5EF4-FFF2-40B4-BE49-F238E27FC236}">
                <a16:creationId xmlns:a16="http://schemas.microsoft.com/office/drawing/2014/main" id="{5E53277B-430F-4D44-A8F2-FAD9AE6473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" b="-1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ronicles from an eternal present. A review of &quot;Critiquer Foucault&quot;,  edited by Daniel Zamora (I) – Undisciplined Environments">
            <a:extLst>
              <a:ext uri="{FF2B5EF4-FFF2-40B4-BE49-F238E27FC236}">
                <a16:creationId xmlns:a16="http://schemas.microsoft.com/office/drawing/2014/main" id="{E239F63D-091F-4635-ABAD-8F6DF9D58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085" y="23549"/>
            <a:ext cx="5500496" cy="340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ronicles from an eternal present. A review of &quot;Critiquer Foucault&quot;,  edited by Daniel Zamora (II) – Undisciplined Environments">
            <a:extLst>
              <a:ext uri="{FF2B5EF4-FFF2-40B4-BE49-F238E27FC236}">
                <a16:creationId xmlns:a16="http://schemas.microsoft.com/office/drawing/2014/main" id="{ACE0F39E-5146-4290-8234-A2821BB32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184" y="3589868"/>
            <a:ext cx="5500496" cy="311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492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7" name="Group 70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8" name="Straight Connector 71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9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0" name="Isosceles Triangle 75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1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2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3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4" name="Isosceles Triangle 79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5" name="Isosceles Triangle 80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935CF80-C136-4CBE-A333-9794D4747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4834932" cy="17907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4400" b="1" dirty="0">
                <a:solidFill>
                  <a:schemeClr val="accent2">
                    <a:lumMod val="50000"/>
                  </a:schemeClr>
                </a:solidFill>
              </a:rPr>
              <a:t>PROČ FOUCAULT</a:t>
            </a:r>
            <a:endParaRPr lang="en-US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46" name="Zástupný obsah 2">
            <a:extLst>
              <a:ext uri="{FF2B5EF4-FFF2-40B4-BE49-F238E27FC236}">
                <a16:creationId xmlns:a16="http://schemas.microsoft.com/office/drawing/2014/main" id="{D3463703-6226-4C60-B14D-6E82E4DCB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9563" y="2160589"/>
            <a:ext cx="4064439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cs-CZ" sz="2400" dirty="0"/>
              <a:t>HLAVNÍ TÉMA = NORMA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VÝZNAMNÝ VĚDEC 20. STOLETÍ</a:t>
            </a:r>
          </a:p>
          <a:p>
            <a:r>
              <a:rPr lang="cs-CZ" sz="2400" dirty="0"/>
              <a:t>HOMOSEXUÁL</a:t>
            </a:r>
          </a:p>
          <a:p>
            <a:r>
              <a:rPr lang="cs-CZ" sz="2400" dirty="0"/>
              <a:t>KONSENSUÁLNÍ SADO/MASOCHISTA</a:t>
            </a:r>
          </a:p>
          <a:p>
            <a:r>
              <a:rPr lang="cs-CZ" sz="2400" dirty="0"/>
              <a:t>ZEMŘEL NA AIDS († 1984)</a:t>
            </a:r>
          </a:p>
          <a:p>
            <a:endParaRPr lang="cs-CZ" sz="2400" dirty="0"/>
          </a:p>
          <a:p>
            <a:endParaRPr lang="cs-CZ" sz="2400" dirty="0"/>
          </a:p>
          <a:p>
            <a:endParaRPr lang="en-US" sz="2400" dirty="0"/>
          </a:p>
        </p:txBody>
      </p:sp>
      <p:pic>
        <p:nvPicPr>
          <p:cNvPr id="1026" name="Picture 2" descr="Michel Foucault | The Montgomery Fellows">
            <a:extLst>
              <a:ext uri="{FF2B5EF4-FFF2-40B4-BE49-F238E27FC236}">
                <a16:creationId xmlns:a16="http://schemas.microsoft.com/office/drawing/2014/main" id="{5E53277B-430F-4D44-A8F2-FAD9AE64739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" b="-1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34514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 descr="Abstraktní rozostřená veřejná knihovna s policemi knih">
            <a:extLst>
              <a:ext uri="{FF2B5EF4-FFF2-40B4-BE49-F238E27FC236}">
                <a16:creationId xmlns:a16="http://schemas.microsoft.com/office/drawing/2014/main" id="{E73C2790-0AD5-40EF-8A85-C7A3C44BED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82" r="33407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48125" y="1985962"/>
            <a:ext cx="5838825" cy="31765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cs-CZ" sz="6600" b="1" dirty="0">
                <a:solidFill>
                  <a:schemeClr val="accent2">
                    <a:lumMod val="50000"/>
                  </a:schemeClr>
                </a:solidFill>
              </a:rPr>
              <a:t>ARCHEOLOGIE VĚDĚNÍ</a:t>
            </a:r>
          </a:p>
        </p:txBody>
      </p:sp>
    </p:spTree>
    <p:extLst>
      <p:ext uri="{BB962C8B-B14F-4D97-AF65-F5344CB8AC3E}">
        <p14:creationId xmlns:p14="http://schemas.microsoft.com/office/powerpoint/2010/main" val="2703040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eologické struktury - Přehled geologie">
            <a:extLst>
              <a:ext uri="{FF2B5EF4-FFF2-40B4-BE49-F238E27FC236}">
                <a16:creationId xmlns:a16="http://schemas.microsoft.com/office/drawing/2014/main" id="{58E92BAB-D265-4DFC-9B4C-B4EE0FF8E2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9" r="11896" b="2"/>
          <a:stretch/>
        </p:blipFill>
        <p:spPr bwMode="auto">
          <a:xfrm>
            <a:off x="322048" y="-1"/>
            <a:ext cx="4551305" cy="3429000"/>
          </a:xfrm>
          <a:custGeom>
            <a:avLst/>
            <a:gdLst/>
            <a:ahLst/>
            <a:cxnLst/>
            <a:rect l="l" t="t" r="r" b="b"/>
            <a:pathLst>
              <a:path w="4551305" h="3429000">
                <a:moveTo>
                  <a:pt x="509916" y="0"/>
                </a:moveTo>
                <a:lnTo>
                  <a:pt x="4551305" y="0"/>
                </a:lnTo>
                <a:lnTo>
                  <a:pt x="4551305" y="1"/>
                </a:lnTo>
                <a:lnTo>
                  <a:pt x="3693885" y="1"/>
                </a:lnTo>
                <a:lnTo>
                  <a:pt x="3181696" y="3429000"/>
                </a:lnTo>
                <a:lnTo>
                  <a:pt x="0" y="3429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BE47730-B846-4D16-BEDE-FCDC64CD7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25" y="609600"/>
            <a:ext cx="5114776" cy="13208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Archeologie vědění</a:t>
            </a:r>
          </a:p>
        </p:txBody>
      </p:sp>
      <p:pic>
        <p:nvPicPr>
          <p:cNvPr id="2050" name="Picture 2" descr="Neuvěřitelná odhalení - Články - Stvoření x evoluce - Geologické vrstvy -  evoluční teorie v ohrožení?">
            <a:extLst>
              <a:ext uri="{FF2B5EF4-FFF2-40B4-BE49-F238E27FC236}">
                <a16:creationId xmlns:a16="http://schemas.microsoft.com/office/drawing/2014/main" id="{CAC51C7B-B57E-401B-ACE5-84EAF0A041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8" r="26927" b="1"/>
          <a:stretch/>
        </p:blipFill>
        <p:spPr bwMode="auto">
          <a:xfrm>
            <a:off x="-10633" y="3428999"/>
            <a:ext cx="3514376" cy="3429001"/>
          </a:xfrm>
          <a:custGeom>
            <a:avLst/>
            <a:gdLst/>
            <a:ahLst/>
            <a:cxnLst/>
            <a:rect l="l" t="t" r="r" b="b"/>
            <a:pathLst>
              <a:path w="3514376" h="3429001">
                <a:moveTo>
                  <a:pt x="332680" y="0"/>
                </a:moveTo>
                <a:lnTo>
                  <a:pt x="3514376" y="0"/>
                </a:lnTo>
                <a:lnTo>
                  <a:pt x="3002186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8" name="Straight Connector 191">
            <a:extLst>
              <a:ext uri="{FF2B5EF4-FFF2-40B4-BE49-F238E27FC236}">
                <a16:creationId xmlns:a16="http://schemas.microsoft.com/office/drawing/2014/main" id="{36CB27DD-D98C-4A82-9A5E-42282782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2012" y="3428999"/>
            <a:ext cx="3251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Isosceles Triangle 30">
            <a:extLst>
              <a:ext uri="{FF2B5EF4-FFF2-40B4-BE49-F238E27FC236}">
                <a16:creationId xmlns:a16="http://schemas.microsoft.com/office/drawing/2014/main" id="{A912E26A-2737-4A42-92C0-4ED8933C8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6" name="Content Placeholder 2055">
            <a:extLst>
              <a:ext uri="{FF2B5EF4-FFF2-40B4-BE49-F238E27FC236}">
                <a16:creationId xmlns:a16="http://schemas.microsoft.com/office/drawing/2014/main" id="{81C64505-CF71-45CB-8A0D-F549C2529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225" y="2160589"/>
            <a:ext cx="5114776" cy="3880773"/>
          </a:xfrm>
        </p:spPr>
        <p:txBody>
          <a:bodyPr>
            <a:normAutofit/>
          </a:bodyPr>
          <a:lstStyle/>
          <a:p>
            <a:r>
              <a:rPr lang="cs-CZ" dirty="0"/>
              <a:t>Stejně jako země i v dějinách vývoje člověka existují „vrstvy“</a:t>
            </a:r>
          </a:p>
          <a:p>
            <a:endParaRPr lang="cs-CZ" dirty="0"/>
          </a:p>
          <a:p>
            <a:r>
              <a:rPr lang="cs-CZ" dirty="0"/>
              <a:t>Chceme-li porozumět současnému stavu společnosti, musíme porozumět tomu, jak se jedna „vrstva“ proměnila v jinou</a:t>
            </a:r>
          </a:p>
          <a:p>
            <a:endParaRPr lang="cs-CZ" dirty="0"/>
          </a:p>
          <a:p>
            <a:r>
              <a:rPr lang="cs-CZ" dirty="0"/>
              <a:t>Mezi vrstvami existuje nějaká souvislost (kontinuita) i velké proměny (diskontinuita)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267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09E5A-F1E6-49FB-A10A-993277CAD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25" y="609600"/>
            <a:ext cx="5114776" cy="13208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Zdroje </a:t>
            </a:r>
            <a:r>
              <a:rPr lang="cs-CZ" b="1" dirty="0" err="1">
                <a:solidFill>
                  <a:schemeClr val="accent2">
                    <a:lumMod val="50000"/>
                  </a:schemeClr>
                </a:solidFill>
              </a:rPr>
              <a:t>foucaultovské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 archeologie</a:t>
            </a:r>
          </a:p>
        </p:txBody>
      </p:sp>
      <p:pic>
        <p:nvPicPr>
          <p:cNvPr id="3078" name="Picture 6" descr="Moderní architektura - VÍDEŇ – Nyní. Navždy">
            <a:extLst>
              <a:ext uri="{FF2B5EF4-FFF2-40B4-BE49-F238E27FC236}">
                <a16:creationId xmlns:a16="http://schemas.microsoft.com/office/drawing/2014/main" id="{B4A5CA13-758F-487B-A16B-58C4CB0567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" r="-2" b="363"/>
          <a:stretch/>
        </p:blipFill>
        <p:spPr bwMode="auto">
          <a:xfrm>
            <a:off x="509136" y="10"/>
            <a:ext cx="3517876" cy="2282808"/>
          </a:xfrm>
          <a:custGeom>
            <a:avLst/>
            <a:gdLst/>
            <a:ahLst/>
            <a:cxnLst/>
            <a:rect l="l" t="t" r="r" b="b"/>
            <a:pathLst>
              <a:path w="3517876" h="2282818">
                <a:moveTo>
                  <a:pt x="339471" y="0"/>
                </a:moveTo>
                <a:lnTo>
                  <a:pt x="3517876" y="0"/>
                </a:lnTo>
                <a:lnTo>
                  <a:pt x="3471247" y="312174"/>
                </a:lnTo>
                <a:lnTo>
                  <a:pt x="3471133" y="312174"/>
                </a:lnTo>
                <a:lnTo>
                  <a:pt x="3176778" y="2282818"/>
                </a:lnTo>
                <a:lnTo>
                  <a:pt x="0" y="22828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as Gmail-Archiv kennenlernen und richtig nutzen - IONOS">
            <a:extLst>
              <a:ext uri="{FF2B5EF4-FFF2-40B4-BE49-F238E27FC236}">
                <a16:creationId xmlns:a16="http://schemas.microsoft.com/office/drawing/2014/main" id="{AF2B4CD3-6921-48B2-8DD7-08DF24C311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7" r="7193" b="-3"/>
          <a:stretch/>
        </p:blipFill>
        <p:spPr bwMode="auto">
          <a:xfrm>
            <a:off x="169666" y="2289183"/>
            <a:ext cx="3514822" cy="2273270"/>
          </a:xfrm>
          <a:custGeom>
            <a:avLst/>
            <a:gdLst/>
            <a:ahLst/>
            <a:cxnLst/>
            <a:rect l="l" t="t" r="r" b="b"/>
            <a:pathLst>
              <a:path w="3514822" h="2273270">
                <a:moveTo>
                  <a:pt x="338051" y="0"/>
                </a:moveTo>
                <a:lnTo>
                  <a:pt x="3514822" y="0"/>
                </a:lnTo>
                <a:lnTo>
                  <a:pt x="3175264" y="2273270"/>
                </a:lnTo>
                <a:lnTo>
                  <a:pt x="0" y="227327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er Schlaf der Vernunft gebiert Ungeheuer – Wikipedia">
            <a:extLst>
              <a:ext uri="{FF2B5EF4-FFF2-40B4-BE49-F238E27FC236}">
                <a16:creationId xmlns:a16="http://schemas.microsoft.com/office/drawing/2014/main" id="{55B201E5-C6F7-4205-88CE-398BE87083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16" r="3" b="20931"/>
          <a:stretch/>
        </p:blipFill>
        <p:spPr bwMode="auto">
          <a:xfrm>
            <a:off x="-10633" y="4565636"/>
            <a:ext cx="3355563" cy="2292364"/>
          </a:xfrm>
          <a:custGeom>
            <a:avLst/>
            <a:gdLst/>
            <a:ahLst/>
            <a:cxnLst/>
            <a:rect l="l" t="t" r="r" b="b"/>
            <a:pathLst>
              <a:path w="3355563" h="2292364">
                <a:moveTo>
                  <a:pt x="180299" y="0"/>
                </a:moveTo>
                <a:lnTo>
                  <a:pt x="3355563" y="0"/>
                </a:lnTo>
                <a:lnTo>
                  <a:pt x="3013153" y="2292364"/>
                </a:lnTo>
                <a:lnTo>
                  <a:pt x="0" y="2292364"/>
                </a:lnTo>
                <a:lnTo>
                  <a:pt x="0" y="12124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Isosceles Triangle 30">
            <a:extLst>
              <a:ext uri="{FF2B5EF4-FFF2-40B4-BE49-F238E27FC236}">
                <a16:creationId xmlns:a16="http://schemas.microsoft.com/office/drawing/2014/main" id="{601DBFE7-59F3-41F8-BC4E-83FB08639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0634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95AC3254-FB46-4BDF-B7F2-2D039653A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232" y="2282818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DD6280CF-E187-4C89-97A6-CE354B277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2696" y="4565636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Isosceles Triangle 30">
            <a:extLst>
              <a:ext uri="{FF2B5EF4-FFF2-40B4-BE49-F238E27FC236}">
                <a16:creationId xmlns:a16="http://schemas.microsoft.com/office/drawing/2014/main" id="{AB636136-2572-47F5-B45E-4AE6AD867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7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2" name="Content Placeholder 3081">
            <a:extLst>
              <a:ext uri="{FF2B5EF4-FFF2-40B4-BE49-F238E27FC236}">
                <a16:creationId xmlns:a16="http://schemas.microsoft.com/office/drawing/2014/main" id="{231D1534-3F04-4890-952E-FE45AB666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225" y="2160589"/>
            <a:ext cx="5114776" cy="3880773"/>
          </a:xfrm>
        </p:spPr>
        <p:txBody>
          <a:bodyPr>
            <a:normAutofit/>
          </a:bodyPr>
          <a:lstStyle/>
          <a:p>
            <a:r>
              <a:rPr lang="cs-CZ" b="1" dirty="0"/>
              <a:t>Texty </a:t>
            </a:r>
            <a:r>
              <a:rPr lang="cs-CZ" dirty="0"/>
              <a:t>(beletrie, knihy, řády, úřední zápisy, odborná pojedná, filozofické texty)</a:t>
            </a:r>
          </a:p>
          <a:p>
            <a:endParaRPr lang="cs-CZ" dirty="0"/>
          </a:p>
          <a:p>
            <a:r>
              <a:rPr lang="cs-CZ" b="1" dirty="0"/>
              <a:t>Obrazové materiály </a:t>
            </a:r>
            <a:r>
              <a:rPr lang="cs-CZ" dirty="0"/>
              <a:t>– výtvarné umění, náčrty budov, pomůcek</a:t>
            </a:r>
          </a:p>
          <a:p>
            <a:endParaRPr lang="cs-CZ" dirty="0"/>
          </a:p>
          <a:p>
            <a:r>
              <a:rPr lang="cs-CZ" b="1" dirty="0"/>
              <a:t>Praktiky</a:t>
            </a:r>
            <a:r>
              <a:rPr lang="cs-CZ" dirty="0"/>
              <a:t>, které jsou popisovány jako existující či zamýšlené</a:t>
            </a:r>
          </a:p>
          <a:p>
            <a:endParaRPr lang="cs-CZ" dirty="0"/>
          </a:p>
          <a:p>
            <a:r>
              <a:rPr lang="cs-CZ" b="1" dirty="0"/>
              <a:t>Architektura </a:t>
            </a:r>
            <a:r>
              <a:rPr lang="cs-CZ" dirty="0"/>
              <a:t>lidských staveb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588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7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1" name="Rectangle 72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02" name="Isosceles Triangle 7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23BEA6A-7816-4EB3-86BA-06DB8BB9F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cs-CZ" b="1">
                <a:solidFill>
                  <a:schemeClr val="bg1"/>
                </a:solidFill>
              </a:rPr>
              <a:t>Dějiny šílenství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D58C6E-73BE-480F-9E1B-473ED9A4B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89"/>
            <a:ext cx="4502567" cy="405394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4500" b="1" dirty="0">
                <a:solidFill>
                  <a:schemeClr val="bg1"/>
                </a:solidFill>
              </a:rPr>
              <a:t>Cíle:</a:t>
            </a:r>
          </a:p>
          <a:p>
            <a:r>
              <a:rPr lang="cs-CZ" sz="3100" b="1" dirty="0">
                <a:solidFill>
                  <a:schemeClr val="bg1"/>
                </a:solidFill>
              </a:rPr>
              <a:t>Jak se „šílenství“ proměnilo v duševní nemoc, kterou je potřeba léčit</a:t>
            </a:r>
          </a:p>
          <a:p>
            <a:r>
              <a:rPr lang="cs-CZ" sz="3100" b="1" dirty="0">
                <a:solidFill>
                  <a:schemeClr val="bg1"/>
                </a:solidFill>
              </a:rPr>
              <a:t>Jak se formovala diagnóza duševní choroby </a:t>
            </a:r>
          </a:p>
          <a:p>
            <a:r>
              <a:rPr lang="cs-CZ" sz="3100" b="1" dirty="0">
                <a:solidFill>
                  <a:schemeClr val="bg1"/>
                </a:solidFill>
              </a:rPr>
              <a:t>Jak se prostory pro nemocné leprou proměnily v moderní ústavy pro duševně choré a věznice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</a:rPr>
              <a:t>  </a:t>
            </a:r>
          </a:p>
          <a:p>
            <a:pPr marL="0" indent="0">
              <a:buNone/>
            </a:pP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ějiny šílenství v době osvícenství - Antikvariát Alfa">
            <a:extLst>
              <a:ext uri="{FF2B5EF4-FFF2-40B4-BE49-F238E27FC236}">
                <a16:creationId xmlns:a16="http://schemas.microsoft.com/office/drawing/2014/main" id="{F1BB1094-BC73-4E8B-878A-6C4E19265A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6" r="2483" b="-1"/>
          <a:stretch/>
        </p:blipFill>
        <p:spPr bwMode="auto">
          <a:xfrm>
            <a:off x="6096001" y="1161265"/>
            <a:ext cx="5143500" cy="452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Isosceles Triangle 7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770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7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1" name="Rectangle 72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02" name="Isosceles Triangle 7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23BEA6A-7816-4EB3-86BA-06DB8BB9F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Dějiny šílenství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D58C6E-73BE-480F-9E1B-473ED9A4B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4502567" cy="344011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cs-CZ" sz="2400" dirty="0">
                <a:solidFill>
                  <a:schemeClr val="bg1"/>
                </a:solidFill>
                <a:latin typeface="MSTT31c6f5"/>
              </a:rPr>
              <a:t>„</a:t>
            </a:r>
            <a:r>
              <a:rPr lang="cs-CZ" sz="2400" b="0" i="0" u="none" strike="noStrike" baseline="0" dirty="0">
                <a:solidFill>
                  <a:schemeClr val="bg1"/>
                </a:solidFill>
                <a:latin typeface="MSTT31c6f5"/>
              </a:rPr>
              <a:t>Právě dějiny tohoto jiného způsobu bláznovství - kdy lidé gestem svrchovaného rozumu strkají toho druhého do blázince a poznávají se a komunikují spolu v nemilosrdné řeči ne-bláznovství - je třeba napsat.“</a:t>
            </a:r>
            <a:endParaRPr lang="cs-CZ" sz="24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ějiny šílenství v době osvícenství - Antikvariát Alfa">
            <a:extLst>
              <a:ext uri="{FF2B5EF4-FFF2-40B4-BE49-F238E27FC236}">
                <a16:creationId xmlns:a16="http://schemas.microsoft.com/office/drawing/2014/main" id="{F1BB1094-BC73-4E8B-878A-6C4E19265A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6" r="2483" b="-1"/>
          <a:stretch/>
        </p:blipFill>
        <p:spPr bwMode="auto">
          <a:xfrm>
            <a:off x="6096001" y="1161265"/>
            <a:ext cx="5143500" cy="452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Isosceles Triangle 7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3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5E68AE-5E3C-416E-8FFC-634697C49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33475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>
                <a:solidFill>
                  <a:schemeClr val="accent2">
                    <a:lumMod val="50000"/>
                  </a:schemeClr>
                </a:solidFill>
              </a:rPr>
              <a:t>Archeologické vrstvy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713E5B-9D43-4960-B350-3736398B0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3075"/>
            <a:ext cx="8596668" cy="4298287"/>
          </a:xfrm>
        </p:spPr>
        <p:txBody>
          <a:bodyPr>
            <a:normAutofit/>
          </a:bodyPr>
          <a:lstStyle/>
          <a:p>
            <a:r>
              <a:rPr lang="cs-CZ" sz="2000" dirty="0"/>
              <a:t>STARÝ VĚK (STŘEDOVĚK)</a:t>
            </a:r>
          </a:p>
          <a:p>
            <a:pPr lvl="1"/>
            <a:r>
              <a:rPr lang="cs-CZ" sz="1800" dirty="0"/>
              <a:t>Šílení jsou nebezpeční, ale významní. Nesou zprávu z „jiného světa“.</a:t>
            </a:r>
          </a:p>
          <a:p>
            <a:pPr lvl="1"/>
            <a:r>
              <a:rPr lang="cs-CZ" sz="1800" dirty="0"/>
              <a:t>Ti „normální“ potřebují zprávy „z jiného světa“, ale zároveň se drží stranou.</a:t>
            </a:r>
          </a:p>
          <a:p>
            <a:pPr lvl="1"/>
            <a:r>
              <a:rPr lang="cs-CZ" sz="1800" dirty="0"/>
              <a:t>Vylučování: mimo hradby města, lodě bláznů – rituál očištění. </a:t>
            </a:r>
          </a:p>
          <a:p>
            <a:pPr lvl="1"/>
            <a:endParaRPr lang="cs-CZ" sz="1800" dirty="0"/>
          </a:p>
          <a:p>
            <a:r>
              <a:rPr lang="cs-CZ" sz="2000" dirty="0"/>
              <a:t>RENESANCE – přechodné období</a:t>
            </a:r>
          </a:p>
          <a:p>
            <a:pPr lvl="1"/>
            <a:r>
              <a:rPr lang="cs-CZ" sz="1800" dirty="0"/>
              <a:t>Zmnožení </a:t>
            </a:r>
          </a:p>
          <a:p>
            <a:pPr lvl="1"/>
            <a:r>
              <a:rPr lang="cs-CZ" sz="1800" dirty="0"/>
              <a:t>Objevuje se potřeba léčit. Vylučovaná vyloučení =  místa „léčby“</a:t>
            </a:r>
          </a:p>
          <a:p>
            <a:pPr lvl="1"/>
            <a:r>
              <a:rPr lang="cs-CZ" sz="1800" dirty="0"/>
              <a:t>Př. vesnice </a:t>
            </a:r>
            <a:r>
              <a:rPr lang="cs-CZ" sz="1800" dirty="0" err="1"/>
              <a:t>Gheel</a:t>
            </a:r>
            <a:r>
              <a:rPr lang="cs-CZ" sz="1800" dirty="0"/>
              <a:t> (poutní místo -&gt; místo koncentrace bláznů, kde se s nimi nějak pracuje)</a:t>
            </a:r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endParaRPr lang="cs-CZ" sz="20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5508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Override1.xml><?xml version="1.0" encoding="utf-8"?>
<a:themeOverride xmlns:a="http://schemas.openxmlformats.org/drawingml/2006/main">
  <a:clrScheme name="Fazeta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</a:themeOverride>
</file>

<file path=ppt/theme/themeOverride2.xml><?xml version="1.0" encoding="utf-8"?>
<a:themeOverride xmlns:a="http://schemas.openxmlformats.org/drawingml/2006/main">
  <a:clrScheme name="Fazeta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</a:themeOverride>
</file>

<file path=ppt/theme/themeOverride3.xml><?xml version="1.0" encoding="utf-8"?>
<a:themeOverride xmlns:a="http://schemas.openxmlformats.org/drawingml/2006/main">
  <a:clrScheme name="Fazeta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</a:themeOverride>
</file>

<file path=ppt/theme/themeOverride4.xml><?xml version="1.0" encoding="utf-8"?>
<a:themeOverride xmlns:a="http://schemas.openxmlformats.org/drawingml/2006/main">
  <a:clrScheme name="Fazeta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</a:themeOverride>
</file>

<file path=ppt/theme/themeOverride5.xml><?xml version="1.0" encoding="utf-8"?>
<a:themeOverride xmlns:a="http://schemas.openxmlformats.org/drawingml/2006/main">
  <a:clrScheme name="Fazeta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</a:themeOverride>
</file>

<file path=ppt/theme/themeOverride6.xml><?xml version="1.0" encoding="utf-8"?>
<a:themeOverride xmlns:a="http://schemas.openxmlformats.org/drawingml/2006/main">
  <a:clrScheme name="Fazeta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</a:themeOverride>
</file>

<file path=ppt/theme/themeOverride7.xml><?xml version="1.0" encoding="utf-8"?>
<a:themeOverride xmlns:a="http://schemas.openxmlformats.org/drawingml/2006/main">
  <a:clrScheme name="Fazeta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</a:themeOverride>
</file>

<file path=ppt/theme/themeOverride8.xml><?xml version="1.0" encoding="utf-8"?>
<a:themeOverride xmlns:a="http://schemas.openxmlformats.org/drawingml/2006/main">
  <a:clrScheme name="Fazeta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</TotalTime>
  <Words>1304</Words>
  <Application>Microsoft Office PowerPoint</Application>
  <PresentationFormat>Širokoúhlá obrazovka</PresentationFormat>
  <Paragraphs>143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Algerian</vt:lpstr>
      <vt:lpstr>Arial</vt:lpstr>
      <vt:lpstr>MSTT31c6f5</vt:lpstr>
      <vt:lpstr>MSTT31c703</vt:lpstr>
      <vt:lpstr>Trebuchet MS</vt:lpstr>
      <vt:lpstr>Wingdings 3</vt:lpstr>
      <vt:lpstr>Fazeta</vt:lpstr>
      <vt:lpstr>MICHEL FOUCAULT DĚJINY ŠÍLENSTVÍ </vt:lpstr>
      <vt:lpstr>Prezentace aplikace PowerPoint</vt:lpstr>
      <vt:lpstr>PROČ FOUCAULT</vt:lpstr>
      <vt:lpstr>ARCHEOLOGIE VĚDĚNÍ</vt:lpstr>
      <vt:lpstr>Archeologie vědění</vt:lpstr>
      <vt:lpstr>Zdroje foucaultovské archeologie</vt:lpstr>
      <vt:lpstr>Dějiny šílenství</vt:lpstr>
      <vt:lpstr>Dějiny šílenství</vt:lpstr>
      <vt:lpstr>Archeologické vrstvy</vt:lpstr>
      <vt:lpstr>Archeologické vrstvy</vt:lpstr>
      <vt:lpstr>Archeologické vrstvy</vt:lpstr>
      <vt:lpstr>Archeologické vrstvy</vt:lpstr>
      <vt:lpstr>Archeologické vrstvy</vt:lpstr>
      <vt:lpstr>Kapitola V. LÉKAŘI A NEMOCNÍ </vt:lpstr>
      <vt:lpstr>Kapitola V. LÉKAŘI A NEMOCNÍ</vt:lpstr>
      <vt:lpstr>Archeologické vrstvy</vt:lpstr>
      <vt:lpstr>Archeologické vrstvy</vt:lpstr>
      <vt:lpstr>Archeologické vrstvy</vt:lpstr>
      <vt:lpstr>   POKRAČOVÁNÍ PŘÍŠTĚ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Michel Foucault DĚJINY ŠÍLENSTVÍ</dc:title>
  <dc:creator>Hewlett-Packard Company</dc:creator>
  <cp:lastModifiedBy>Radim Šíp</cp:lastModifiedBy>
  <cp:revision>26</cp:revision>
  <dcterms:created xsi:type="dcterms:W3CDTF">2021-03-21T14:55:53Z</dcterms:created>
  <dcterms:modified xsi:type="dcterms:W3CDTF">2021-03-23T00:54:35Z</dcterms:modified>
</cp:coreProperties>
</file>