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0" r:id="rId3"/>
    <p:sldId id="275" r:id="rId4"/>
    <p:sldId id="277" r:id="rId5"/>
    <p:sldId id="276" r:id="rId6"/>
    <p:sldId id="278" r:id="rId7"/>
    <p:sldId id="279" r:id="rId8"/>
    <p:sldId id="281" r:id="rId9"/>
    <p:sldId id="283" r:id="rId10"/>
    <p:sldId id="284" r:id="rId11"/>
    <p:sldId id="285" r:id="rId12"/>
    <p:sldId id="286" r:id="rId13"/>
    <p:sldId id="287" r:id="rId14"/>
    <p:sldId id="288" r:id="rId15"/>
    <p:sldId id="28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lfred_Barker_(l%C3%A9ka%C5%99)" TargetMode="External"/><Relationship Id="rId2" Type="http://schemas.openxmlformats.org/officeDocument/2006/relationships/image" Target="../media/image8.jpg"/><Relationship Id="rId1" Type="http://schemas.openxmlformats.org/officeDocument/2006/relationships/image" Target="../media/image7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lfred_Barker_(l%C3%A9ka%C5%99)" TargetMode="External"/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lfred_Barker_(l%C3%A9ka%C5%99)" TargetMode="External"/><Relationship Id="rId2" Type="http://schemas.openxmlformats.org/officeDocument/2006/relationships/image" Target="../media/image8.jpg"/><Relationship Id="rId1" Type="http://schemas.openxmlformats.org/officeDocument/2006/relationships/image" Target="../media/image7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lfred_Barker_(l%C3%A9ka%C5%99)" TargetMode="External"/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BBAFAC-9A0B-479D-8DD7-EB89063C62F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/>
        <a:lstStyle/>
        <a:p>
          <a:endParaRPr lang="en-US"/>
        </a:p>
      </dgm:t>
    </dgm:pt>
    <dgm:pt modelId="{88D048BE-3E0B-4D71-A8F6-1F370C1A378A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cs-CZ" sz="3200" b="1" dirty="0"/>
            <a:t>Archeologie vědění</a:t>
          </a:r>
          <a:endParaRPr lang="en-US" sz="3200" dirty="0"/>
        </a:p>
      </dgm:t>
    </dgm:pt>
    <dgm:pt modelId="{BC2BFEC5-CBC4-48C2-B6F9-8259F56A4783}" type="parTrans" cxnId="{B5257948-DCC3-46B6-82E5-F57DF185F278}">
      <dgm:prSet/>
      <dgm:spPr/>
      <dgm:t>
        <a:bodyPr/>
        <a:lstStyle/>
        <a:p>
          <a:endParaRPr lang="en-US"/>
        </a:p>
      </dgm:t>
    </dgm:pt>
    <dgm:pt modelId="{308E4FAE-7965-4F56-A708-D39EBDFFE388}" type="sibTrans" cxnId="{B5257948-DCC3-46B6-82E5-F57DF185F278}">
      <dgm:prSet/>
      <dgm:spPr/>
      <dgm:t>
        <a:bodyPr/>
        <a:lstStyle/>
        <a:p>
          <a:endParaRPr lang="en-US"/>
        </a:p>
      </dgm:t>
    </dgm:pt>
    <dgm:pt modelId="{E48271BC-DCA0-49A9-983B-6B2723AC06C7}" type="pres">
      <dgm:prSet presAssocID="{0ABBAFAC-9A0B-479D-8DD7-EB89063C62F2}" presName="root" presStyleCnt="0">
        <dgm:presLayoutVars>
          <dgm:dir/>
          <dgm:resizeHandles val="exact"/>
        </dgm:presLayoutVars>
      </dgm:prSet>
      <dgm:spPr/>
    </dgm:pt>
    <dgm:pt modelId="{8C1434B1-A4BA-49A7-AA7A-D17C35C7EE4E}" type="pres">
      <dgm:prSet presAssocID="{88D048BE-3E0B-4D71-A8F6-1F370C1A378A}" presName="compNode" presStyleCnt="0"/>
      <dgm:spPr/>
    </dgm:pt>
    <dgm:pt modelId="{53654852-600A-40C3-BA9B-8040FAF97448}" type="pres">
      <dgm:prSet presAssocID="{88D048BE-3E0B-4D71-A8F6-1F370C1A378A}" presName="bgRect" presStyleLbl="bgShp" presStyleIdx="0" presStyleCnt="1" custScaleX="95751" custScaleY="136069" custLinFactNeighborX="365" custLinFactNeighborY="-2181"/>
      <dgm:spPr/>
    </dgm:pt>
    <dgm:pt modelId="{91DB2C42-FCFA-4FA5-9266-674C87B1BEEA}" type="pres">
      <dgm:prSet presAssocID="{88D048BE-3E0B-4D71-A8F6-1F370C1A378A}" presName="iconRect" presStyleLbl="node1" presStyleIdx="0" presStyleCnt="1" custScaleX="400154" custScaleY="425925" custLinFactNeighborX="21235" custLinFactNeighborY="-1652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</dgm:spPr>
    </dgm:pt>
    <dgm:pt modelId="{E0972ABC-4954-42A5-BBFC-D477F78BB7F4}" type="pres">
      <dgm:prSet presAssocID="{88D048BE-3E0B-4D71-A8F6-1F370C1A378A}" presName="spaceRect" presStyleCnt="0"/>
      <dgm:spPr/>
    </dgm:pt>
    <dgm:pt modelId="{53A5AC9C-E2B2-4CC7-8412-12D2ACDD3303}" type="pres">
      <dgm:prSet presAssocID="{88D048BE-3E0B-4D71-A8F6-1F370C1A378A}" presName="parTx" presStyleLbl="revTx" presStyleIdx="0" presStyleCnt="1" custScaleX="86751" custScaleY="234259">
        <dgm:presLayoutVars>
          <dgm:chMax val="0"/>
          <dgm:chPref val="0"/>
        </dgm:presLayoutVars>
      </dgm:prSet>
      <dgm:spPr/>
    </dgm:pt>
  </dgm:ptLst>
  <dgm:cxnLst>
    <dgm:cxn modelId="{E9C1FC03-43E4-46F7-8B47-2A4D9C7A8BB3}" type="presOf" srcId="{88D048BE-3E0B-4D71-A8F6-1F370C1A378A}" destId="{53A5AC9C-E2B2-4CC7-8412-12D2ACDD3303}" srcOrd="0" destOrd="0" presId="urn:microsoft.com/office/officeart/2018/2/layout/IconVerticalSolidList"/>
    <dgm:cxn modelId="{B5257948-DCC3-46B6-82E5-F57DF185F278}" srcId="{0ABBAFAC-9A0B-479D-8DD7-EB89063C62F2}" destId="{88D048BE-3E0B-4D71-A8F6-1F370C1A378A}" srcOrd="0" destOrd="0" parTransId="{BC2BFEC5-CBC4-48C2-B6F9-8259F56A4783}" sibTransId="{308E4FAE-7965-4F56-A708-D39EBDFFE388}"/>
    <dgm:cxn modelId="{2362C44A-2150-43A8-8526-25F43CC0842F}" type="presOf" srcId="{0ABBAFAC-9A0B-479D-8DD7-EB89063C62F2}" destId="{E48271BC-DCA0-49A9-983B-6B2723AC06C7}" srcOrd="0" destOrd="0" presId="urn:microsoft.com/office/officeart/2018/2/layout/IconVerticalSolidList"/>
    <dgm:cxn modelId="{3688A98D-71B8-4BB3-9DE4-B3DC63A64848}" type="presParOf" srcId="{E48271BC-DCA0-49A9-983B-6B2723AC06C7}" destId="{8C1434B1-A4BA-49A7-AA7A-D17C35C7EE4E}" srcOrd="0" destOrd="0" presId="urn:microsoft.com/office/officeart/2018/2/layout/IconVerticalSolidList"/>
    <dgm:cxn modelId="{8F4F3618-F409-4026-A7E4-4988C6DCC607}" type="presParOf" srcId="{8C1434B1-A4BA-49A7-AA7A-D17C35C7EE4E}" destId="{53654852-600A-40C3-BA9B-8040FAF97448}" srcOrd="0" destOrd="0" presId="urn:microsoft.com/office/officeart/2018/2/layout/IconVerticalSolidList"/>
    <dgm:cxn modelId="{335DB015-8712-46C8-8F9E-B370A54087B0}" type="presParOf" srcId="{8C1434B1-A4BA-49A7-AA7A-D17C35C7EE4E}" destId="{91DB2C42-FCFA-4FA5-9266-674C87B1BEEA}" srcOrd="1" destOrd="0" presId="urn:microsoft.com/office/officeart/2018/2/layout/IconVerticalSolidList"/>
    <dgm:cxn modelId="{B6213107-BE29-4B54-B9A8-3A881202C2D1}" type="presParOf" srcId="{8C1434B1-A4BA-49A7-AA7A-D17C35C7EE4E}" destId="{E0972ABC-4954-42A5-BBFC-D477F78BB7F4}" srcOrd="2" destOrd="0" presId="urn:microsoft.com/office/officeart/2018/2/layout/IconVerticalSolidList"/>
    <dgm:cxn modelId="{D7972371-927E-4AE3-8D35-0534C6584B89}" type="presParOf" srcId="{8C1434B1-A4BA-49A7-AA7A-D17C35C7EE4E}" destId="{53A5AC9C-E2B2-4CC7-8412-12D2ACDD330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BBAFAC-9A0B-479D-8DD7-EB89063C62F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/>
        <a:lstStyle/>
        <a:p>
          <a:endParaRPr lang="en-US"/>
        </a:p>
      </dgm:t>
    </dgm:pt>
    <dgm:pt modelId="{2245F403-C301-43EE-A424-48C01BB7018E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cs-CZ" b="1" dirty="0"/>
            <a:t>VRSTVY SOCIO-KULTURNÍHO ŽIVOTA</a:t>
          </a:r>
        </a:p>
        <a:p>
          <a:pPr algn="l">
            <a:lnSpc>
              <a:spcPct val="100000"/>
            </a:lnSpc>
          </a:pPr>
          <a:r>
            <a:rPr lang="cs-CZ" b="1" dirty="0"/>
            <a:t>	</a:t>
          </a:r>
        </a:p>
        <a:p>
          <a:pPr algn="l">
            <a:lnSpc>
              <a:spcPct val="100000"/>
            </a:lnSpc>
          </a:pPr>
          <a:r>
            <a:rPr lang="cs-CZ" b="1" dirty="0"/>
            <a:t>	Starý věk </a:t>
          </a:r>
          <a:endParaRPr lang="en-US" dirty="0"/>
        </a:p>
        <a:p>
          <a:pPr algn="l">
            <a:lnSpc>
              <a:spcPct val="100000"/>
            </a:lnSpc>
          </a:pPr>
          <a:r>
            <a:rPr lang="cs-CZ" b="1" dirty="0"/>
            <a:t>	Renezance</a:t>
          </a:r>
          <a:endParaRPr lang="en-US" dirty="0"/>
        </a:p>
        <a:p>
          <a:pPr algn="l">
            <a:lnSpc>
              <a:spcPct val="100000"/>
            </a:lnSpc>
          </a:pPr>
          <a:r>
            <a:rPr lang="cs-CZ" b="1" dirty="0"/>
            <a:t>	Klasický věk (osvícenství)</a:t>
          </a:r>
          <a:endParaRPr lang="en-US" dirty="0"/>
        </a:p>
        <a:p>
          <a:pPr algn="l">
            <a:lnSpc>
              <a:spcPct val="100000"/>
            </a:lnSpc>
          </a:pPr>
          <a:r>
            <a:rPr lang="cs-CZ" b="1" dirty="0"/>
            <a:t>	19. století (od osvícenství k pozitivismu)</a:t>
          </a:r>
          <a:endParaRPr lang="en-US" dirty="0"/>
        </a:p>
      </dgm:t>
    </dgm:pt>
    <dgm:pt modelId="{AEA1BF42-678C-4210-BAF8-65C2FE2C855F}" type="parTrans" cxnId="{1B0F3422-185B-4F77-9F2D-E71B687806B8}">
      <dgm:prSet/>
      <dgm:spPr/>
      <dgm:t>
        <a:bodyPr/>
        <a:lstStyle/>
        <a:p>
          <a:endParaRPr lang="en-US"/>
        </a:p>
      </dgm:t>
    </dgm:pt>
    <dgm:pt modelId="{8021BC34-6EF2-482D-AFAA-FE19C965ABE7}" type="sibTrans" cxnId="{1B0F3422-185B-4F77-9F2D-E71B687806B8}">
      <dgm:prSet/>
      <dgm:spPr/>
      <dgm:t>
        <a:bodyPr/>
        <a:lstStyle/>
        <a:p>
          <a:endParaRPr lang="en-US"/>
        </a:p>
      </dgm:t>
    </dgm:pt>
    <dgm:pt modelId="{E48271BC-DCA0-49A9-983B-6B2723AC06C7}" type="pres">
      <dgm:prSet presAssocID="{0ABBAFAC-9A0B-479D-8DD7-EB89063C62F2}" presName="root" presStyleCnt="0">
        <dgm:presLayoutVars>
          <dgm:dir/>
          <dgm:resizeHandles val="exact"/>
        </dgm:presLayoutVars>
      </dgm:prSet>
      <dgm:spPr/>
    </dgm:pt>
    <dgm:pt modelId="{5DBFE449-C757-4798-9EF8-850C209F2E96}" type="pres">
      <dgm:prSet presAssocID="{2245F403-C301-43EE-A424-48C01BB7018E}" presName="compNode" presStyleCnt="0"/>
      <dgm:spPr/>
    </dgm:pt>
    <dgm:pt modelId="{74A91AAC-7546-41E4-9C20-31604A382707}" type="pres">
      <dgm:prSet presAssocID="{2245F403-C301-43EE-A424-48C01BB7018E}" presName="bgRect" presStyleLbl="bgShp" presStyleIdx="0" presStyleCnt="1" custScaleY="288755"/>
      <dgm:spPr/>
    </dgm:pt>
    <dgm:pt modelId="{B76107E5-D59C-42A5-8F3E-85429C3DB5A5}" type="pres">
      <dgm:prSet presAssocID="{2245F403-C301-43EE-A424-48C01BB7018E}" presName="iconRect" presStyleLbl="node1" presStyleIdx="0" presStyleCnt="1" custScaleX="367759" custScaleY="601987" custLinFactNeighborX="53089" custLinFactNeighborY="-6067"/>
      <dgm:spPr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  <a:ln>
          <a:noFill/>
        </a:ln>
      </dgm:spPr>
    </dgm:pt>
    <dgm:pt modelId="{E8E60952-5771-4827-88AB-911334B9EA9D}" type="pres">
      <dgm:prSet presAssocID="{2245F403-C301-43EE-A424-48C01BB7018E}" presName="spaceRect" presStyleCnt="0"/>
      <dgm:spPr/>
    </dgm:pt>
    <dgm:pt modelId="{034A802C-05E4-486D-8883-783029378046}" type="pres">
      <dgm:prSet presAssocID="{2245F403-C301-43EE-A424-48C01BB7018E}" presName="parTx" presStyleLbl="revTx" presStyleIdx="0" presStyleCnt="1" custScaleX="79449" custScaleY="326713">
        <dgm:presLayoutVars>
          <dgm:chMax val="0"/>
          <dgm:chPref val="0"/>
        </dgm:presLayoutVars>
      </dgm:prSet>
      <dgm:spPr/>
    </dgm:pt>
  </dgm:ptLst>
  <dgm:cxnLst>
    <dgm:cxn modelId="{1B0F3422-185B-4F77-9F2D-E71B687806B8}" srcId="{0ABBAFAC-9A0B-479D-8DD7-EB89063C62F2}" destId="{2245F403-C301-43EE-A424-48C01BB7018E}" srcOrd="0" destOrd="0" parTransId="{AEA1BF42-678C-4210-BAF8-65C2FE2C855F}" sibTransId="{8021BC34-6EF2-482D-AFAA-FE19C965ABE7}"/>
    <dgm:cxn modelId="{F293363E-1672-42F2-B5BA-2FFC5D4E4AF6}" type="presOf" srcId="{2245F403-C301-43EE-A424-48C01BB7018E}" destId="{034A802C-05E4-486D-8883-783029378046}" srcOrd="0" destOrd="0" presId="urn:microsoft.com/office/officeart/2018/2/layout/IconVerticalSolidList"/>
    <dgm:cxn modelId="{2362C44A-2150-43A8-8526-25F43CC0842F}" type="presOf" srcId="{0ABBAFAC-9A0B-479D-8DD7-EB89063C62F2}" destId="{E48271BC-DCA0-49A9-983B-6B2723AC06C7}" srcOrd="0" destOrd="0" presId="urn:microsoft.com/office/officeart/2018/2/layout/IconVerticalSolidList"/>
    <dgm:cxn modelId="{09C7486E-E2F8-4106-80B2-B062602780D8}" type="presParOf" srcId="{E48271BC-DCA0-49A9-983B-6B2723AC06C7}" destId="{5DBFE449-C757-4798-9EF8-850C209F2E96}" srcOrd="0" destOrd="0" presId="urn:microsoft.com/office/officeart/2018/2/layout/IconVerticalSolidList"/>
    <dgm:cxn modelId="{837B70A0-0E06-43F2-8845-C34870B97BDD}" type="presParOf" srcId="{5DBFE449-C757-4798-9EF8-850C209F2E96}" destId="{74A91AAC-7546-41E4-9C20-31604A382707}" srcOrd="0" destOrd="0" presId="urn:microsoft.com/office/officeart/2018/2/layout/IconVerticalSolidList"/>
    <dgm:cxn modelId="{7A4989D2-224E-4604-8EEC-A7DEE78E1D23}" type="presParOf" srcId="{5DBFE449-C757-4798-9EF8-850C209F2E96}" destId="{B76107E5-D59C-42A5-8F3E-85429C3DB5A5}" srcOrd="1" destOrd="0" presId="urn:microsoft.com/office/officeart/2018/2/layout/IconVerticalSolidList"/>
    <dgm:cxn modelId="{E40C5245-0A06-4597-88B8-E79F527328DC}" type="presParOf" srcId="{5DBFE449-C757-4798-9EF8-850C209F2E96}" destId="{E8E60952-5771-4827-88AB-911334B9EA9D}" srcOrd="2" destOrd="0" presId="urn:microsoft.com/office/officeart/2018/2/layout/IconVerticalSolidList"/>
    <dgm:cxn modelId="{9E8AF3F1-0E55-4244-8E6C-8FB4740D5193}" type="presParOf" srcId="{5DBFE449-C757-4798-9EF8-850C209F2E96}" destId="{034A802C-05E4-486D-8883-78302937804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82021E-8439-446E-A5A0-7DE43615A55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AE4E24-6608-4B79-BE89-6A23166C52F4}">
      <dgm:prSet custT="1"/>
      <dgm:spPr/>
      <dgm:t>
        <a:bodyPr/>
        <a:lstStyle/>
        <a:p>
          <a:r>
            <a:rPr lang="cs-CZ" sz="5400" dirty="0"/>
            <a:t>DUŠEVNÍ NEMOC JAKO MORÁLNÍ ZÁLEŽITOST</a:t>
          </a:r>
        </a:p>
      </dgm:t>
    </dgm:pt>
    <dgm:pt modelId="{F90DE2D9-EDBC-42A1-80F2-BE20AAC4AB88}" type="parTrans" cxnId="{69442AA7-4008-4110-9D5A-B21CDF1FB706}">
      <dgm:prSet/>
      <dgm:spPr/>
      <dgm:t>
        <a:bodyPr/>
        <a:lstStyle/>
        <a:p>
          <a:endParaRPr lang="cs-CZ"/>
        </a:p>
      </dgm:t>
    </dgm:pt>
    <dgm:pt modelId="{4CE05AA4-2E34-42CC-BEA3-90F5806AD4A7}" type="sibTrans" cxnId="{69442AA7-4008-4110-9D5A-B21CDF1FB706}">
      <dgm:prSet/>
      <dgm:spPr/>
      <dgm:t>
        <a:bodyPr/>
        <a:lstStyle/>
        <a:p>
          <a:endParaRPr lang="cs-CZ"/>
        </a:p>
      </dgm:t>
    </dgm:pt>
    <dgm:pt modelId="{CF9F0B3D-FA27-4379-B047-361D5CDDC272}">
      <dgm:prSet custT="1"/>
      <dgm:spPr/>
      <dgm:t>
        <a:bodyPr/>
        <a:lstStyle/>
        <a:p>
          <a:r>
            <a:rPr lang="cs-CZ" sz="5400" dirty="0"/>
            <a:t>ROLE LÉKAŘE (PSYCHIATRA)</a:t>
          </a:r>
        </a:p>
      </dgm:t>
    </dgm:pt>
    <dgm:pt modelId="{E8B80C66-1D33-478F-900D-10A97C1787B8}" type="parTrans" cxnId="{6DCE3F61-9F4E-40ED-BFDA-21A6760B26E5}">
      <dgm:prSet/>
      <dgm:spPr/>
      <dgm:t>
        <a:bodyPr/>
        <a:lstStyle/>
        <a:p>
          <a:endParaRPr lang="cs-CZ"/>
        </a:p>
      </dgm:t>
    </dgm:pt>
    <dgm:pt modelId="{26BA339B-9C45-44D7-91C1-B7BDD4678B00}" type="sibTrans" cxnId="{6DCE3F61-9F4E-40ED-BFDA-21A6760B26E5}">
      <dgm:prSet/>
      <dgm:spPr/>
      <dgm:t>
        <a:bodyPr/>
        <a:lstStyle/>
        <a:p>
          <a:endParaRPr lang="cs-CZ"/>
        </a:p>
      </dgm:t>
    </dgm:pt>
    <dgm:pt modelId="{95D5DCDB-3FB3-42FC-A8AB-4A3780738710}" type="pres">
      <dgm:prSet presAssocID="{3682021E-8439-446E-A5A0-7DE43615A554}" presName="linear" presStyleCnt="0">
        <dgm:presLayoutVars>
          <dgm:dir/>
          <dgm:resizeHandles val="exact"/>
        </dgm:presLayoutVars>
      </dgm:prSet>
      <dgm:spPr/>
    </dgm:pt>
    <dgm:pt modelId="{E56426E7-6EF1-469B-B00C-7654F2098DB9}" type="pres">
      <dgm:prSet presAssocID="{36AE4E24-6608-4B79-BE89-6A23166C52F4}" presName="comp" presStyleCnt="0"/>
      <dgm:spPr/>
    </dgm:pt>
    <dgm:pt modelId="{AD5A15C7-793C-4525-9C94-43FC84EDA077}" type="pres">
      <dgm:prSet presAssocID="{36AE4E24-6608-4B79-BE89-6A23166C52F4}" presName="box" presStyleLbl="node1" presStyleIdx="0" presStyleCnt="2"/>
      <dgm:spPr/>
    </dgm:pt>
    <dgm:pt modelId="{8E7210B0-8470-4228-9E51-4F4643D24D97}" type="pres">
      <dgm:prSet presAssocID="{36AE4E24-6608-4B79-BE89-6A23166C52F4}" presName="img" presStyleLbl="fgImgPlace1" presStyleIdx="0" presStyleCnt="2"/>
      <dgm:spPr>
        <a:blipFill>
          <a:blip xmlns:r="http://schemas.openxmlformats.org/officeDocument/2006/relationships" r:embed="rId1"/>
          <a:srcRect/>
          <a:stretch>
            <a:fillRect l="-39000" r="-39000"/>
          </a:stretch>
        </a:blipFill>
      </dgm:spPr>
    </dgm:pt>
    <dgm:pt modelId="{5499CBD4-8B16-4C34-A129-5169FE2C2780}" type="pres">
      <dgm:prSet presAssocID="{36AE4E24-6608-4B79-BE89-6A23166C52F4}" presName="text" presStyleLbl="node1" presStyleIdx="0" presStyleCnt="2">
        <dgm:presLayoutVars>
          <dgm:bulletEnabled val="1"/>
        </dgm:presLayoutVars>
      </dgm:prSet>
      <dgm:spPr/>
    </dgm:pt>
    <dgm:pt modelId="{DC9D41F2-AE60-4465-8C23-8AD13ACF3F94}" type="pres">
      <dgm:prSet presAssocID="{4CE05AA4-2E34-42CC-BEA3-90F5806AD4A7}" presName="spacer" presStyleCnt="0"/>
      <dgm:spPr/>
    </dgm:pt>
    <dgm:pt modelId="{71788A78-0101-453E-B861-31005A415302}" type="pres">
      <dgm:prSet presAssocID="{CF9F0B3D-FA27-4379-B047-361D5CDDC272}" presName="comp" presStyleCnt="0"/>
      <dgm:spPr/>
    </dgm:pt>
    <dgm:pt modelId="{1A096827-3961-4236-8249-3112D4A7EC58}" type="pres">
      <dgm:prSet presAssocID="{CF9F0B3D-FA27-4379-B047-361D5CDDC272}" presName="box" presStyleLbl="node1" presStyleIdx="1" presStyleCnt="2" custScaleY="118294" custLinFactY="97816" custLinFactNeighborX="-1290" custLinFactNeighborY="100000"/>
      <dgm:spPr/>
    </dgm:pt>
    <dgm:pt modelId="{DAF235F1-B6DF-431E-85A5-EDCD13C9A1FB}" type="pres">
      <dgm:prSet presAssocID="{CF9F0B3D-FA27-4379-B047-361D5CDDC272}" presName="img" presStyleLbl="fgImgPlace1" presStyleIdx="1" presStyleCnt="2" custScaleX="106817" custScaleY="111768"/>
      <dgm:spPr>
        <a:blipFill>
          <a:blip xmlns:r="http://schemas.openxmlformats.org/officeDocument/2006/relationships"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</dgm:spPr>
    </dgm:pt>
    <dgm:pt modelId="{C498941B-DBC1-4E67-A5DC-01E9FF7AB064}" type="pres">
      <dgm:prSet presAssocID="{CF9F0B3D-FA27-4379-B047-361D5CDDC272}" presName="text" presStyleLbl="node1" presStyleIdx="1" presStyleCnt="2">
        <dgm:presLayoutVars>
          <dgm:bulletEnabled val="1"/>
        </dgm:presLayoutVars>
      </dgm:prSet>
      <dgm:spPr/>
    </dgm:pt>
  </dgm:ptLst>
  <dgm:cxnLst>
    <dgm:cxn modelId="{6DCE3F61-9F4E-40ED-BFDA-21A6760B26E5}" srcId="{3682021E-8439-446E-A5A0-7DE43615A554}" destId="{CF9F0B3D-FA27-4379-B047-361D5CDDC272}" srcOrd="1" destOrd="0" parTransId="{E8B80C66-1D33-478F-900D-10A97C1787B8}" sibTransId="{26BA339B-9C45-44D7-91C1-B7BDD4678B00}"/>
    <dgm:cxn modelId="{D2B35D4D-BE98-402E-B290-A86F18F39B6E}" type="presOf" srcId="{CF9F0B3D-FA27-4379-B047-361D5CDDC272}" destId="{1A096827-3961-4236-8249-3112D4A7EC58}" srcOrd="0" destOrd="0" presId="urn:microsoft.com/office/officeart/2005/8/layout/vList4"/>
    <dgm:cxn modelId="{AC53187D-3792-41CC-90F9-8F6D52842D2F}" type="presOf" srcId="{CF9F0B3D-FA27-4379-B047-361D5CDDC272}" destId="{C498941B-DBC1-4E67-A5DC-01E9FF7AB064}" srcOrd="1" destOrd="0" presId="urn:microsoft.com/office/officeart/2005/8/layout/vList4"/>
    <dgm:cxn modelId="{69442AA7-4008-4110-9D5A-B21CDF1FB706}" srcId="{3682021E-8439-446E-A5A0-7DE43615A554}" destId="{36AE4E24-6608-4B79-BE89-6A23166C52F4}" srcOrd="0" destOrd="0" parTransId="{F90DE2D9-EDBC-42A1-80F2-BE20AAC4AB88}" sibTransId="{4CE05AA4-2E34-42CC-BEA3-90F5806AD4A7}"/>
    <dgm:cxn modelId="{62E4C4AB-D1A4-4AFC-AFBB-ACD3727DEE6E}" type="presOf" srcId="{3682021E-8439-446E-A5A0-7DE43615A554}" destId="{95D5DCDB-3FB3-42FC-A8AB-4A3780738710}" srcOrd="0" destOrd="0" presId="urn:microsoft.com/office/officeart/2005/8/layout/vList4"/>
    <dgm:cxn modelId="{6796C5B9-A609-4A2C-A62B-597814B55133}" type="presOf" srcId="{36AE4E24-6608-4B79-BE89-6A23166C52F4}" destId="{AD5A15C7-793C-4525-9C94-43FC84EDA077}" srcOrd="0" destOrd="0" presId="urn:microsoft.com/office/officeart/2005/8/layout/vList4"/>
    <dgm:cxn modelId="{EEB961F0-3B99-4279-AAE9-7536F463DAD9}" type="presOf" srcId="{36AE4E24-6608-4B79-BE89-6A23166C52F4}" destId="{5499CBD4-8B16-4C34-A129-5169FE2C2780}" srcOrd="1" destOrd="0" presId="urn:microsoft.com/office/officeart/2005/8/layout/vList4"/>
    <dgm:cxn modelId="{A991D9D7-44D8-47FF-9418-26B2AC849335}" type="presParOf" srcId="{95D5DCDB-3FB3-42FC-A8AB-4A3780738710}" destId="{E56426E7-6EF1-469B-B00C-7654F2098DB9}" srcOrd="0" destOrd="0" presId="urn:microsoft.com/office/officeart/2005/8/layout/vList4"/>
    <dgm:cxn modelId="{82FE9214-FAB6-47C8-A577-8D3FE25C869C}" type="presParOf" srcId="{E56426E7-6EF1-469B-B00C-7654F2098DB9}" destId="{AD5A15C7-793C-4525-9C94-43FC84EDA077}" srcOrd="0" destOrd="0" presId="urn:microsoft.com/office/officeart/2005/8/layout/vList4"/>
    <dgm:cxn modelId="{826CE706-ED11-4B13-942C-79F811FC4313}" type="presParOf" srcId="{E56426E7-6EF1-469B-B00C-7654F2098DB9}" destId="{8E7210B0-8470-4228-9E51-4F4643D24D97}" srcOrd="1" destOrd="0" presId="urn:microsoft.com/office/officeart/2005/8/layout/vList4"/>
    <dgm:cxn modelId="{1EE0ECD1-9E76-4D3A-AFE5-E6881ACA0058}" type="presParOf" srcId="{E56426E7-6EF1-469B-B00C-7654F2098DB9}" destId="{5499CBD4-8B16-4C34-A129-5169FE2C2780}" srcOrd="2" destOrd="0" presId="urn:microsoft.com/office/officeart/2005/8/layout/vList4"/>
    <dgm:cxn modelId="{97EA4A16-EB7D-42BD-B1FA-F8064E7B2559}" type="presParOf" srcId="{95D5DCDB-3FB3-42FC-A8AB-4A3780738710}" destId="{DC9D41F2-AE60-4465-8C23-8AD13ACF3F94}" srcOrd="1" destOrd="0" presId="urn:microsoft.com/office/officeart/2005/8/layout/vList4"/>
    <dgm:cxn modelId="{0741CE0A-0F68-4792-89CF-E7D7CA13EE8E}" type="presParOf" srcId="{95D5DCDB-3FB3-42FC-A8AB-4A3780738710}" destId="{71788A78-0101-453E-B861-31005A415302}" srcOrd="2" destOrd="0" presId="urn:microsoft.com/office/officeart/2005/8/layout/vList4"/>
    <dgm:cxn modelId="{A8ECF40F-EBE7-4B6E-865C-EA540E968AAB}" type="presParOf" srcId="{71788A78-0101-453E-B861-31005A415302}" destId="{1A096827-3961-4236-8249-3112D4A7EC58}" srcOrd="0" destOrd="0" presId="urn:microsoft.com/office/officeart/2005/8/layout/vList4"/>
    <dgm:cxn modelId="{FE7B04E7-B18D-4E57-9542-0F2951D78470}" type="presParOf" srcId="{71788A78-0101-453E-B861-31005A415302}" destId="{DAF235F1-B6DF-431E-85A5-EDCD13C9A1FB}" srcOrd="1" destOrd="0" presId="urn:microsoft.com/office/officeart/2005/8/layout/vList4"/>
    <dgm:cxn modelId="{E2783E6E-6522-43A4-8D1C-7B448353CAC2}" type="presParOf" srcId="{71788A78-0101-453E-B861-31005A415302}" destId="{C498941B-DBC1-4E67-A5DC-01E9FF7AB06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82021E-8439-446E-A5A0-7DE43615A55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AE4E24-6608-4B79-BE89-6A23166C52F4}">
      <dgm:prSet custT="1"/>
      <dgm:spPr/>
      <dgm:t>
        <a:bodyPr/>
        <a:lstStyle/>
        <a:p>
          <a:r>
            <a:rPr lang="cs-CZ" sz="5400" dirty="0"/>
            <a:t>DUŠEVNÍ NEMOC JAKO MORÁLNÍ ZÁLEŽITOST</a:t>
          </a:r>
        </a:p>
      </dgm:t>
    </dgm:pt>
    <dgm:pt modelId="{F90DE2D9-EDBC-42A1-80F2-BE20AAC4AB88}" type="parTrans" cxnId="{69442AA7-4008-4110-9D5A-B21CDF1FB706}">
      <dgm:prSet/>
      <dgm:spPr/>
      <dgm:t>
        <a:bodyPr/>
        <a:lstStyle/>
        <a:p>
          <a:endParaRPr lang="cs-CZ"/>
        </a:p>
      </dgm:t>
    </dgm:pt>
    <dgm:pt modelId="{4CE05AA4-2E34-42CC-BEA3-90F5806AD4A7}" type="sibTrans" cxnId="{69442AA7-4008-4110-9D5A-B21CDF1FB706}">
      <dgm:prSet/>
      <dgm:spPr/>
      <dgm:t>
        <a:bodyPr/>
        <a:lstStyle/>
        <a:p>
          <a:endParaRPr lang="cs-CZ"/>
        </a:p>
      </dgm:t>
    </dgm:pt>
    <dgm:pt modelId="{95D5DCDB-3FB3-42FC-A8AB-4A3780738710}" type="pres">
      <dgm:prSet presAssocID="{3682021E-8439-446E-A5A0-7DE43615A554}" presName="linear" presStyleCnt="0">
        <dgm:presLayoutVars>
          <dgm:dir/>
          <dgm:resizeHandles val="exact"/>
        </dgm:presLayoutVars>
      </dgm:prSet>
      <dgm:spPr/>
    </dgm:pt>
    <dgm:pt modelId="{E56426E7-6EF1-469B-B00C-7654F2098DB9}" type="pres">
      <dgm:prSet presAssocID="{36AE4E24-6608-4B79-BE89-6A23166C52F4}" presName="comp" presStyleCnt="0"/>
      <dgm:spPr/>
    </dgm:pt>
    <dgm:pt modelId="{AD5A15C7-793C-4525-9C94-43FC84EDA077}" type="pres">
      <dgm:prSet presAssocID="{36AE4E24-6608-4B79-BE89-6A23166C52F4}" presName="box" presStyleLbl="node1" presStyleIdx="0" presStyleCnt="1" custLinFactNeighborX="-3735" custLinFactNeighborY="-15713"/>
      <dgm:spPr/>
    </dgm:pt>
    <dgm:pt modelId="{8E7210B0-8470-4228-9E51-4F4643D24D97}" type="pres">
      <dgm:prSet presAssocID="{36AE4E24-6608-4B79-BE89-6A23166C52F4}" presName="img" presStyleLbl="fgImgPlace1" presStyleIdx="0" presStyleCnt="1" custLinFactNeighborX="-2913" custLinFactNeighborY="113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  <dgm:pt modelId="{5499CBD4-8B16-4C34-A129-5169FE2C2780}" type="pres">
      <dgm:prSet presAssocID="{36AE4E24-6608-4B79-BE89-6A23166C52F4}" presName="text" presStyleLbl="node1" presStyleIdx="0" presStyleCnt="1">
        <dgm:presLayoutVars>
          <dgm:bulletEnabled val="1"/>
        </dgm:presLayoutVars>
      </dgm:prSet>
      <dgm:spPr/>
    </dgm:pt>
  </dgm:ptLst>
  <dgm:cxnLst>
    <dgm:cxn modelId="{69442AA7-4008-4110-9D5A-B21CDF1FB706}" srcId="{3682021E-8439-446E-A5A0-7DE43615A554}" destId="{36AE4E24-6608-4B79-BE89-6A23166C52F4}" srcOrd="0" destOrd="0" parTransId="{F90DE2D9-EDBC-42A1-80F2-BE20AAC4AB88}" sibTransId="{4CE05AA4-2E34-42CC-BEA3-90F5806AD4A7}"/>
    <dgm:cxn modelId="{62E4C4AB-D1A4-4AFC-AFBB-ACD3727DEE6E}" type="presOf" srcId="{3682021E-8439-446E-A5A0-7DE43615A554}" destId="{95D5DCDB-3FB3-42FC-A8AB-4A3780738710}" srcOrd="0" destOrd="0" presId="urn:microsoft.com/office/officeart/2005/8/layout/vList4"/>
    <dgm:cxn modelId="{6796C5B9-A609-4A2C-A62B-597814B55133}" type="presOf" srcId="{36AE4E24-6608-4B79-BE89-6A23166C52F4}" destId="{AD5A15C7-793C-4525-9C94-43FC84EDA077}" srcOrd="0" destOrd="0" presId="urn:microsoft.com/office/officeart/2005/8/layout/vList4"/>
    <dgm:cxn modelId="{EEB961F0-3B99-4279-AAE9-7536F463DAD9}" type="presOf" srcId="{36AE4E24-6608-4B79-BE89-6A23166C52F4}" destId="{5499CBD4-8B16-4C34-A129-5169FE2C2780}" srcOrd="1" destOrd="0" presId="urn:microsoft.com/office/officeart/2005/8/layout/vList4"/>
    <dgm:cxn modelId="{A991D9D7-44D8-47FF-9418-26B2AC849335}" type="presParOf" srcId="{95D5DCDB-3FB3-42FC-A8AB-4A3780738710}" destId="{E56426E7-6EF1-469B-B00C-7654F2098DB9}" srcOrd="0" destOrd="0" presId="urn:microsoft.com/office/officeart/2005/8/layout/vList4"/>
    <dgm:cxn modelId="{82FE9214-FAB6-47C8-A577-8D3FE25C869C}" type="presParOf" srcId="{E56426E7-6EF1-469B-B00C-7654F2098DB9}" destId="{AD5A15C7-793C-4525-9C94-43FC84EDA077}" srcOrd="0" destOrd="0" presId="urn:microsoft.com/office/officeart/2005/8/layout/vList4"/>
    <dgm:cxn modelId="{826CE706-ED11-4B13-942C-79F811FC4313}" type="presParOf" srcId="{E56426E7-6EF1-469B-B00C-7654F2098DB9}" destId="{8E7210B0-8470-4228-9E51-4F4643D24D97}" srcOrd="1" destOrd="0" presId="urn:microsoft.com/office/officeart/2005/8/layout/vList4"/>
    <dgm:cxn modelId="{1EE0ECD1-9E76-4D3A-AFE5-E6881ACA0058}" type="presParOf" srcId="{E56426E7-6EF1-469B-B00C-7654F2098DB9}" destId="{5499CBD4-8B16-4C34-A129-5169FE2C278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82021E-8439-446E-A5A0-7DE43615A55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F9F0B3D-FA27-4379-B047-361D5CDDC272}">
      <dgm:prSet custT="1"/>
      <dgm:spPr/>
      <dgm:t>
        <a:bodyPr/>
        <a:lstStyle/>
        <a:p>
          <a:r>
            <a:rPr lang="cs-CZ" sz="5400" dirty="0"/>
            <a:t>ROLE LÉKAŘE (PSYCHIATRA)</a:t>
          </a:r>
        </a:p>
      </dgm:t>
    </dgm:pt>
    <dgm:pt modelId="{E8B80C66-1D33-478F-900D-10A97C1787B8}" type="parTrans" cxnId="{6DCE3F61-9F4E-40ED-BFDA-21A6760B26E5}">
      <dgm:prSet/>
      <dgm:spPr/>
      <dgm:t>
        <a:bodyPr/>
        <a:lstStyle/>
        <a:p>
          <a:endParaRPr lang="cs-CZ"/>
        </a:p>
      </dgm:t>
    </dgm:pt>
    <dgm:pt modelId="{26BA339B-9C45-44D7-91C1-B7BDD4678B00}" type="sibTrans" cxnId="{6DCE3F61-9F4E-40ED-BFDA-21A6760B26E5}">
      <dgm:prSet/>
      <dgm:spPr/>
      <dgm:t>
        <a:bodyPr/>
        <a:lstStyle/>
        <a:p>
          <a:endParaRPr lang="cs-CZ"/>
        </a:p>
      </dgm:t>
    </dgm:pt>
    <dgm:pt modelId="{95D5DCDB-3FB3-42FC-A8AB-4A3780738710}" type="pres">
      <dgm:prSet presAssocID="{3682021E-8439-446E-A5A0-7DE43615A554}" presName="linear" presStyleCnt="0">
        <dgm:presLayoutVars>
          <dgm:dir/>
          <dgm:resizeHandles val="exact"/>
        </dgm:presLayoutVars>
      </dgm:prSet>
      <dgm:spPr/>
    </dgm:pt>
    <dgm:pt modelId="{71788A78-0101-453E-B861-31005A415302}" type="pres">
      <dgm:prSet presAssocID="{CF9F0B3D-FA27-4379-B047-361D5CDDC272}" presName="comp" presStyleCnt="0"/>
      <dgm:spPr/>
    </dgm:pt>
    <dgm:pt modelId="{1A096827-3961-4236-8249-3112D4A7EC58}" type="pres">
      <dgm:prSet presAssocID="{CF9F0B3D-FA27-4379-B047-361D5CDDC272}" presName="box" presStyleLbl="node1" presStyleIdx="0" presStyleCnt="1" custScaleY="118294" custLinFactNeighborX="-5137" custLinFactNeighborY="-23140"/>
      <dgm:spPr/>
    </dgm:pt>
    <dgm:pt modelId="{DAF235F1-B6DF-431E-85A5-EDCD13C9A1FB}" type="pres">
      <dgm:prSet presAssocID="{CF9F0B3D-FA27-4379-B047-361D5CDDC272}" presName="img" presStyleLbl="fgImgPlace1" presStyleIdx="0" presStyleCnt="1" custScaleX="106817" custScaleY="133227"/>
      <dgm:spPr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3000" b="-13000"/>
          </a:stretch>
        </a:blipFill>
      </dgm:spPr>
    </dgm:pt>
    <dgm:pt modelId="{C498941B-DBC1-4E67-A5DC-01E9FF7AB064}" type="pres">
      <dgm:prSet presAssocID="{CF9F0B3D-FA27-4379-B047-361D5CDDC272}" presName="text" presStyleLbl="node1" presStyleIdx="0" presStyleCnt="1">
        <dgm:presLayoutVars>
          <dgm:bulletEnabled val="1"/>
        </dgm:presLayoutVars>
      </dgm:prSet>
      <dgm:spPr/>
    </dgm:pt>
  </dgm:ptLst>
  <dgm:cxnLst>
    <dgm:cxn modelId="{6DCE3F61-9F4E-40ED-BFDA-21A6760B26E5}" srcId="{3682021E-8439-446E-A5A0-7DE43615A554}" destId="{CF9F0B3D-FA27-4379-B047-361D5CDDC272}" srcOrd="0" destOrd="0" parTransId="{E8B80C66-1D33-478F-900D-10A97C1787B8}" sibTransId="{26BA339B-9C45-44D7-91C1-B7BDD4678B00}"/>
    <dgm:cxn modelId="{D2B35D4D-BE98-402E-B290-A86F18F39B6E}" type="presOf" srcId="{CF9F0B3D-FA27-4379-B047-361D5CDDC272}" destId="{1A096827-3961-4236-8249-3112D4A7EC58}" srcOrd="0" destOrd="0" presId="urn:microsoft.com/office/officeart/2005/8/layout/vList4"/>
    <dgm:cxn modelId="{AC53187D-3792-41CC-90F9-8F6D52842D2F}" type="presOf" srcId="{CF9F0B3D-FA27-4379-B047-361D5CDDC272}" destId="{C498941B-DBC1-4E67-A5DC-01E9FF7AB064}" srcOrd="1" destOrd="0" presId="urn:microsoft.com/office/officeart/2005/8/layout/vList4"/>
    <dgm:cxn modelId="{62E4C4AB-D1A4-4AFC-AFBB-ACD3727DEE6E}" type="presOf" srcId="{3682021E-8439-446E-A5A0-7DE43615A554}" destId="{95D5DCDB-3FB3-42FC-A8AB-4A3780738710}" srcOrd="0" destOrd="0" presId="urn:microsoft.com/office/officeart/2005/8/layout/vList4"/>
    <dgm:cxn modelId="{0741CE0A-0F68-4792-89CF-E7D7CA13EE8E}" type="presParOf" srcId="{95D5DCDB-3FB3-42FC-A8AB-4A3780738710}" destId="{71788A78-0101-453E-B861-31005A415302}" srcOrd="0" destOrd="0" presId="urn:microsoft.com/office/officeart/2005/8/layout/vList4"/>
    <dgm:cxn modelId="{A8ECF40F-EBE7-4B6E-865C-EA540E968AAB}" type="presParOf" srcId="{71788A78-0101-453E-B861-31005A415302}" destId="{1A096827-3961-4236-8249-3112D4A7EC58}" srcOrd="0" destOrd="0" presId="urn:microsoft.com/office/officeart/2005/8/layout/vList4"/>
    <dgm:cxn modelId="{FE7B04E7-B18D-4E57-9542-0F2951D78470}" type="presParOf" srcId="{71788A78-0101-453E-B861-31005A415302}" destId="{DAF235F1-B6DF-431E-85A5-EDCD13C9A1FB}" srcOrd="1" destOrd="0" presId="urn:microsoft.com/office/officeart/2005/8/layout/vList4"/>
    <dgm:cxn modelId="{E2783E6E-6522-43A4-8D1C-7B448353CAC2}" type="presParOf" srcId="{71788A78-0101-453E-B861-31005A415302}" destId="{C498941B-DBC1-4E67-A5DC-01E9FF7AB06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54852-600A-40C3-BA9B-8040FAF97448}">
      <dsp:nvSpPr>
        <dsp:cNvPr id="0" name=""/>
        <dsp:cNvSpPr/>
      </dsp:nvSpPr>
      <dsp:spPr>
        <a:xfrm>
          <a:off x="806857" y="1267059"/>
          <a:ext cx="8818148" cy="17754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B2C42-FCFA-4FA5-9266-674C87B1BEEA}">
      <dsp:nvSpPr>
        <dsp:cNvPr id="0" name=""/>
        <dsp:cNvSpPr/>
      </dsp:nvSpPr>
      <dsp:spPr>
        <a:xfrm>
          <a:off x="81262" y="536294"/>
          <a:ext cx="2871775" cy="30567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5AC9C-E2B2-4CC7-8412-12D2ACDD3303}">
      <dsp:nvSpPr>
        <dsp:cNvPr id="0" name=""/>
        <dsp:cNvSpPr/>
      </dsp:nvSpPr>
      <dsp:spPr>
        <a:xfrm>
          <a:off x="2655424" y="654901"/>
          <a:ext cx="7033843" cy="3056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97" tIns="138097" rIns="138097" bIns="138097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Archeologie vědění</a:t>
          </a:r>
          <a:endParaRPr lang="en-US" sz="3200" kern="1200" dirty="0"/>
        </a:p>
      </dsp:txBody>
      <dsp:txXfrm>
        <a:off x="2655424" y="654901"/>
        <a:ext cx="7033843" cy="30567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91AAC-7546-41E4-9C20-31604A382707}">
      <dsp:nvSpPr>
        <dsp:cNvPr id="0" name=""/>
        <dsp:cNvSpPr/>
      </dsp:nvSpPr>
      <dsp:spPr>
        <a:xfrm>
          <a:off x="283046" y="299356"/>
          <a:ext cx="9618133" cy="37678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107E5-D59C-42A5-8F3E-85429C3DB5A5}">
      <dsp:nvSpPr>
        <dsp:cNvPr id="0" name=""/>
        <dsp:cNvSpPr/>
      </dsp:nvSpPr>
      <dsp:spPr>
        <a:xfrm>
          <a:off x="97956" y="0"/>
          <a:ext cx="2639286" cy="4320265"/>
        </a:xfrm>
        <a:prstGeom prst="rect">
          <a:avLst/>
        </a:prstGeom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A802C-05E4-486D-8883-783029378046}">
      <dsp:nvSpPr>
        <dsp:cNvPr id="0" name=""/>
        <dsp:cNvSpPr/>
      </dsp:nvSpPr>
      <dsp:spPr>
        <a:xfrm>
          <a:off x="2623294" y="51708"/>
          <a:ext cx="6441791" cy="4263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97" tIns="138097" rIns="138097" bIns="138097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VRSTVY SOCIO-KULTURNÍHO ŽIVOTA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	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	Starý věk </a:t>
          </a:r>
          <a:endParaRPr lang="en-US" sz="2100" kern="1200" dirty="0"/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	Renezance</a:t>
          </a:r>
          <a:endParaRPr lang="en-US" sz="2100" kern="1200" dirty="0"/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	Klasický věk (osvícenství)</a:t>
          </a:r>
          <a:endParaRPr lang="en-US" sz="2100" kern="1200" dirty="0"/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	19. století (od osvícenství k pozitivismu)</a:t>
          </a:r>
          <a:endParaRPr lang="en-US" sz="2100" kern="1200" dirty="0"/>
        </a:p>
      </dsp:txBody>
      <dsp:txXfrm>
        <a:off x="2623294" y="51708"/>
        <a:ext cx="6441791" cy="4263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A15C7-793C-4525-9C94-43FC84EDA077}">
      <dsp:nvSpPr>
        <dsp:cNvPr id="0" name=""/>
        <dsp:cNvSpPr/>
      </dsp:nvSpPr>
      <dsp:spPr>
        <a:xfrm>
          <a:off x="0" y="0"/>
          <a:ext cx="10197494" cy="2481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DUŠEVNÍ NEMOC JAKO MORÁLNÍ ZÁLEŽITOST</a:t>
          </a:r>
        </a:p>
      </dsp:txBody>
      <dsp:txXfrm>
        <a:off x="2287669" y="0"/>
        <a:ext cx="7909824" cy="2481708"/>
      </dsp:txXfrm>
    </dsp:sp>
    <dsp:sp modelId="{8E7210B0-8470-4228-9E51-4F4643D24D97}">
      <dsp:nvSpPr>
        <dsp:cNvPr id="0" name=""/>
        <dsp:cNvSpPr/>
      </dsp:nvSpPr>
      <dsp:spPr>
        <a:xfrm>
          <a:off x="248170" y="248170"/>
          <a:ext cx="2039498" cy="19853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rcRect/>
          <a:stretch>
            <a:fillRect l="-39000" r="-39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96827-3961-4236-8249-3112D4A7EC58}">
      <dsp:nvSpPr>
        <dsp:cNvPr id="0" name=""/>
        <dsp:cNvSpPr/>
      </dsp:nvSpPr>
      <dsp:spPr>
        <a:xfrm>
          <a:off x="0" y="2730440"/>
          <a:ext cx="10197494" cy="2935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ROLE LÉKAŘE (PSYCHIATRA)</a:t>
          </a:r>
        </a:p>
      </dsp:txBody>
      <dsp:txXfrm>
        <a:off x="2287669" y="2730440"/>
        <a:ext cx="7909824" cy="2935712"/>
      </dsp:txXfrm>
    </dsp:sp>
    <dsp:sp modelId="{DAF235F1-B6DF-431E-85A5-EDCD13C9A1FB}">
      <dsp:nvSpPr>
        <dsp:cNvPr id="0" name=""/>
        <dsp:cNvSpPr/>
      </dsp:nvSpPr>
      <dsp:spPr>
        <a:xfrm>
          <a:off x="178654" y="3088233"/>
          <a:ext cx="2178531" cy="221900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A15C7-793C-4525-9C94-43FC84EDA077}">
      <dsp:nvSpPr>
        <dsp:cNvPr id="0" name=""/>
        <dsp:cNvSpPr/>
      </dsp:nvSpPr>
      <dsp:spPr>
        <a:xfrm>
          <a:off x="0" y="0"/>
          <a:ext cx="9744075" cy="2219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DUŠEVNÍ NEMOC JAKO MORÁLNÍ ZÁLEŽITOST</a:t>
          </a:r>
        </a:p>
      </dsp:txBody>
      <dsp:txXfrm>
        <a:off x="2170747" y="0"/>
        <a:ext cx="7573327" cy="2219325"/>
      </dsp:txXfrm>
    </dsp:sp>
    <dsp:sp modelId="{8E7210B0-8470-4228-9E51-4F4643D24D97}">
      <dsp:nvSpPr>
        <dsp:cNvPr id="0" name=""/>
        <dsp:cNvSpPr/>
      </dsp:nvSpPr>
      <dsp:spPr>
        <a:xfrm>
          <a:off x="165163" y="242048"/>
          <a:ext cx="1948815" cy="17754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96827-3961-4236-8249-3112D4A7EC58}">
      <dsp:nvSpPr>
        <dsp:cNvPr id="0" name=""/>
        <dsp:cNvSpPr/>
      </dsp:nvSpPr>
      <dsp:spPr>
        <a:xfrm>
          <a:off x="0" y="0"/>
          <a:ext cx="10544175" cy="2274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ROLE LÉKAŘE (PSYCHIATRA)</a:t>
          </a:r>
        </a:p>
      </dsp:txBody>
      <dsp:txXfrm>
        <a:off x="2301134" y="0"/>
        <a:ext cx="8243040" cy="2274791"/>
      </dsp:txXfrm>
    </dsp:sp>
    <dsp:sp modelId="{DAF235F1-B6DF-431E-85A5-EDCD13C9A1FB}">
      <dsp:nvSpPr>
        <dsp:cNvPr id="0" name=""/>
        <dsp:cNvSpPr/>
      </dsp:nvSpPr>
      <dsp:spPr>
        <a:xfrm>
          <a:off x="120420" y="112614"/>
          <a:ext cx="2252594" cy="204956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3000" b="-1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4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5199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02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993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46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635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9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9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7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3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9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0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6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3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1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38300" y="1791970"/>
            <a:ext cx="8557311" cy="4218305"/>
          </a:xfrm>
        </p:spPr>
        <p:txBody>
          <a:bodyPr/>
          <a:lstStyle/>
          <a:p>
            <a:pPr algn="ctr"/>
            <a:r>
              <a:rPr lang="cs-CZ" sz="72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MICHEL FOUCAULT</a:t>
            </a:r>
            <a:br>
              <a:rPr lang="cs-CZ" sz="72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</a:br>
            <a:r>
              <a:rPr lang="cs-CZ" sz="72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DĚJINY ŠÍLENSTVÍ</a:t>
            </a:r>
            <a:br>
              <a:rPr lang="cs-CZ" sz="72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</a:br>
            <a:r>
              <a:rPr lang="cs-CZ" sz="72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II</a:t>
            </a:r>
            <a:b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23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2E60517-F46B-413E-A149-989B042733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1247815"/>
              </p:ext>
            </p:extLst>
          </p:nvPr>
        </p:nvGraphicFramePr>
        <p:xfrm>
          <a:off x="542925" y="152401"/>
          <a:ext cx="10544175" cy="2276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6B2BA4-E8BA-4308-9E3A-ECDE2E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2533649"/>
            <a:ext cx="9648825" cy="417194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sz="2400" b="0" i="1" u="none" strike="noStrike" baseline="0" dirty="0">
                <a:latin typeface="MSTT31c6f5"/>
              </a:rPr>
              <a:t>„Od konce 18. století je </a:t>
            </a:r>
            <a:r>
              <a:rPr lang="cs-CZ" sz="2400" b="0" i="1" u="none" strike="noStrike" baseline="0" dirty="0">
                <a:latin typeface="MSTT31c6f5"/>
              </a:rPr>
              <a:t>při internování pomatených lékařské osvědčení víceméně povinností. Lékař v</a:t>
            </a:r>
            <a:r>
              <a:rPr lang="cs-CZ" sz="2400" i="1" dirty="0">
                <a:latin typeface="MSTT31c6f5"/>
              </a:rPr>
              <a:t>š</a:t>
            </a:r>
            <a:r>
              <a:rPr lang="cs-CZ" sz="2400" b="0" i="1" u="none" strike="noStrike" baseline="0" dirty="0">
                <a:latin typeface="MSTT31c6f5"/>
              </a:rPr>
              <a:t>ak zaujímá rozhodující postavení i přímo na půdě útulku; mění ho v prostor medicíny. K jeho zásahu nicméně nedochází - a to je podstatné - z titulu nějakého vědění či moci, které má jako lékař dík určitému množství objektivních znalostí. </a:t>
            </a:r>
            <a:r>
              <a:rPr lang="cs-CZ" sz="2400" b="0" i="1" u="none" strike="noStrike" baseline="0" dirty="0">
                <a:latin typeface="MSTT31c703"/>
              </a:rPr>
              <a:t>Homo </a:t>
            </a:r>
            <a:r>
              <a:rPr lang="cs-CZ" sz="2400" b="0" i="1" u="none" strike="noStrike" baseline="0" dirty="0" err="1">
                <a:latin typeface="MSTT31c703"/>
              </a:rPr>
              <a:t>medicus</a:t>
            </a:r>
            <a:r>
              <a:rPr lang="cs-CZ" sz="2400" b="0" i="1" u="none" strike="noStrike" baseline="0" dirty="0">
                <a:latin typeface="MSTT31c703"/>
              </a:rPr>
              <a:t> </a:t>
            </a:r>
            <a:r>
              <a:rPr lang="cs-CZ" sz="2400" b="0" i="1" u="none" strike="noStrike" baseline="0" dirty="0">
                <a:latin typeface="MSTT31c6f5"/>
              </a:rPr>
              <a:t>nevládne v útulku autoritou vědce, ale moudrého </a:t>
            </a:r>
            <a:r>
              <a:rPr lang="cs-CZ" sz="2400" i="1" dirty="0">
                <a:latin typeface="MSTT31c6f5"/>
              </a:rPr>
              <a:t>č</a:t>
            </a:r>
            <a:r>
              <a:rPr lang="cs-CZ" sz="2400" b="0" i="1" u="none" strike="noStrike" baseline="0" dirty="0">
                <a:latin typeface="MSTT31c6f5"/>
              </a:rPr>
              <a:t>lověka. Lékařská profese je povolána jako právní a mravní garant, ne kvůli vědě. Mohl by ji stejně dobře nahradit kdokoli jiný, kdo by měl s útulkem dlouhou zkušenost a byl výsostně svědomitý a mravně bezúhonný. Činnost lékaře je toti</a:t>
            </a:r>
            <a:r>
              <a:rPr lang="cs-CZ" sz="2400" i="1" dirty="0">
                <a:latin typeface="MSTT31c6f5"/>
              </a:rPr>
              <a:t>ž</a:t>
            </a:r>
            <a:r>
              <a:rPr lang="cs-CZ" sz="2400" b="0" i="1" u="none" strike="noStrike" baseline="0" dirty="0">
                <a:latin typeface="MSTT31c6f5"/>
              </a:rPr>
              <a:t> jen součástí obrovského morálního díla, které je úkolem útulku a které jediné zajišťuje pomatenému uzdravení.“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61594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172126-9949-4AA8-9743-16FD05D7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Kapitola VIII. ZROZENÍ ÚTULKU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02C8-D228-4F5F-B6C6-0B742C89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9355" y="609600"/>
            <a:ext cx="6812644" cy="5545667"/>
          </a:xfrm>
        </p:spPr>
        <p:txBody>
          <a:bodyPr anchor="ctr">
            <a:normAutofit lnSpcReduction="10000"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Poslední třetina 18. století – 1. polovina 19 století</a:t>
            </a:r>
          </a:p>
          <a:p>
            <a:r>
              <a:rPr lang="cs-CZ" sz="2800" dirty="0">
                <a:solidFill>
                  <a:schemeClr val="bg1"/>
                </a:solidFill>
              </a:rPr>
              <a:t>Věk asylů či útulků = speciálních institucí pro šílené / duševně choré</a:t>
            </a:r>
          </a:p>
          <a:p>
            <a:r>
              <a:rPr lang="cs-CZ" sz="2800" dirty="0">
                <a:solidFill>
                  <a:schemeClr val="bg1"/>
                </a:solidFill>
              </a:rPr>
              <a:t>Srovnání dvou modelů </a:t>
            </a:r>
          </a:p>
          <a:p>
            <a:pPr lvl="1"/>
            <a:r>
              <a:rPr lang="cs-CZ" sz="2400" dirty="0" err="1">
                <a:solidFill>
                  <a:schemeClr val="bg1"/>
                </a:solidFill>
              </a:rPr>
              <a:t>Tuke</a:t>
            </a:r>
            <a:r>
              <a:rPr lang="cs-CZ" sz="2400" dirty="0">
                <a:solidFill>
                  <a:schemeClr val="bg1"/>
                </a:solidFill>
              </a:rPr>
              <a:t>, York (VB), anglosaský, nábožensky založený</a:t>
            </a:r>
          </a:p>
          <a:p>
            <a:pPr lvl="1"/>
            <a:r>
              <a:rPr lang="cs-CZ" sz="2400" dirty="0" err="1">
                <a:solidFill>
                  <a:schemeClr val="bg1"/>
                </a:solidFill>
              </a:rPr>
              <a:t>Pinel</a:t>
            </a:r>
            <a:r>
              <a:rPr lang="cs-CZ" sz="2400" dirty="0">
                <a:solidFill>
                  <a:schemeClr val="bg1"/>
                </a:solidFill>
              </a:rPr>
              <a:t>, Paříž (FR), „pevninský“, „ne-nábožensky“ založený</a:t>
            </a:r>
          </a:p>
          <a:p>
            <a:r>
              <a:rPr lang="cs-CZ" sz="2800" dirty="0">
                <a:solidFill>
                  <a:schemeClr val="bg1"/>
                </a:solidFill>
              </a:rPr>
              <a:t>Jak západní civilizace přistupuje k šílenství od konce 18. až po 1. polovinu 20. století</a:t>
            </a:r>
          </a:p>
          <a:p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32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172126-9949-4AA8-9743-16FD05D7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Kapitola VIII. ZROZENÍ ÚTULKU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02C8-D228-4F5F-B6C6-0B742C89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486" y="609600"/>
            <a:ext cx="6371063" cy="5545667"/>
          </a:xfrm>
        </p:spPr>
        <p:txBody>
          <a:bodyPr anchor="ctr">
            <a:normAutofit fontScale="92500"/>
          </a:bodyPr>
          <a:lstStyle/>
          <a:p>
            <a:endParaRPr lang="cs-CZ" sz="2800" dirty="0">
              <a:solidFill>
                <a:schemeClr val="bg1"/>
              </a:solidFill>
            </a:endParaRP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Hledejte a vyjmenujte rysy čím se oba modely liší?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Hledejte a vyjmenujte, co mají oba modely společného?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Co převládá – odlišné nebo společné?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Co je podstatou toho společného?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191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172126-9949-4AA8-9743-16FD05D7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DUŠEVNÍ NEMOC A NORMA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02C8-D228-4F5F-B6C6-0B742C89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021" y="609600"/>
            <a:ext cx="5893359" cy="55456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CO NÁS </a:t>
            </a:r>
            <a:r>
              <a:rPr lang="cs-CZ" sz="2800" i="1" dirty="0">
                <a:solidFill>
                  <a:schemeClr val="bg1"/>
                </a:solidFill>
              </a:rPr>
              <a:t>DĚJINY ŠÍLENTVÍ </a:t>
            </a:r>
            <a:r>
              <a:rPr lang="cs-CZ" sz="2800" dirty="0">
                <a:solidFill>
                  <a:schemeClr val="bg1"/>
                </a:solidFill>
              </a:rPr>
              <a:t>UČÍ O TOM, CO JE TO NORMA?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JAKÝ JE VZTAH MEZI DUŠEVNÍ NEMOCÍ A NORMOU?</a:t>
            </a:r>
          </a:p>
          <a:p>
            <a:pPr marL="0" indent="0">
              <a:buNone/>
            </a:pPr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CO JE OBECNĚ ÚČELEM NORMY?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PROTŘEBUJEME NORMY?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90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172126-9949-4AA8-9743-16FD05D7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DUŠEVNÍ NEMOC A NORMA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02C8-D228-4F5F-B6C6-0B742C89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021" y="609600"/>
            <a:ext cx="5893359" cy="55456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NORMA A SOCIÁLNÍ ŽIVOT</a:t>
            </a:r>
          </a:p>
          <a:p>
            <a:pPr marL="0" indent="0">
              <a:buNone/>
            </a:pPr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NORMA A JEJÍ OBJEKTIVIZACE</a:t>
            </a: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NORMA A JEJÍ INTERNALIZACE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sz="2800" dirty="0">
              <a:solidFill>
                <a:srgbClr val="FFFFFF"/>
              </a:solidFill>
            </a:endParaRPr>
          </a:p>
          <a:p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394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172126-9949-4AA8-9743-16FD05D7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02C8-D228-4F5F-B6C6-0B742C89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021" y="609600"/>
            <a:ext cx="5893359" cy="55456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endParaRPr lang="cs-CZ" sz="2800" dirty="0">
              <a:solidFill>
                <a:srgbClr val="FFFFFF"/>
              </a:solidFill>
            </a:endParaRPr>
          </a:p>
          <a:p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5" name="Picture 4" descr="Explainer: the ideas of Foucault">
            <a:extLst>
              <a:ext uri="{FF2B5EF4-FFF2-40B4-BE49-F238E27FC236}">
                <a16:creationId xmlns:a16="http://schemas.microsoft.com/office/drawing/2014/main" id="{B6E13F1F-23E7-42E3-9231-92434A720BA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649" y="442172"/>
            <a:ext cx="4002641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Peter L. Berger - Theologian; Sociologist; Associate Editor of Carnegie  Council's &quot;Worldview&quot; Magazine, 1972-81 | Carnegie Council for Ethics in  International Affairs">
            <a:extLst>
              <a:ext uri="{FF2B5EF4-FFF2-40B4-BE49-F238E27FC236}">
                <a16:creationId xmlns:a16="http://schemas.microsoft.com/office/drawing/2014/main" id="{B2A05086-DB24-473A-950E-6ABFD9D6197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95587" y="1429704"/>
            <a:ext cx="3901262" cy="493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23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72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026" name="Picture 2" descr="Michel Foucault | The Montgomery Fellows">
            <a:extLst>
              <a:ext uri="{FF2B5EF4-FFF2-40B4-BE49-F238E27FC236}">
                <a16:creationId xmlns:a16="http://schemas.microsoft.com/office/drawing/2014/main" id="{5E53277B-430F-4D44-A8F2-FAD9AE6473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9" b="-1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ronicles from an eternal present. A review of &quot;Critiquer Foucault&quot;,  edited by Daniel Zamora (I) – Undisciplined Environments">
            <a:extLst>
              <a:ext uri="{FF2B5EF4-FFF2-40B4-BE49-F238E27FC236}">
                <a16:creationId xmlns:a16="http://schemas.microsoft.com/office/drawing/2014/main" id="{E239F63D-091F-4635-ABAD-8F6DF9D58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085" y="23549"/>
            <a:ext cx="5500496" cy="340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ronicles from an eternal present. A review of &quot;Critiquer Foucault&quot;,  edited by Daniel Zamora (II) – Undisciplined Environments">
            <a:extLst>
              <a:ext uri="{FF2B5EF4-FFF2-40B4-BE49-F238E27FC236}">
                <a16:creationId xmlns:a16="http://schemas.microsoft.com/office/drawing/2014/main" id="{ACE0F39E-5146-4290-8234-A2821BB32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184" y="3589868"/>
            <a:ext cx="5500496" cy="311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49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B5EAEC2-259D-43E4-B832-ED089DA54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OPAKOVÁNÍ</a:t>
            </a:r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7" name="Isosceles Triangle 96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6" name="Zástupný obsah 5">
            <a:extLst>
              <a:ext uri="{FF2B5EF4-FFF2-40B4-BE49-F238E27FC236}">
                <a16:creationId xmlns:a16="http://schemas.microsoft.com/office/drawing/2014/main" id="{A2114E17-0C07-40BC-BFED-BB2876251D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661155"/>
              </p:ext>
            </p:extLst>
          </p:nvPr>
        </p:nvGraphicFramePr>
        <p:xfrm>
          <a:off x="1286933" y="1948543"/>
          <a:ext cx="9618133" cy="4366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6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B5EAEC2-259D-43E4-B832-ED089DA54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OPAKOVÁNÍ</a:t>
            </a:r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7" name="Isosceles Triangle 96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6" name="Zástupný obsah 5">
            <a:extLst>
              <a:ext uri="{FF2B5EF4-FFF2-40B4-BE49-F238E27FC236}">
                <a16:creationId xmlns:a16="http://schemas.microsoft.com/office/drawing/2014/main" id="{A2114E17-0C07-40BC-BFED-BB2876251D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470066"/>
              </p:ext>
            </p:extLst>
          </p:nvPr>
        </p:nvGraphicFramePr>
        <p:xfrm>
          <a:off x="1286933" y="1948543"/>
          <a:ext cx="9618133" cy="4366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6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F0C18A-3F5E-4024-9C1A-9A611C7A1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Dějin šílenství kapitoly 5-8</a:t>
            </a:r>
            <a:b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(3/3 18. století a 1. polovina 19. století)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325355-3C44-4355-A011-C92BDFCDB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487" y="609600"/>
            <a:ext cx="6542513" cy="55456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TŘI HLAVNÍ TÉMATA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PROMĚNY ŠÍLENTVÍ DO PODOBY MODERNÍ DIAGNÓZY</a:t>
            </a:r>
          </a:p>
          <a:p>
            <a:pPr marL="0" indent="0">
              <a:buNone/>
            </a:pPr>
            <a:endParaRPr lang="cs-CZ" sz="2800" dirty="0">
              <a:solidFill>
                <a:schemeClr val="bg1"/>
              </a:solidFill>
            </a:endParaRP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CHUDOBA A PRÁCE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DUŠEVNÍ NEMOC JAKO MORÁLNÍ ZÁLEŽITOST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ROLE LÉKAŘE (PSYCHIATRA)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152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5BC6C-D6ED-401D-BB50-B3DBB9A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0" y="609599"/>
            <a:ext cx="4793442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b="1" dirty="0">
                <a:solidFill>
                  <a:schemeClr val="accent2">
                    <a:lumMod val="50000"/>
                  </a:schemeClr>
                </a:solidFill>
              </a:rPr>
              <a:t>CHUDOBA A PRÁCE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2B7BE-0AFB-4C3D-80A9-C958D25E7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1" y="1757681"/>
            <a:ext cx="5882640" cy="4490720"/>
          </a:xfrm>
        </p:spPr>
        <p:txBody>
          <a:bodyPr>
            <a:normAutofit/>
          </a:bodyPr>
          <a:lstStyle/>
          <a:p>
            <a:r>
              <a:rPr lang="cs-CZ" sz="2400" dirty="0"/>
              <a:t>2. pol. 18. století změny v chápání moderní ekonomiky</a:t>
            </a:r>
          </a:p>
          <a:p>
            <a:r>
              <a:rPr lang="cs-CZ" sz="2400" dirty="0"/>
              <a:t>Bída není projev morální nedostatečnosti</a:t>
            </a:r>
          </a:p>
          <a:p>
            <a:r>
              <a:rPr lang="cs-CZ" sz="2400" dirty="0"/>
              <a:t>Bída narůstá, protože je rozpor mezi změnou ekonomických podmínek (přechod na kapitalistický řád) a způsoby, kterými řešíme problém chudých</a:t>
            </a:r>
          </a:p>
          <a:p>
            <a:pPr marL="0" indent="0">
              <a:buNone/>
            </a:pPr>
            <a:r>
              <a:rPr lang="cs-CZ" sz="2400" dirty="0"/>
              <a:t>(citace z Dějin šílenství, s. 143)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Velká transformace - Karl Polanyi | Databáze knih">
            <a:extLst>
              <a:ext uri="{FF2B5EF4-FFF2-40B4-BE49-F238E27FC236}">
                <a16:creationId xmlns:a16="http://schemas.microsoft.com/office/drawing/2014/main" id="{330BCA5D-DCC0-406D-8401-96970B168C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7" b="8451"/>
          <a:stretch/>
        </p:blipFill>
        <p:spPr bwMode="auto">
          <a:xfrm>
            <a:off x="0" y="207037"/>
            <a:ext cx="563880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Isosceles Triangle 7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884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5BC6C-D6ED-401D-BB50-B3DBB9A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b="1" dirty="0">
                <a:solidFill>
                  <a:schemeClr val="accent2">
                    <a:lumMod val="50000"/>
                  </a:schemeClr>
                </a:solidFill>
              </a:rPr>
              <a:t>CHUDOBA A PRÁCE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2B7BE-0AFB-4C3D-80A9-C958D25E7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2" y="1209675"/>
            <a:ext cx="6201387" cy="483168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BÍDA ≠ morální selhání, = systémový problém</a:t>
            </a:r>
          </a:p>
          <a:p>
            <a:pPr marL="0" indent="0">
              <a:buNone/>
            </a:pPr>
            <a:r>
              <a:rPr lang="cs-CZ" dirty="0"/>
              <a:t>    (Bída se šíří nejen ve městech, ale i na vesnicích)</a:t>
            </a:r>
          </a:p>
          <a:p>
            <a:r>
              <a:rPr lang="cs-CZ" b="1" dirty="0"/>
              <a:t>VELKÁ INTERNACE JE CHYBOU</a:t>
            </a:r>
          </a:p>
          <a:p>
            <a:r>
              <a:rPr lang="cs-CZ" b="1" dirty="0"/>
              <a:t>I VĚZNI BY MĚLI PRACOVAT</a:t>
            </a:r>
          </a:p>
          <a:p>
            <a:r>
              <a:rPr lang="cs-CZ" b="1" dirty="0"/>
              <a:t>ŠÍLENÍ LIDÉ NEJSOU VHODNÍ PRO PRÁCI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sz="2000" b="1" dirty="0"/>
              <a:t>DŮSLEDEK:</a:t>
            </a:r>
          </a:p>
          <a:p>
            <a:r>
              <a:rPr lang="cs-CZ" b="1" dirty="0"/>
              <a:t>MNOZÍ SE INTERNACE VRACÍ ZPĚT DO SPOLEČNOSTI</a:t>
            </a:r>
          </a:p>
          <a:p>
            <a:r>
              <a:rPr lang="cs-CZ" b="1" dirty="0"/>
              <a:t>ŠÍLENCI JSOU ODDĚLENI OD DELIKVENTŮ A ZŮSTÁVAJÍ VE SPECIÁLNÍ INTERNACI =&gt; VZNIK ÚTULKU/ASYLU (PSYCHIATRICKÝCH LÉČEBEN)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Kniha: Dějiny šílenství v době osvíc... | Antikvariát Knihobot">
            <a:extLst>
              <a:ext uri="{FF2B5EF4-FFF2-40B4-BE49-F238E27FC236}">
                <a16:creationId xmlns:a16="http://schemas.microsoft.com/office/drawing/2014/main" id="{6FF95A40-2CF4-4AB0-BF80-A0C1CF6645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3" r="8741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9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2E60517-F46B-413E-A149-989B042733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9422090"/>
              </p:ext>
            </p:extLst>
          </p:nvPr>
        </p:nvGraphicFramePr>
        <p:xfrm>
          <a:off x="1194185" y="613751"/>
          <a:ext cx="10197494" cy="5666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439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2E60517-F46B-413E-A149-989B042733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0928150"/>
              </p:ext>
            </p:extLst>
          </p:nvPr>
        </p:nvGraphicFramePr>
        <p:xfrm>
          <a:off x="485775" y="123824"/>
          <a:ext cx="9744075" cy="221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4BD66-C183-4FC0-BD97-F48532EE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658111"/>
            <a:ext cx="9658350" cy="407606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2400" b="0" i="1" u="none" strike="noStrike" baseline="0" dirty="0">
                <a:latin typeface="MSTT31c6f5"/>
              </a:rPr>
              <a:t>„Výrazně se začnou odli</a:t>
            </a:r>
            <a:r>
              <a:rPr lang="cs-CZ" sz="2400" i="1" dirty="0">
                <a:latin typeface="MSTT31c6f5"/>
              </a:rPr>
              <a:t>š</a:t>
            </a:r>
            <a:r>
              <a:rPr lang="cs-CZ" sz="2400" b="0" i="1" u="none" strike="noStrike" baseline="0" dirty="0">
                <a:latin typeface="MSTT31c6f5"/>
              </a:rPr>
              <a:t>ovat teprve až v den, kdy strach přestane být metodou zmrazující pohyb a stane se trestem; kdy radost přestane znamenat uvolnění organismu a stane se odměnou; kdy hněv už bude pouze odpovědí na záměrné pokoření; krátce tehdy, až 19. století vynálezem svých proslulých ‚mravních metod‘ zapojí šílenství a jeho léčbu do hry provinilosti. Rozlišení na fyzické a mravní se stane praktickým pojmem medicíny ducha teprve tím okamžikem, kdy se problematika </a:t>
            </a:r>
            <a:r>
              <a:rPr lang="cs-CZ" sz="2400" i="1" dirty="0">
                <a:latin typeface="MSTT31c6f5"/>
              </a:rPr>
              <a:t>š</a:t>
            </a:r>
            <a:r>
              <a:rPr lang="cs-CZ" sz="2400" b="0" i="1" u="none" strike="noStrike" baseline="0" dirty="0">
                <a:latin typeface="MSTT31c6f5"/>
              </a:rPr>
              <a:t>ílenství zaměří k otázce odpovědnosti subjektu.“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65040842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604</Words>
  <Application>Microsoft Office PowerPoint</Application>
  <PresentationFormat>Širokoúhlá obrazovka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Algerian</vt:lpstr>
      <vt:lpstr>Arial</vt:lpstr>
      <vt:lpstr>MSTT31c6f5</vt:lpstr>
      <vt:lpstr>MSTT31c703</vt:lpstr>
      <vt:lpstr>Trebuchet MS</vt:lpstr>
      <vt:lpstr>Wingdings 3</vt:lpstr>
      <vt:lpstr>Fazeta</vt:lpstr>
      <vt:lpstr>MICHEL FOUCAULT DĚJINY ŠÍLENSTVÍ II </vt:lpstr>
      <vt:lpstr>Prezentace aplikace PowerPoint</vt:lpstr>
      <vt:lpstr>OPAKOVÁNÍ</vt:lpstr>
      <vt:lpstr>OPAKOVÁNÍ</vt:lpstr>
      <vt:lpstr>Dějin šílenství kapitoly 5-8  (3/3 18. století a 1. polovina 19. století)</vt:lpstr>
      <vt:lpstr>CHUDOBA A PRÁCE </vt:lpstr>
      <vt:lpstr>CHUDOBA A PRÁCE </vt:lpstr>
      <vt:lpstr>Prezentace aplikace PowerPoint</vt:lpstr>
      <vt:lpstr>Prezentace aplikace PowerPoint</vt:lpstr>
      <vt:lpstr>Prezentace aplikace PowerPoint</vt:lpstr>
      <vt:lpstr>Kapitola VIII. ZROZENÍ ÚTULKU</vt:lpstr>
      <vt:lpstr>Kapitola VIII. ZROZENÍ ÚTULKU</vt:lpstr>
      <vt:lpstr>DUŠEVNÍ NEMOC A NORMA</vt:lpstr>
      <vt:lpstr>DUŠEVNÍ NEMOC A NORMA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Michel Foucault DĚJINY ŠÍLENSTVÍ</dc:title>
  <dc:creator>Hewlett-Packard Company</dc:creator>
  <cp:lastModifiedBy>Radim Šíp</cp:lastModifiedBy>
  <cp:revision>46</cp:revision>
  <dcterms:created xsi:type="dcterms:W3CDTF">2021-03-21T14:55:53Z</dcterms:created>
  <dcterms:modified xsi:type="dcterms:W3CDTF">2021-04-05T23:30:08Z</dcterms:modified>
</cp:coreProperties>
</file>