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84" r:id="rId4"/>
    <p:sldId id="296" r:id="rId5"/>
    <p:sldId id="285" r:id="rId6"/>
    <p:sldId id="286" r:id="rId7"/>
    <p:sldId id="291" r:id="rId8"/>
    <p:sldId id="295" r:id="rId9"/>
    <p:sldId id="287" r:id="rId10"/>
    <p:sldId id="288" r:id="rId11"/>
    <p:sldId id="289" r:id="rId12"/>
    <p:sldId id="290" r:id="rId13"/>
    <p:sldId id="292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CD40C-7F25-4E6D-A65D-C6B2B150B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08E32D-31D0-4C16-BBEA-0F04D184E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F3063A-6831-47C1-A790-D1CFDD0F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48D2F-2927-4D95-A050-34738B85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64152C-8A1C-4CF8-83FD-C19BD2BC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40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9C1A0-7117-453D-9C83-6B823F4A7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A9EDB6-95A5-4E0B-8763-F541EB9B4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10C5B1-B552-4453-BB58-C451B37DE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B639E1-EBFE-4989-87CE-8C2BA898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B66A62-71F1-4197-A47E-AA980BA4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26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D8AA6FF-2221-4CB5-A87E-170E608B3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AC2E79-EE78-4FB3-8611-DDD1B2D59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5F9CCB-2949-4A9E-BFB2-4C2C3646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78F7C2-3852-4F77-BB3B-2F30B1F4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DE2C7C-4766-4D99-9D21-C7C744C40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47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2ED96-56B9-4B53-AE21-406EA7271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BC598B-1C66-400B-B62E-492075F27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3F1B5F-68AF-4933-BC85-8CD86041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7FB68B-BDBF-4F4C-869F-C631D66BC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269818-28F2-4216-AA66-809DA990F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98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00C93-C72D-4228-9B15-B3C4D8954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714DFC-1F14-49AF-B178-0B908E666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7CBFE7-4568-47BD-A316-C9C071D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21940C-1159-43A3-895F-7B9CE9B92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3C9498-5D12-40E6-81E4-41D89B5CF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84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EF0B3-1830-45B5-AD81-8D4529D71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E52AC-48E8-47FB-B73D-C0F711A3D8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9D2114-02E5-4C19-A43E-04CBF376D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6475CE-B509-4677-9B4B-278A9AA0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16D284-2864-499B-BCD3-E9FACB8E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D97F9F-2718-48B9-BE47-A9BAFFD8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79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CA2FB-8F85-4CD4-8CE4-DF7913EA3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1E9723-362E-4F07-8FD6-A6CA6F9DA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E2014F-2750-4A58-A21E-7B4D845A2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C8824E5-F818-475B-97CA-7EBCFD00A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8F42C5-3D51-46FC-BE22-576103A81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6E9142-41EE-4134-A5AA-81F74B38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071130-426C-4B84-AAEC-9E5E9D15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AB63751-7874-42F6-8486-354BC1FEB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70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4148-AF5F-4B28-BA4D-4383597F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6AEEF25-EB56-4303-B6C8-44707B31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24AFD9-EBC4-45EA-A99C-62EEF8822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2AA44D-8592-4F40-B5BB-833074E6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22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3EAE4E3-7B9E-4BA6-B962-876C3BDD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5041038-43ED-45AE-87F0-7AEECF5B8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D0842B-B373-4C5E-A4EB-62A68E5B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63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056C8-DBB5-4933-8EFD-84BB39E3C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E4C46-1C46-4AD4-9393-5668A2231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83C99E-0FA1-41B0-9CA7-8D68FE946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E3835A-E6ED-4517-A447-CC9DE3641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9577CC-5658-40CD-92DC-4D72642CA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31FEE6-3F3F-4D79-A56A-D52EAB1F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29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6D805-274B-45F0-885C-B355BDF7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C28DDF9-4FBA-4309-BDBB-123F2EABF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2ED6590-E982-483B-9F93-DB6A9625E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D850D0-DD9D-4F78-A451-04F258F43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9C0395-63FD-4977-AFA8-604494378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53EE2A-58DB-45DB-B399-AA0711F7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74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F4943BC-4072-4FAA-92B6-421D12A68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337FC8-0737-4E15-ABC5-68BC481D5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00CA54-F777-4C25-8A4C-EB197B76D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87AF0-BF77-4F35-A7F5-8A3B276B5205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BAFA57-966C-4AC5-815E-C67A4D8B0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433956-A24D-4F09-9F2F-2AFF19A65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BC025-72F7-4281-A622-096F9619F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10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ux cours inédits de Michel Foucault sur la sexualité">
            <a:extLst>
              <a:ext uri="{FF2B5EF4-FFF2-40B4-BE49-F238E27FC236}">
                <a16:creationId xmlns:a16="http://schemas.microsoft.com/office/drawing/2014/main" id="{DF695006-2093-416B-828A-9A0A1C48F9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0" r="12810" b="-1"/>
          <a:stretch/>
        </p:blipFill>
        <p:spPr bwMode="auto">
          <a:xfrm>
            <a:off x="592478" y="-73844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851B82-890B-4CB8-843A-66142D414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704B706-C116-46B4-B1FB-B096B3891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49128" y="2377440"/>
            <a:ext cx="4838021" cy="3491548"/>
          </a:xfrm>
        </p:spPr>
        <p:txBody>
          <a:bodyPr>
            <a:normAutofit/>
          </a:bodyPr>
          <a:lstStyle/>
          <a:p>
            <a:pPr algn="ctr"/>
            <a:endParaRPr lang="cs-CZ" sz="4000" b="1" dirty="0"/>
          </a:p>
          <a:p>
            <a:pPr algn="ctr"/>
            <a:endParaRPr lang="cs-CZ" sz="4000" b="1" dirty="0"/>
          </a:p>
          <a:p>
            <a:pPr algn="ctr"/>
            <a:r>
              <a:rPr lang="cs-CZ" sz="4000" b="1" dirty="0"/>
              <a:t>Michel </a:t>
            </a:r>
            <a:r>
              <a:rPr lang="cs-CZ" sz="4000" b="1" dirty="0" err="1"/>
              <a:t>Foucault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942032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1"/>
            <a:ext cx="7772400" cy="1008063"/>
          </a:xfrm>
        </p:spPr>
        <p:txBody>
          <a:bodyPr>
            <a:normAutofit fontScale="90000"/>
          </a:bodyPr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12876"/>
            <a:ext cx="7772400" cy="5040313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arenR" startAt="2"/>
            </a:pPr>
            <a:r>
              <a:rPr lang="cs-CZ" sz="2400" dirty="0"/>
              <a:t>rozmístění dohlížejících 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cs-CZ" sz="2400" dirty="0"/>
              <a:t>nejlépe panoptikální pohled</a:t>
            </a:r>
          </a:p>
          <a:p>
            <a:pPr marL="609600" indent="-609600">
              <a:buNone/>
            </a:pPr>
            <a:endParaRPr lang="cs-CZ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596" y="2857496"/>
            <a:ext cx="3714776" cy="341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1752" y="2786058"/>
            <a:ext cx="320992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773239"/>
            <a:ext cx="8062912" cy="4751387"/>
          </a:xfrm>
        </p:spPr>
        <p:txBody>
          <a:bodyPr/>
          <a:lstStyle/>
          <a:p>
            <a:pPr>
              <a:buFontTx/>
              <a:buNone/>
            </a:pPr>
            <a:r>
              <a:rPr lang="cs-CZ" dirty="0"/>
              <a:t>DETAILNÍ ČASOVÝ ROZVRH</a:t>
            </a:r>
          </a:p>
          <a:p>
            <a:pPr>
              <a:buFontTx/>
              <a:buNone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nemocnice, školy, chudobince – převzato z klášterů, které je provozovaly </a:t>
            </a:r>
            <a:r>
              <a:rPr lang="cs-CZ" sz="2400" dirty="0">
                <a:sym typeface="Wingdings" pitchFamily="2" charset="2"/>
              </a:rPr>
              <a:t> vězení 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sym typeface="Wingdings" pitchFamily="2" charset="2"/>
              </a:rPr>
              <a:t>kasárna – historicky už zavedené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sym typeface="Wingdings" pitchFamily="2" charset="2"/>
              </a:rPr>
              <a:t>časové vypracovávání úkonů =&gt; dril, mechanizace úkonů – vizity, montážní linky v továrnách</a:t>
            </a:r>
            <a:endParaRPr lang="cs-CZ" sz="2400" dirty="0"/>
          </a:p>
        </p:txBody>
      </p:sp>
    </p:spTree>
  </p:cSld>
  <p:clrMapOvr>
    <a:masterClrMapping/>
  </p:clrMapOvr>
  <p:transition spd="med"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260350"/>
            <a:ext cx="7772400" cy="1143000"/>
          </a:xfrm>
        </p:spPr>
        <p:txBody>
          <a:bodyPr/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557338"/>
            <a:ext cx="8134350" cy="515781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b="1" dirty="0"/>
              <a:t>NORMALIZAČNÍ SANKCE</a:t>
            </a:r>
          </a:p>
          <a:p>
            <a:pPr>
              <a:buFontTx/>
              <a:buNone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jejím cílem = redukovat odchylky </a:t>
            </a:r>
            <a:r>
              <a:rPr lang="cs-CZ" sz="2400" dirty="0">
                <a:sym typeface="Wingdings" pitchFamily="2" charset="2"/>
              </a:rPr>
              <a:t></a:t>
            </a:r>
          </a:p>
          <a:p>
            <a:pPr marL="0" indent="0">
              <a:buNone/>
            </a:pPr>
            <a:r>
              <a:rPr lang="cs-CZ" sz="2400" dirty="0">
                <a:sym typeface="Wingdings" pitchFamily="2" charset="2"/>
              </a:rPr>
              <a:t>trest sankce, která má zamezit  opakování odchylky od normy</a:t>
            </a:r>
          </a:p>
          <a:p>
            <a:pPr marL="0" indent="0">
              <a:buNone/>
            </a:pPr>
            <a:endParaRPr lang="cs-CZ" sz="2400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cs-CZ" dirty="0">
                <a:sym typeface="Wingdings" pitchFamily="2" charset="2"/>
              </a:rPr>
              <a:t>(</a:t>
            </a:r>
            <a:r>
              <a:rPr lang="cs-CZ" b="1" dirty="0">
                <a:sym typeface="Wingdings" pitchFamily="2" charset="2"/>
              </a:rPr>
              <a:t>paradox</a:t>
            </a:r>
            <a:r>
              <a:rPr lang="cs-CZ" dirty="0">
                <a:sym typeface="Wingdings" pitchFamily="2" charset="2"/>
              </a:rPr>
              <a:t>: společnost, která si cení výjimečnosti, je prostoupena sankcemi, které potírají odchylku, výjimku, jinakost)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sym typeface="Wingdings" pitchFamily="2" charset="2"/>
            </a:endParaRPr>
          </a:p>
        </p:txBody>
      </p:sp>
    </p:spTree>
  </p:cSld>
  <p:clrMapOvr>
    <a:masterClrMapping/>
  </p:clrMapOvr>
  <p:transition spd="med"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260350"/>
            <a:ext cx="7772400" cy="1143000"/>
          </a:xfrm>
        </p:spPr>
        <p:txBody>
          <a:bodyPr/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557338"/>
            <a:ext cx="8134350" cy="5157810"/>
          </a:xfrm>
        </p:spPr>
        <p:txBody>
          <a:bodyPr/>
          <a:lstStyle/>
          <a:p>
            <a:pPr>
              <a:buFontTx/>
              <a:buNone/>
            </a:pPr>
            <a:r>
              <a:rPr lang="cs-CZ" b="1" dirty="0"/>
              <a:t>NORMALIZAČNÍ SANKCE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sym typeface="Wingdings" pitchFamily="2" charset="2"/>
              </a:rPr>
              <a:t>nejvýznamnější součást trestu  = osvojování </a:t>
            </a:r>
            <a:r>
              <a:rPr lang="cs-CZ" sz="2400" dirty="0" err="1">
                <a:sym typeface="Wingdings" pitchFamily="2" charset="2"/>
              </a:rPr>
              <a:t>obejité</a:t>
            </a:r>
            <a:r>
              <a:rPr lang="cs-CZ" sz="2400" dirty="0">
                <a:sym typeface="Wingdings" pitchFamily="2" charset="2"/>
              </a:rPr>
              <a:t> normy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ym typeface="Wingdings" pitchFamily="2" charset="2"/>
              </a:rPr>
              <a:t>    tzn. opakování, dril, např. odříkávání katechismu, opisování zákona, dril na </a:t>
            </a:r>
            <a:r>
              <a:rPr lang="cs-CZ" sz="2400" dirty="0" err="1">
                <a:sym typeface="Wingdings" pitchFamily="2" charset="2"/>
              </a:rPr>
              <a:t>apelplacu</a:t>
            </a:r>
            <a:r>
              <a:rPr lang="cs-CZ" sz="2400" dirty="0">
                <a:sym typeface="Wingdings" pitchFamily="2" charset="2"/>
              </a:rPr>
              <a:t> (pozůstatek: „Opiš stokrát: Nebudu zlý ke spolužákům.“)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sym typeface="Wingdings" pitchFamily="2" charset="2"/>
              </a:rPr>
              <a:t>závěr = přezkoušení (vězení, škola, továrna, 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ym typeface="Wingdings" pitchFamily="2" charset="2"/>
              </a:rPr>
              <a:t>    – v nemocnicích vizity</a:t>
            </a:r>
          </a:p>
        </p:txBody>
      </p:sp>
    </p:spTree>
    <p:extLst>
      <p:ext uri="{BB962C8B-B14F-4D97-AF65-F5344CB8AC3E}">
        <p14:creationId xmlns:p14="http://schemas.microsoft.com/office/powerpoint/2010/main" val="1165066558"/>
      </p:ext>
    </p:extLst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Discipline and Punish : Michel Foucault, : 9780140137224 : Blackwell's">
            <a:extLst>
              <a:ext uri="{FF2B5EF4-FFF2-40B4-BE49-F238E27FC236}">
                <a16:creationId xmlns:a16="http://schemas.microsoft.com/office/drawing/2014/main" id="{6CA97A88-31A8-47A7-909F-6531A5A3F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161925"/>
            <a:ext cx="5334000" cy="669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43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865188"/>
          </a:xfrm>
        </p:spPr>
        <p:txBody>
          <a:bodyPr>
            <a:normAutofit fontScale="90000"/>
          </a:bodyPr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  <a:endParaRPr lang="cs-CZ" sz="4000">
              <a:solidFill>
                <a:srgbClr val="990033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268413"/>
            <a:ext cx="7989887" cy="5256212"/>
          </a:xfrm>
        </p:spPr>
        <p:txBody>
          <a:bodyPr/>
          <a:lstStyle/>
          <a:p>
            <a:pPr marL="609600" indent="-609600">
              <a:buNone/>
            </a:pPr>
            <a:r>
              <a:rPr lang="cs-CZ"/>
              <a:t>Dalším prostředkem nivelizace individuí je DISCIPLINACE</a:t>
            </a:r>
          </a:p>
          <a:p>
            <a:pPr marL="609600" indent="-609600">
              <a:buNone/>
            </a:pPr>
            <a:r>
              <a:rPr lang="cs-CZ"/>
              <a:t>Michel Foucault (1926–1984) </a:t>
            </a:r>
            <a:r>
              <a:rPr lang="cs-CZ" i="1"/>
              <a:t>Dohhlížet a trestat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cs-CZ" sz="2400"/>
              <a:t>hlavní myšlenka – ukázat pomocí dobových textů a architektury, jak se vyvinulo zcela nové myšlení o společnosti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cs-CZ" sz="2400"/>
              <a:t>důvod disciplinace, velké pohyby společnosti, (to, co bylo typické jen pro 20%  je najednou typické pro 80%)</a:t>
            </a:r>
          </a:p>
          <a:p>
            <a:pPr marL="609600" indent="-609600">
              <a:buNone/>
            </a:pPr>
            <a:endParaRPr lang="cs-CZ" sz="2400"/>
          </a:p>
          <a:p>
            <a:pPr marL="609600" indent="-609600">
              <a:buNone/>
            </a:pPr>
            <a:r>
              <a:rPr lang="cs-CZ" sz="2400"/>
              <a:t>Kniha začíná citacemi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cs-CZ" sz="2400"/>
              <a:t>z 1757 – umučení královraha Damiena (s. 34–36)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cs-CZ" sz="2400"/>
              <a:t>z 1815 – denní řád Ústavu pro mladé vězně (s. 36 –38)</a:t>
            </a:r>
          </a:p>
        </p:txBody>
      </p:sp>
    </p:spTree>
  </p:cSld>
  <p:clrMapOvr>
    <a:masterClrMapping/>
  </p:clrMapOvr>
  <p:transition spd="med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B9940-ABE8-4C4E-9B54-B11033395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Discipline, Punish &amp; Illegalities | Territorial Masquerades">
            <a:extLst>
              <a:ext uri="{FF2B5EF4-FFF2-40B4-BE49-F238E27FC236}">
                <a16:creationId xmlns:a16="http://schemas.microsoft.com/office/drawing/2014/main" id="{CA730804-BFAB-49CC-9DB8-DFBD56A963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39600" cy="670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23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188913"/>
            <a:ext cx="7772400" cy="1143000"/>
          </a:xfrm>
        </p:spPr>
        <p:txBody>
          <a:bodyPr/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484314"/>
            <a:ext cx="8134350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/>
              <a:t>ukázat, že za změnou trestání nebyla pouze osvícenská snaha o humanizaci, ale celkový přístup k člověku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cs-CZ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/>
              <a:t>stát je tu od toho, aby na to dohlížel </a:t>
            </a:r>
            <a:r>
              <a:rPr lang="cs-CZ" dirty="0">
                <a:sym typeface="Wingdings" pitchFamily="2" charset="2"/>
              </a:rPr>
              <a:t> proto ve věcech, které má stát na starost – penalitní (trestný) systém, armáda, nemocnice, blázince, chudobince a školství se projevuje disciplince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cs-CZ" dirty="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>
                <a:sym typeface="Wingdings" pitchFamily="2" charset="2"/>
              </a:rPr>
              <a:t>nejdůležitějšími oblastmi sociálního života, masivní snaha po nivelizaci individuí</a:t>
            </a:r>
          </a:p>
        </p:txBody>
      </p:sp>
    </p:spTree>
  </p:cSld>
  <p:clrMapOvr>
    <a:masterClrMapping/>
  </p:clrMapOvr>
  <p:transition spd="med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7772400" cy="1143000"/>
          </a:xfrm>
        </p:spPr>
        <p:txBody>
          <a:bodyPr/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557338"/>
            <a:ext cx="8062912" cy="50403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i trestání se zařazuje do tohoto systému, už nemá být odstrašující podívanou, ale nápravou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tresty zasahují duši </a:t>
            </a:r>
          </a:p>
          <a:p>
            <a:pPr>
              <a:buFont typeface="Wingdings" pitchFamily="2" charset="2"/>
              <a:buNone/>
            </a:pPr>
            <a:r>
              <a:rPr lang="cs-CZ" sz="2400" i="1" dirty="0"/>
              <a:t>„…‘Aby trest vyvolal </a:t>
            </a:r>
            <a:r>
              <a:rPr lang="cs-CZ" sz="2400" i="1" dirty="0" err="1"/>
              <a:t>účinnek</a:t>
            </a:r>
            <a:r>
              <a:rPr lang="cs-CZ" sz="2400" i="1" dirty="0"/>
              <a:t>, který se od něj očekává, postačí, když újma, kterou způsobuje, převýší prospěch, jejž viník ze zločinu čerpal‘…“                                    </a:t>
            </a:r>
            <a:r>
              <a:rPr lang="cs-CZ" sz="2400" dirty="0"/>
              <a:t>(s. 146)</a:t>
            </a:r>
          </a:p>
        </p:txBody>
      </p:sp>
    </p:spTree>
  </p:cSld>
  <p:clrMapOvr>
    <a:masterClrMapping/>
  </p:clrMapOvr>
  <p:transition spd="med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7772400" cy="1143000"/>
          </a:xfrm>
        </p:spPr>
        <p:txBody>
          <a:bodyPr/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557338"/>
            <a:ext cx="8062912" cy="50403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vzpomínka na bolest, na utrpení zajetí může sloužit jako prevence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VĚZENÍ, KASÁRNA, NEMOCNICE, ŠKOLY, (+ TOVÁRNY)</a:t>
            </a:r>
          </a:p>
          <a:p>
            <a:pPr>
              <a:buFont typeface="Wingdings" pitchFamily="2" charset="2"/>
              <a:buNone/>
            </a:pP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 ve všech těchto institucích podobné  metody dohledu a nápravy</a:t>
            </a:r>
          </a:p>
        </p:txBody>
      </p:sp>
    </p:spTree>
    <p:extLst>
      <p:ext uri="{BB962C8B-B14F-4D97-AF65-F5344CB8AC3E}">
        <p14:creationId xmlns:p14="http://schemas.microsoft.com/office/powerpoint/2010/main" val="2109520787"/>
      </p:ext>
    </p:extLst>
  </p:cSld>
  <p:clrMapOvr>
    <a:masterClrMapping/>
  </p:clrMapOvr>
  <p:transition spd="med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95D92-0B59-4529-A077-E63A0194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Discipline &amp; Punish: The Birth of the Prison: Buy Discipline &amp; Punish: The  Birth of the Prison Online at Low Price in India on Snapdeal">
            <a:extLst>
              <a:ext uri="{FF2B5EF4-FFF2-40B4-BE49-F238E27FC236}">
                <a16:creationId xmlns:a16="http://schemas.microsoft.com/office/drawing/2014/main" id="{9DB773E2-66E2-43D1-BB13-D43591CBDC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360" y="1"/>
            <a:ext cx="6187440" cy="7051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69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1081088"/>
          </a:xfrm>
        </p:spPr>
        <p:txBody>
          <a:bodyPr/>
          <a:lstStyle/>
          <a:p>
            <a:r>
              <a:rPr lang="cs-CZ" sz="4000">
                <a:solidFill>
                  <a:srgbClr val="990033"/>
                </a:solidFill>
              </a:rPr>
              <a:t>DISCIPLINACE SPOLEČNOSTI</a:t>
            </a:r>
            <a:br>
              <a:rPr lang="cs-CZ" sz="4000">
                <a:solidFill>
                  <a:srgbClr val="990033"/>
                </a:solidFill>
              </a:rPr>
            </a:br>
            <a:r>
              <a:rPr lang="cs-CZ" sz="2800">
                <a:solidFill>
                  <a:srgbClr val="990033"/>
                </a:solidFill>
              </a:rPr>
              <a:t>(Foucault, 2000)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557339"/>
            <a:ext cx="8134350" cy="4967287"/>
          </a:xfrm>
        </p:spPr>
        <p:txBody>
          <a:bodyPr/>
          <a:lstStyle/>
          <a:p>
            <a:pPr marL="609600" indent="-609600">
              <a:buNone/>
            </a:pPr>
            <a:r>
              <a:rPr lang="cs-CZ"/>
              <a:t>Prostorová organizace</a:t>
            </a:r>
          </a:p>
          <a:p>
            <a:pPr marL="609600" indent="-609600">
              <a:buFontTx/>
              <a:buAutoNum type="arabicParenR"/>
            </a:pPr>
            <a:r>
              <a:rPr lang="cs-CZ" sz="2400"/>
              <a:t>rozmístění subjektů (vězňů, žáků, nemocných) 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cs-CZ" sz="2400"/>
              <a:t>takové, aby byl možný jednoduchý dohled </a:t>
            </a:r>
            <a:r>
              <a:rPr lang="cs-CZ" sz="2400">
                <a:sym typeface="Wingdings" pitchFamily="2" charset="2"/>
              </a:rPr>
              <a:t> rozmístění do řad, čtverců, obvodů</a:t>
            </a:r>
          </a:p>
          <a:p>
            <a:pPr marL="609600" indent="-609600">
              <a:buNone/>
            </a:pPr>
            <a:r>
              <a:rPr lang="cs-CZ" sz="2400"/>
              <a:t>obr.</a:t>
            </a:r>
          </a:p>
          <a:p>
            <a:pPr marL="609600" indent="-609600">
              <a:buNone/>
            </a:pPr>
            <a:endParaRPr lang="cs-CZ" sz="2400"/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00" y="3357562"/>
            <a:ext cx="306705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24" y="3500439"/>
            <a:ext cx="4000528" cy="281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476</Words>
  <Application>Microsoft Office PowerPoint</Application>
  <PresentationFormat>Širokoúhlá obrazovka</PresentationFormat>
  <Paragraphs>62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DISCIPLINACE SPOLEČNOSTI (Foucault, 2000)</vt:lpstr>
      <vt:lpstr>Prezentace aplikace PowerPoint</vt:lpstr>
      <vt:lpstr>DISCIPLINACE SPOLEČNOSTI (Foucault, 2000)</vt:lpstr>
      <vt:lpstr>DISCIPLINACE SPOLEČNOSTI (Foucault, 2000)</vt:lpstr>
      <vt:lpstr>DISCIPLINACE SPOLEČNOSTI (Foucault, 2000)</vt:lpstr>
      <vt:lpstr>Prezentace aplikace PowerPoint</vt:lpstr>
      <vt:lpstr>DISCIPLINACE SPOLEČNOSTI (Foucault, 2000)</vt:lpstr>
      <vt:lpstr>DISCIPLINACE SPOLEČNOSTI (Foucault, 2000)</vt:lpstr>
      <vt:lpstr>DISCIPLINACE SPOLEČNOSTI (Foucault, 2000)</vt:lpstr>
      <vt:lpstr>DISCIPLINACE SPOLEČNOSTI (Foucault, 2000)</vt:lpstr>
      <vt:lpstr>DISCIPLINACE SPOLEČNOSTI (Foucault, 2000)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DISCIPLINACE SPOLEČNOSTI (Foucault, 2000)</dc:title>
  <dc:creator>Radim Šíp</dc:creator>
  <cp:lastModifiedBy>Radim Šíp</cp:lastModifiedBy>
  <cp:revision>3</cp:revision>
  <dcterms:created xsi:type="dcterms:W3CDTF">2021-03-01T06:31:06Z</dcterms:created>
  <dcterms:modified xsi:type="dcterms:W3CDTF">2021-03-01T21:56:41Z</dcterms:modified>
</cp:coreProperties>
</file>