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259" r:id="rId6"/>
    <p:sldId id="264" r:id="rId8"/>
    <p:sldId id="260" r:id="rId9"/>
    <p:sldId id="262" r:id="rId10"/>
    <p:sldId id="263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81000">
              <a:schemeClr val="accent2"/>
            </a:gs>
            <a:gs pos="33000">
              <a:schemeClr val="accent2">
                <a:alpha val="90000"/>
              </a:schemeClr>
            </a:gs>
            <a:gs pos="2000">
              <a:schemeClr val="bg1">
                <a:lumMod val="65000"/>
              </a:schemeClr>
            </a:gs>
            <a:gs pos="100000">
              <a:schemeClr val="bg2">
                <a:lumMod val="50000"/>
              </a:schemeClr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2" Type="http://schemas.microsoft.com/office/2007/relationships/media" Target="file:///C:\Users\Lopra\Desktop\lidovlky\20201031_201001.mp4" TargetMode="External"/><Relationship Id="rId1" Type="http://schemas.openxmlformats.org/officeDocument/2006/relationships/video" Target="file:///C:\Users\Lopra\Desktop\lidovlky\20201031_201001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charset="0"/>
                <a:cs typeface="Trebuchet MS" panose="020B0603020202020204" charset="0"/>
              </a:rPr>
              <a:t>Lidové tradice a řemesla v praktických činnostech </a:t>
            </a:r>
            <a:endParaRPr lang="en-US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ebuchet MS" panose="020B0603020202020204" charset="0"/>
              <a:cs typeface="Trebuchet MS" panose="020B060302020202020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20970"/>
            <a:ext cx="9144000" cy="1146175"/>
          </a:xfrm>
        </p:spPr>
        <p:txBody>
          <a:bodyPr>
            <a:normAutofit/>
          </a:bodyPr>
          <a:lstStyle/>
          <a:p>
            <a:r>
              <a:rPr lang="cs-CZ" altLang="en-US"/>
              <a:t>Lukáš Loprais</a:t>
            </a:r>
            <a:endParaRPr lang="cs-CZ" altLang="en-US"/>
          </a:p>
          <a:p>
            <a:r>
              <a:rPr lang="cs-CZ" altLang="en-US"/>
              <a:t>2021</a:t>
            </a:r>
            <a:endParaRPr lang="cs-CZ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81000">
              <a:schemeClr val="accent2"/>
            </a:gs>
            <a:gs pos="33000">
              <a:schemeClr val="accent2">
                <a:alpha val="90000"/>
              </a:schemeClr>
            </a:gs>
            <a:gs pos="2000">
              <a:schemeClr val="bg1">
                <a:lumMod val="65000"/>
              </a:schemeClr>
            </a:gs>
            <a:gs pos="100000">
              <a:schemeClr val="bg2">
                <a:lumMod val="50000"/>
              </a:schemeClr>
            </a:gs>
          </a:gsLst>
          <a:lin ang="4920000"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8" name="20201031_201001">
            <a:hlinkClick r:id="" action="ppaction://media"/>
          </p:cNvPr>
          <p:cNvPicPr/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 rot="5400000">
            <a:off x="-953770" y="953770"/>
            <a:ext cx="6869430" cy="49618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7655"/>
            <a:ext cx="11721465" cy="1527810"/>
          </a:xfrm>
        </p:spPr>
        <p:txBody>
          <a:bodyPr>
            <a:normAutofit/>
          </a:bodyPr>
          <a:p>
            <a:pPr algn="ctr"/>
            <a:r>
              <a:rPr lang="cs-CZ" altLang="en-US" sz="3800" b="1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charset="0"/>
                <a:cs typeface="Trebuchet MS" panose="020B0603020202020204" charset="0"/>
              </a:rPr>
              <a:t>1. Strašidelný domek pro děti s létající čarodějnicí</a:t>
            </a:r>
            <a:endParaRPr lang="cs-CZ" altLang="en-US" sz="3800" b="1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ebuchet MS" panose="020B0603020202020204" charset="0"/>
              <a:cs typeface="Trebuchet MS" panose="020B060302020202020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/>
        </p:nvSpPr>
        <p:spPr>
          <a:xfrm>
            <a:off x="5400675" y="1815465"/>
            <a:ext cx="5953125" cy="436181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cs-CZ" altLang="en-US" sz="2855">
                <a:latin typeface="Trebuchet MS" panose="020B0603020202020204" charset="0"/>
                <a:cs typeface="Trebuchet MS" panose="020B0603020202020204" charset="0"/>
              </a:rPr>
              <a:t>Vložením obyčejné čajové svíčky do konstrukce dojde k roztočení osy nesoucí obrys čarodějnice</a:t>
            </a:r>
            <a:endParaRPr lang="cs-CZ" altLang="en-US" sz="2855">
              <a:latin typeface="Trebuchet MS" panose="020B0603020202020204" charset="0"/>
              <a:cs typeface="Trebuchet MS" panose="020B060302020202020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cs-CZ" altLang="en-US" sz="2855">
              <a:latin typeface="Trebuchet MS" panose="020B0603020202020204" charset="0"/>
              <a:cs typeface="Trebuchet MS" panose="020B060302020202020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cs-CZ" altLang="en-US" sz="2855">
                <a:latin typeface="Trebuchet MS" panose="020B0603020202020204" charset="0"/>
                <a:cs typeface="Trebuchet MS" panose="020B0603020202020204" charset="0"/>
              </a:rPr>
              <a:t>Projekce stínů do oken pak vytváří dojem létající čarodějnice uvnitř</a:t>
            </a:r>
            <a:endParaRPr lang="cs-CZ" altLang="en-US" sz="2855">
              <a:latin typeface="Trebuchet MS" panose="020B0603020202020204" charset="0"/>
              <a:cs typeface="Trebuchet MS" panose="020B0603020202020204" charset="0"/>
            </a:endParaRPr>
          </a:p>
          <a:p>
            <a:pPr marL="0" indent="0">
              <a:buNone/>
            </a:pPr>
            <a:endParaRPr lang="cs-CZ" altLang="en-US">
              <a:latin typeface="Trebuchet MS" panose="020B0603020202020204" charset="0"/>
              <a:cs typeface="Trebuchet MS" panose="020B0603020202020204" charset="0"/>
            </a:endParaRPr>
          </a:p>
          <a:p>
            <a:pPr marL="0" indent="0">
              <a:buNone/>
            </a:pPr>
            <a:endParaRPr lang="cs-CZ" altLang="en-US">
              <a:latin typeface="Trebuchet MS" panose="020B0603020202020204" charset="0"/>
              <a:cs typeface="Trebuchet MS" panose="020B0603020202020204" charset="0"/>
            </a:endParaRPr>
          </a:p>
          <a:p>
            <a:pPr marL="0" indent="0">
              <a:buNone/>
            </a:pPr>
            <a:endParaRPr lang="cs-CZ" altLang="en-US">
              <a:latin typeface="Trebuchet MS" panose="020B0603020202020204" charset="0"/>
              <a:cs typeface="Trebuchet MS" panose="020B0603020202020204" charset="0"/>
            </a:endParaRPr>
          </a:p>
          <a:p>
            <a:pPr marL="0" indent="0">
              <a:buNone/>
            </a:pPr>
            <a:r>
              <a:rPr lang="cs-CZ" altLang="en-US">
                <a:latin typeface="Trebuchet MS" panose="020B0603020202020204" charset="0"/>
                <a:cs typeface="Trebuchet MS" panose="020B0603020202020204" charset="0"/>
              </a:rPr>
              <a:t>Ukázku lze spustit vlevo</a:t>
            </a:r>
            <a:endParaRPr lang="cs-CZ" altLang="en-US">
              <a:latin typeface="Trebuchet MS" panose="020B0603020202020204" charset="0"/>
              <a:cs typeface="Trebuchet MS" panose="020B0603020202020204" charset="0"/>
            </a:endParaRPr>
          </a:p>
          <a:p>
            <a:pPr marL="0" indent="0">
              <a:buNone/>
            </a:pPr>
            <a:endParaRPr lang="cs-CZ" altLang="en-US">
              <a:latin typeface="Trebuchet MS" panose="020B0603020202020204" charset="0"/>
              <a:cs typeface="Trebuchet MS" panose="020B0603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 vol="0"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81000">
              <a:schemeClr val="accent2"/>
            </a:gs>
            <a:gs pos="33000">
              <a:schemeClr val="accent2">
                <a:alpha val="90000"/>
              </a:schemeClr>
            </a:gs>
            <a:gs pos="2000">
              <a:schemeClr val="bg1">
                <a:lumMod val="65000"/>
              </a:schemeClr>
            </a:gs>
            <a:gs pos="100000">
              <a:schemeClr val="bg2">
                <a:lumMod val="50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0" y="1275715"/>
            <a:ext cx="5708015" cy="5339080"/>
          </a:xfrm>
        </p:spPr>
        <p:txBody>
          <a:bodyPr/>
          <a:p>
            <a:pPr marL="0" indent="0">
              <a:buNone/>
            </a:pPr>
            <a:r>
              <a:rPr lang="cs-CZ" altLang="en-US" sz="1800">
                <a:latin typeface="Trebuchet MS" panose="020B0603020202020204" charset="0"/>
                <a:cs typeface="Trebuchet MS" panose="020B0603020202020204" charset="0"/>
              </a:rPr>
              <a:t>balza  (já využil starý košík na ovoce)</a:t>
            </a:r>
            <a:endParaRPr lang="cs-CZ" altLang="en-US" sz="1800">
              <a:latin typeface="Trebuchet MS" panose="020B0603020202020204" charset="0"/>
              <a:cs typeface="Trebuchet MS" panose="020B0603020202020204" charset="0"/>
            </a:endParaRPr>
          </a:p>
          <a:p>
            <a:pPr marL="0" indent="0">
              <a:buNone/>
            </a:pPr>
            <a:r>
              <a:rPr lang="cs-CZ" altLang="en-US" sz="1800">
                <a:latin typeface="Trebuchet MS" panose="020B0603020202020204" charset="0"/>
                <a:cs typeface="Trebuchet MS" panose="020B0603020202020204" charset="0"/>
              </a:rPr>
              <a:t>pečící papír na okna</a:t>
            </a:r>
            <a:endParaRPr lang="cs-CZ" altLang="en-US" sz="1800">
              <a:latin typeface="Trebuchet MS" panose="020B0603020202020204" charset="0"/>
              <a:cs typeface="Trebuchet MS" panose="020B0603020202020204" charset="0"/>
            </a:endParaRPr>
          </a:p>
          <a:p>
            <a:pPr marL="0" indent="0">
              <a:buNone/>
            </a:pPr>
            <a:r>
              <a:rPr lang="cs-CZ" altLang="en-US" sz="1800">
                <a:latin typeface="Trebuchet MS" panose="020B0603020202020204" charset="0"/>
                <a:cs typeface="Trebuchet MS" panose="020B0603020202020204" charset="0"/>
              </a:rPr>
              <a:t>plechovka na obrysy</a:t>
            </a:r>
            <a:endParaRPr lang="cs-CZ" altLang="en-US" sz="1800">
              <a:latin typeface="Trebuchet MS" panose="020B0603020202020204" charset="0"/>
              <a:cs typeface="Trebuchet MS" panose="020B0603020202020204" charset="0"/>
            </a:endParaRPr>
          </a:p>
          <a:p>
            <a:pPr marL="0" indent="0">
              <a:buNone/>
            </a:pPr>
            <a:r>
              <a:rPr lang="cs-CZ" altLang="en-US" sz="1800">
                <a:latin typeface="Trebuchet MS" panose="020B0603020202020204" charset="0"/>
                <a:cs typeface="Trebuchet MS" panose="020B0603020202020204" charset="0"/>
              </a:rPr>
              <a:t>silný drát na osu</a:t>
            </a:r>
            <a:endParaRPr lang="cs-CZ" altLang="en-US" sz="1800">
              <a:latin typeface="Trebuchet MS" panose="020B0603020202020204" charset="0"/>
              <a:cs typeface="Trebuchet MS" panose="020B0603020202020204" charset="0"/>
            </a:endParaRPr>
          </a:p>
          <a:p>
            <a:pPr marL="0" indent="0">
              <a:buNone/>
            </a:pPr>
            <a:r>
              <a:rPr lang="cs-CZ" altLang="en-US" sz="1800">
                <a:latin typeface="Trebuchet MS" panose="020B0603020202020204" charset="0"/>
                <a:cs typeface="Trebuchet MS" panose="020B0603020202020204" charset="0"/>
              </a:rPr>
              <a:t>korek</a:t>
            </a:r>
            <a:endParaRPr lang="cs-CZ" altLang="en-US" sz="1800">
              <a:latin typeface="Trebuchet MS" panose="020B0603020202020204" charset="0"/>
              <a:cs typeface="Trebuchet MS" panose="020B0603020202020204" charset="0"/>
            </a:endParaRPr>
          </a:p>
          <a:p>
            <a:pPr marL="0" indent="0">
              <a:buNone/>
            </a:pPr>
            <a:r>
              <a:rPr lang="cs-CZ" altLang="en-US" sz="1800">
                <a:latin typeface="Trebuchet MS" panose="020B0603020202020204" charset="0"/>
                <a:cs typeface="Trebuchet MS" panose="020B0603020202020204" charset="0"/>
              </a:rPr>
              <a:t>tavná pistole</a:t>
            </a:r>
            <a:endParaRPr lang="cs-CZ" altLang="en-US" sz="1800">
              <a:latin typeface="Trebuchet MS" panose="020B0603020202020204" charset="0"/>
              <a:cs typeface="Trebuchet MS" panose="020B0603020202020204" charset="0"/>
            </a:endParaRPr>
          </a:p>
          <a:p>
            <a:pPr marL="0" indent="0">
              <a:buNone/>
            </a:pPr>
            <a:r>
              <a:rPr lang="cs-CZ" altLang="en-US" sz="1800">
                <a:latin typeface="Trebuchet MS" panose="020B0603020202020204" charset="0"/>
                <a:cs typeface="Trebuchet MS" panose="020B0603020202020204" charset="0"/>
              </a:rPr>
              <a:t>lepidlo</a:t>
            </a:r>
            <a:endParaRPr lang="cs-CZ" altLang="en-US" sz="1800">
              <a:latin typeface="Trebuchet MS" panose="020B0603020202020204" charset="0"/>
              <a:cs typeface="Trebuchet MS" panose="020B0603020202020204" charset="0"/>
            </a:endParaRPr>
          </a:p>
          <a:p>
            <a:pPr marL="0" indent="0">
              <a:buNone/>
            </a:pPr>
            <a:r>
              <a:rPr lang="cs-CZ" altLang="en-US" sz="1800">
                <a:latin typeface="Trebuchet MS" panose="020B0603020202020204" charset="0"/>
                <a:cs typeface="Trebuchet MS" panose="020B0603020202020204" charset="0"/>
              </a:rPr>
              <a:t>skalpel</a:t>
            </a:r>
            <a:endParaRPr lang="cs-CZ" altLang="en-US" sz="1800">
              <a:latin typeface="Trebuchet MS" panose="020B0603020202020204" charset="0"/>
              <a:cs typeface="Trebuchet MS" panose="020B0603020202020204" charset="0"/>
            </a:endParaRPr>
          </a:p>
          <a:p>
            <a:pPr marL="0" indent="0">
              <a:buNone/>
            </a:pPr>
            <a:r>
              <a:rPr lang="cs-CZ" altLang="en-US" sz="1800">
                <a:latin typeface="Trebuchet MS" panose="020B0603020202020204" charset="0"/>
                <a:cs typeface="Trebuchet MS" panose="020B0603020202020204" charset="0"/>
              </a:rPr>
              <a:t>brusný papír</a:t>
            </a:r>
            <a:endParaRPr lang="cs-CZ" altLang="en-US" sz="1800">
              <a:latin typeface="Trebuchet MS" panose="020B0603020202020204" charset="0"/>
              <a:cs typeface="Trebuchet MS" panose="020B0603020202020204" charset="0"/>
            </a:endParaRPr>
          </a:p>
          <a:p>
            <a:pPr marL="0" indent="0">
              <a:buNone/>
            </a:pPr>
            <a:r>
              <a:rPr lang="cs-CZ" altLang="en-US" sz="1800">
                <a:latin typeface="Trebuchet MS" panose="020B0603020202020204" charset="0"/>
                <a:cs typeface="Trebuchet MS" panose="020B0603020202020204" charset="0"/>
              </a:rPr>
              <a:t>rýsovací potřeby</a:t>
            </a:r>
            <a:endParaRPr lang="cs-CZ" altLang="en-US" sz="1800">
              <a:latin typeface="Trebuchet MS" panose="020B0603020202020204" charset="0"/>
              <a:cs typeface="Trebuchet MS" panose="020B0603020202020204" charset="0"/>
            </a:endParaRPr>
          </a:p>
          <a:p>
            <a:pPr marL="0" indent="0">
              <a:buNone/>
            </a:pPr>
            <a:r>
              <a:rPr lang="cs-CZ" altLang="en-US" sz="1800">
                <a:latin typeface="Trebuchet MS" panose="020B0603020202020204" charset="0"/>
                <a:cs typeface="Trebuchet MS" panose="020B0603020202020204" charset="0"/>
              </a:rPr>
              <a:t>OCHRANNÉ POMŮCKY !</a:t>
            </a:r>
            <a:endParaRPr lang="cs-CZ" altLang="en-US" sz="1800">
              <a:latin typeface="Trebuchet MS" panose="020B0603020202020204" charset="0"/>
              <a:cs typeface="Trebuchet MS" panose="020B0603020202020204" charset="0"/>
            </a:endParaRPr>
          </a:p>
        </p:txBody>
      </p:sp>
      <p:sp>
        <p:nvSpPr>
          <p:cNvPr id="7" name="Title 6"/>
          <p:cNvSpPr/>
          <p:nvPr>
            <p:ph type="title"/>
          </p:nvPr>
        </p:nvSpPr>
        <p:spPr>
          <a:xfrm>
            <a:off x="7345680" y="283210"/>
            <a:ext cx="3926205" cy="869950"/>
          </a:xfrm>
        </p:spPr>
        <p:txBody>
          <a:bodyPr/>
          <a:p>
            <a:pPr algn="ctr"/>
            <a:r>
              <a:rPr lang="cs-CZ" altLang="en-US">
                <a:latin typeface="Trebuchet MS" panose="020B0603020202020204" charset="0"/>
                <a:cs typeface="Trebuchet MS" panose="020B0603020202020204" charset="0"/>
              </a:rPr>
              <a:t>Materiál</a:t>
            </a:r>
            <a:endParaRPr lang="cs-CZ" altLang="en-US">
              <a:latin typeface="Trebuchet MS" panose="020B0603020202020204" charset="0"/>
              <a:cs typeface="Trebuchet MS" panose="020B0603020202020204" charset="0"/>
            </a:endParaRPr>
          </a:p>
        </p:txBody>
      </p:sp>
      <p:pic>
        <p:nvPicPr>
          <p:cNvPr id="8" name="Content Placeholder 7" descr="20210406_125746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6085205" cy="68338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81000">
              <a:schemeClr val="accent2"/>
            </a:gs>
            <a:gs pos="33000">
              <a:schemeClr val="accent2">
                <a:alpha val="90000"/>
              </a:schemeClr>
            </a:gs>
            <a:gs pos="2000">
              <a:schemeClr val="bg1">
                <a:lumMod val="65000"/>
              </a:schemeClr>
            </a:gs>
            <a:gs pos="100000">
              <a:schemeClr val="bg2">
                <a:lumMod val="50000"/>
              </a:schemeClr>
            </a:gs>
          </a:gsLst>
          <a:lin ang="516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0" y="0"/>
            <a:ext cx="3162935" cy="1345565"/>
          </a:xfrm>
        </p:spPr>
        <p:txBody>
          <a:bodyPr/>
          <a:p>
            <a:pPr algn="ctr"/>
            <a:r>
              <a:rPr lang="cs-CZ" altLang="en-US">
                <a:latin typeface="Trebuchet MS" panose="020B0603020202020204" charset="0"/>
                <a:cs typeface="Trebuchet MS" panose="020B0603020202020204" charset="0"/>
              </a:rPr>
              <a:t>Postup</a:t>
            </a:r>
            <a:endParaRPr lang="cs-CZ" altLang="en-US">
              <a:latin typeface="Trebuchet MS" panose="020B0603020202020204" charset="0"/>
              <a:cs typeface="Trebuchet MS" panose="020B0603020202020204" charset="0"/>
            </a:endParaRPr>
          </a:p>
        </p:txBody>
      </p:sp>
      <p:pic>
        <p:nvPicPr>
          <p:cNvPr id="4" name="Content Placeholder 3" descr="20210406_12590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6104255" cy="682053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6366510" y="1509395"/>
            <a:ext cx="5621020" cy="5354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cs-CZ" altLang="en-US">
                <a:latin typeface="Trebuchet MS" panose="020B0603020202020204" charset="0"/>
                <a:cs typeface="Trebuchet MS" panose="020B0603020202020204" charset="0"/>
                <a:sym typeface="+mn-ea"/>
              </a:rPr>
              <a:t>Největší důraz jsem kladl na stínohru. K pevné ose drátkem připevníme obrysy (čarodějnice létá dole, netopýr v patře, proporčně správně..) a přiložíme svíčku poblíž osy. </a:t>
            </a:r>
            <a:endParaRPr lang="cs-CZ" altLang="en-US">
              <a:latin typeface="Trebuchet MS" panose="020B0603020202020204" charset="0"/>
              <a:cs typeface="Trebuchet MS" panose="020B0603020202020204" charset="0"/>
              <a:sym typeface="+mn-ea"/>
            </a:endParaRPr>
          </a:p>
          <a:p>
            <a:r>
              <a:rPr lang="cs-CZ" altLang="en-US">
                <a:latin typeface="Trebuchet MS" panose="020B0603020202020204" charset="0"/>
                <a:cs typeface="Trebuchet MS" panose="020B0603020202020204" charset="0"/>
                <a:sym typeface="+mn-ea"/>
              </a:rPr>
              <a:t>Hledáme takové umístění stínítka, aby byl vržený stín co nejlepší. Vzdálenost osy od stínítka nám určí podstavu válce, kolem kterého sestavíme konstrukci domku. Celkový tvar a poloha oken již podléhá Vaší fantazii. </a:t>
            </a:r>
            <a:r>
              <a:rPr lang="cs-CZ" altLang="en-US">
                <a:latin typeface="Trebuchet MS" panose="020B0603020202020204" charset="0"/>
                <a:cs typeface="Trebuchet MS" panose="020B0603020202020204" charset="0"/>
                <a:sym typeface="+mn-ea"/>
              </a:rPr>
              <a:t>Pozici svíčky již ale nesmíme upravovat! </a:t>
            </a:r>
            <a:r>
              <a:rPr lang="cs-CZ" altLang="en-US">
                <a:latin typeface="Trebuchet MS" panose="020B0603020202020204" charset="0"/>
                <a:cs typeface="Trebuchet MS" panose="020B0603020202020204" charset="0"/>
                <a:sym typeface="+mn-ea"/>
              </a:rPr>
              <a:t>Myslete také na to, že pokud ponecháte prostor zmíněného válce co nejvíce prázdný, získáte jak více světla pro okna v horních etážích - více “blikajících oken” totiž umocní zájem dítka třeba ještě víc, nehledě na poletující ježibabu. Dále tím snížíte riziko samovznícení. Výška válce by i proto měla mít alespoň 20 cm. Svíčka zahřívá dřevo minimálně, neboť teplo odchází otvorem ve věži (kam však dítko nevidí =). </a:t>
            </a:r>
            <a:endParaRPr lang="cs-CZ" altLang="en-US">
              <a:latin typeface="Trebuchet MS" panose="020B0603020202020204" charset="0"/>
              <a:cs typeface="Trebuchet MS" panose="020B0603020202020204" charset="0"/>
              <a:sym typeface="+mn-ea"/>
            </a:endParaRPr>
          </a:p>
          <a:p>
            <a:endParaRPr lang="cs-CZ" altLang="en-US">
              <a:latin typeface="Trebuchet MS" panose="020B0603020202020204" charset="0"/>
              <a:cs typeface="Trebuchet MS" panose="020B0603020202020204" charset="0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81000">
              <a:schemeClr val="accent2"/>
            </a:gs>
            <a:gs pos="33000">
              <a:schemeClr val="accent2">
                <a:alpha val="90000"/>
              </a:schemeClr>
            </a:gs>
            <a:gs pos="2000">
              <a:schemeClr val="bg1">
                <a:lumMod val="65000"/>
              </a:schemeClr>
            </a:gs>
            <a:gs pos="100000">
              <a:schemeClr val="bg2">
                <a:lumMod val="50000"/>
              </a:schemeClr>
            </a:gs>
          </a:gsLst>
          <a:lin ang="528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4595" y="0"/>
            <a:ext cx="4263390" cy="1365885"/>
          </a:xfrm>
        </p:spPr>
        <p:txBody>
          <a:bodyPr/>
          <a:p>
            <a:r>
              <a:rPr lang="cs-CZ" altLang="en-US">
                <a:latin typeface="Trebuchet MS" panose="020B0603020202020204" charset="0"/>
                <a:cs typeface="Trebuchet MS" panose="020B0603020202020204" charset="0"/>
              </a:rPr>
              <a:t>Mechanizmus</a:t>
            </a:r>
            <a:endParaRPr lang="cs-CZ" altLang="en-US">
              <a:latin typeface="Trebuchet MS" panose="020B0603020202020204" charset="0"/>
              <a:cs typeface="Trebuchet MS" panose="020B0603020202020204" charset="0"/>
            </a:endParaRPr>
          </a:p>
        </p:txBody>
      </p:sp>
      <p:pic>
        <p:nvPicPr>
          <p:cNvPr id="7" name="Content Placeholder 6" descr="20210406_13081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6155690" cy="685863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6524625" y="1880235"/>
            <a:ext cx="5293360" cy="2445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00000"/>
              </a:lnSpc>
            </a:pPr>
            <a:r>
              <a:rPr lang="cs-CZ" altLang="en-US">
                <a:latin typeface="Trebuchet MS" panose="020B0603020202020204" charset="0"/>
                <a:cs typeface="Trebuchet MS" panose="020B0603020202020204" charset="0"/>
              </a:rPr>
              <a:t>Rovná pevná osa je dole jen přihrocena a položena do kovového kalíšku s kapkou oleje. Nahoře je osa vsazena do kovového očka - nutné řádně vybalancovat, jinak to svíčička nezvládne. Proudění teplého vzduchu roztáčí lopatky přidělané k ose stejně jako např. v různých vánočních kolotočích</a:t>
            </a:r>
            <a:endParaRPr lang="cs-CZ" altLang="en-US">
              <a:latin typeface="Trebuchet MS" panose="020B0603020202020204" charset="0"/>
              <a:cs typeface="Trebuchet MS" panose="020B0603020202020204" charset="0"/>
            </a:endParaRPr>
          </a:p>
          <a:p>
            <a:pPr>
              <a:lnSpc>
                <a:spcPct val="150000"/>
              </a:lnSpc>
            </a:pPr>
            <a:endParaRPr lang="cs-CZ" altLang="en-US">
              <a:latin typeface="Trebuchet MS" panose="020B0603020202020204" charset="0"/>
              <a:cs typeface="Trebuchet MS" panose="020B06030202020202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81000">
              <a:schemeClr val="accent2"/>
            </a:gs>
            <a:gs pos="33000">
              <a:schemeClr val="accent2">
                <a:alpha val="90000"/>
              </a:schemeClr>
            </a:gs>
            <a:gs pos="2000">
              <a:schemeClr val="bg1">
                <a:lumMod val="65000"/>
              </a:schemeClr>
            </a:gs>
            <a:gs pos="100000">
              <a:schemeClr val="bg2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3445" y="0"/>
            <a:ext cx="3427095" cy="1316355"/>
          </a:xfrm>
        </p:spPr>
        <p:txBody>
          <a:bodyPr/>
          <a:p>
            <a:pPr algn="ctr"/>
            <a:r>
              <a:rPr lang="cs-CZ" altLang="en-US">
                <a:latin typeface="Trebuchet MS" panose="020B0603020202020204" charset="0"/>
                <a:cs typeface="Trebuchet MS" panose="020B0603020202020204" charset="0"/>
              </a:rPr>
              <a:t>Úpravy</a:t>
            </a:r>
            <a:endParaRPr lang="cs-CZ" altLang="en-US">
              <a:latin typeface="Trebuchet MS" panose="020B0603020202020204" charset="0"/>
              <a:cs typeface="Trebuchet MS" panose="020B0603020202020204" charset="0"/>
            </a:endParaRPr>
          </a:p>
        </p:txBody>
      </p:sp>
      <p:pic>
        <p:nvPicPr>
          <p:cNvPr id="6" name="Content Placeholder 5" descr="20210406_13125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5249545" cy="685863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5490210" y="1136015"/>
            <a:ext cx="6525260" cy="5077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cs-CZ" altLang="en-US">
                <a:latin typeface="Trebuchet MS" panose="020B0603020202020204" charset="0"/>
                <a:cs typeface="Trebuchet MS" panose="020B0603020202020204" charset="0"/>
                <a:sym typeface="+mn-ea"/>
              </a:rPr>
              <a:t>Přidat vhodné detaily ( dřevěné trámy, ploty, vzpěry, vitráže do oken, pootevřené dveře či okna pro “režim bez svíčky”</a:t>
            </a:r>
            <a:endParaRPr lang="cs-CZ" altLang="en-US">
              <a:latin typeface="Trebuchet MS" panose="020B0603020202020204" charset="0"/>
              <a:cs typeface="Trebuchet MS" panose="020B0603020202020204" charset="0"/>
              <a:sym typeface="+mn-ea"/>
            </a:endParaRPr>
          </a:p>
          <a:p>
            <a:endParaRPr lang="cs-CZ" altLang="en-US">
              <a:latin typeface="Trebuchet MS" panose="020B0603020202020204" charset="0"/>
              <a:cs typeface="Trebuchet MS" panose="020B0603020202020204" charset="0"/>
              <a:sym typeface="+mn-ea"/>
            </a:endParaRPr>
          </a:p>
          <a:p>
            <a:r>
              <a:rPr lang="cs-CZ" altLang="en-US">
                <a:latin typeface="Trebuchet MS" panose="020B0603020202020204" charset="0"/>
                <a:cs typeface="Trebuchet MS" panose="020B0603020202020204" charset="0"/>
              </a:rPr>
              <a:t>Dle atmosféry model obarvit (já ponechal texturu starého košíku) a zalakovat</a:t>
            </a:r>
            <a:endParaRPr lang="cs-CZ" altLang="en-US">
              <a:latin typeface="Trebuchet MS" panose="020B0603020202020204" charset="0"/>
              <a:cs typeface="Trebuchet MS" panose="020B0603020202020204" charset="0"/>
            </a:endParaRPr>
          </a:p>
          <a:p>
            <a:endParaRPr lang="cs-CZ" altLang="en-US">
              <a:latin typeface="Trebuchet MS" panose="020B0603020202020204" charset="0"/>
              <a:cs typeface="Trebuchet MS" panose="020B0603020202020204" charset="0"/>
            </a:endParaRPr>
          </a:p>
          <a:p>
            <a:r>
              <a:rPr lang="cs-CZ" altLang="en-US">
                <a:latin typeface="Trebuchet MS" panose="020B0603020202020204" charset="0"/>
                <a:cs typeface="Trebuchet MS" panose="020B0603020202020204" charset="0"/>
              </a:rPr>
              <a:t>Zvolit jiné obrysy. Můžeme udělat kostry, ale pro iluzi jejich chůze upravíme sklon lopatek</a:t>
            </a:r>
            <a:endParaRPr lang="cs-CZ" altLang="en-US">
              <a:latin typeface="Trebuchet MS" panose="020B0603020202020204" charset="0"/>
              <a:cs typeface="Trebuchet MS" panose="020B0603020202020204" charset="0"/>
            </a:endParaRPr>
          </a:p>
          <a:p>
            <a:endParaRPr lang="cs-CZ" altLang="en-US">
              <a:latin typeface="Trebuchet MS" panose="020B0603020202020204" charset="0"/>
              <a:cs typeface="Trebuchet MS" panose="020B0603020202020204" charset="0"/>
            </a:endParaRPr>
          </a:p>
          <a:p>
            <a:r>
              <a:rPr lang="cs-CZ" altLang="en-US">
                <a:latin typeface="Trebuchet MS" panose="020B0603020202020204" charset="0"/>
                <a:cs typeface="Trebuchet MS" panose="020B0603020202020204" charset="0"/>
              </a:rPr>
              <a:t>Přidat k ose zdroj zvuku: řetízek,kousek šustivého pytlíku, rolničku</a:t>
            </a:r>
            <a:endParaRPr lang="cs-CZ" altLang="en-US">
              <a:latin typeface="Trebuchet MS" panose="020B0603020202020204" charset="0"/>
              <a:cs typeface="Trebuchet MS" panose="020B0603020202020204" charset="0"/>
            </a:endParaRPr>
          </a:p>
          <a:p>
            <a:endParaRPr lang="cs-CZ" altLang="en-US">
              <a:latin typeface="Trebuchet MS" panose="020B0603020202020204" charset="0"/>
              <a:cs typeface="Trebuchet MS" panose="020B0603020202020204" charset="0"/>
            </a:endParaRPr>
          </a:p>
          <a:p>
            <a:endParaRPr lang="cs-CZ" altLang="en-US">
              <a:latin typeface="Trebuchet MS" panose="020B0603020202020204" charset="0"/>
              <a:cs typeface="Trebuchet MS" panose="020B0603020202020204" charset="0"/>
            </a:endParaRPr>
          </a:p>
          <a:p>
            <a:endParaRPr lang="cs-CZ" altLang="en-US">
              <a:latin typeface="Trebuchet MS" panose="020B0603020202020204" charset="0"/>
              <a:cs typeface="Trebuchet MS" panose="020B0603020202020204" charset="0"/>
            </a:endParaRPr>
          </a:p>
          <a:p>
            <a:endParaRPr lang="cs-CZ" altLang="en-US">
              <a:latin typeface="Trebuchet MS" panose="020B0603020202020204" charset="0"/>
              <a:cs typeface="Trebuchet MS" panose="020B0603020202020204" charset="0"/>
            </a:endParaRPr>
          </a:p>
          <a:p>
            <a:endParaRPr lang="cs-CZ" altLang="en-US">
              <a:latin typeface="Trebuchet MS" panose="020B0603020202020204" charset="0"/>
              <a:cs typeface="Trebuchet MS" panose="020B0603020202020204" charset="0"/>
            </a:endParaRPr>
          </a:p>
          <a:p>
            <a:pPr algn="ctr"/>
            <a:r>
              <a:rPr lang="cs-CZ" altLang="en-US">
                <a:latin typeface="Trebuchet MS" panose="020B0603020202020204" charset="0"/>
                <a:cs typeface="Trebuchet MS" panose="020B0603020202020204" charset="0"/>
              </a:rPr>
              <a:t>Vezme si to čas, ale naživo 100% zaujme každé dítko!</a:t>
            </a:r>
            <a:endParaRPr lang="en-US">
              <a:latin typeface="Trebuchet MS" panose="020B0603020202020204" charset="0"/>
              <a:cs typeface="Trebuchet MS" panose="020B0603020202020204" charset="0"/>
            </a:endParaRPr>
          </a:p>
          <a:p>
            <a:endParaRPr lang="en-US">
              <a:latin typeface="Trebuchet MS" panose="020B0603020202020204" charset="0"/>
              <a:cs typeface="Trebuchet MS" panose="020B06030202020202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81000">
              <a:schemeClr val="accent2"/>
            </a:gs>
            <a:gs pos="33000">
              <a:schemeClr val="accent2">
                <a:alpha val="90000"/>
              </a:schemeClr>
            </a:gs>
            <a:gs pos="2000">
              <a:schemeClr val="bg1">
                <a:lumMod val="65000"/>
              </a:schemeClr>
            </a:gs>
            <a:gs pos="100000">
              <a:schemeClr val="bg2">
                <a:lumMod val="50000"/>
              </a:schemeClr>
            </a:gs>
          </a:gsLst>
          <a:lin ang="5520000"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4" name="Content Placeholder 3" descr="20210406_131616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-635" y="0"/>
            <a:ext cx="5933440" cy="6858000"/>
          </a:xfrm>
          <a:prstGeom prst="rect">
            <a:avLst/>
          </a:prstGeom>
        </p:spPr>
      </p:pic>
      <p:pic>
        <p:nvPicPr>
          <p:cNvPr id="5" name="Content Placeholder 4" descr="20210406_131709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32805" y="0"/>
            <a:ext cx="6259195" cy="685101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63575" y="6326505"/>
            <a:ext cx="10864215" cy="531495"/>
          </a:xfrm>
        </p:spPr>
        <p:txBody>
          <a:bodyPr>
            <a:normAutofit fontScale="90000"/>
          </a:bodyPr>
          <a:p>
            <a:r>
              <a:rPr lang="cs-CZ" altLang="en-US" sz="3555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pro případné info mě určitě kontaktujte na 435432@mail.muni.cz</a:t>
            </a:r>
            <a:endParaRPr lang="cs-CZ" altLang="en-US" sz="3555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81000">
              <a:schemeClr val="accent2"/>
            </a:gs>
            <a:gs pos="33000">
              <a:schemeClr val="accent2">
                <a:alpha val="90000"/>
              </a:schemeClr>
            </a:gs>
            <a:gs pos="2000">
              <a:schemeClr val="bg1">
                <a:lumMod val="65000"/>
              </a:schemeClr>
            </a:gs>
            <a:gs pos="100000">
              <a:schemeClr val="bg2">
                <a:lumMod val="50000"/>
              </a:schemeClr>
            </a:gs>
          </a:gsLst>
          <a:lin ang="564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0005" y="222885"/>
            <a:ext cx="2877185" cy="796290"/>
          </a:xfrm>
        </p:spPr>
        <p:txBody>
          <a:bodyPr>
            <a:normAutofit/>
          </a:bodyPr>
          <a:p>
            <a:r>
              <a:rPr lang="cs-CZ" altLang="en-US" b="1">
                <a:ln w="22225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2. Origami</a:t>
            </a:r>
            <a:endParaRPr lang="cs-CZ" altLang="en-US" b="1">
              <a:ln w="22225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4" name="Content Placeholder 3" descr="20210406_125531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126480" y="4209415"/>
            <a:ext cx="6065520" cy="264858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200660" y="932180"/>
            <a:ext cx="802068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00000"/>
              </a:lnSpc>
            </a:pPr>
            <a:r>
              <a:rPr lang="cs-CZ" altLang="en-US">
                <a:latin typeface="Trebuchet MS" panose="020B0603020202020204" charset="0"/>
                <a:cs typeface="Trebuchet MS" panose="020B0603020202020204" charset="0"/>
                <a:sym typeface="+mn-ea"/>
              </a:rPr>
              <a:t>Pokouším se převážně o modely mistrů, jako např.: R. J. Lang nebo Satoshi Kamiya. Vždy pravé origami, jeden čtverec papíru, žádné nůžky ani lepení.</a:t>
            </a:r>
            <a:endParaRPr lang="cs-CZ" altLang="en-US">
              <a:latin typeface="Trebuchet MS" panose="020B0603020202020204" charset="0"/>
              <a:cs typeface="Trebuchet MS" panose="020B0603020202020204" charset="0"/>
              <a:sym typeface="+mn-ea"/>
            </a:endParaRPr>
          </a:p>
          <a:p>
            <a:pPr>
              <a:lnSpc>
                <a:spcPct val="100000"/>
              </a:lnSpc>
            </a:pPr>
            <a:endParaRPr lang="en-US">
              <a:latin typeface="Trebuchet MS" panose="020B0603020202020204" charset="0"/>
              <a:cs typeface="Trebuchet MS" panose="020B0603020202020204" charset="0"/>
            </a:endParaRPr>
          </a:p>
          <a:p>
            <a:pPr>
              <a:lnSpc>
                <a:spcPct val="100000"/>
              </a:lnSpc>
            </a:pPr>
            <a:r>
              <a:rPr lang="cs-CZ" altLang="en-US">
                <a:latin typeface="Trebuchet MS" panose="020B0603020202020204" charset="0"/>
                <a:cs typeface="Trebuchet MS" panose="020B0603020202020204" charset="0"/>
              </a:rPr>
              <a:t>Více fotek bohužel nemám, neboť jsem hotové výrobky rozdal.</a:t>
            </a:r>
            <a:endParaRPr lang="en-US">
              <a:latin typeface="Trebuchet MS" panose="020B0603020202020204" charset="0"/>
              <a:cs typeface="Trebuchet MS" panose="020B0603020202020204" charset="0"/>
            </a:endParaRPr>
          </a:p>
          <a:p>
            <a:pPr>
              <a:lnSpc>
                <a:spcPct val="150000"/>
              </a:lnSpc>
            </a:pPr>
            <a:endParaRPr lang="en-US">
              <a:latin typeface="Trebuchet MS" panose="020B0603020202020204" charset="0"/>
              <a:cs typeface="Trebuchet MS" panose="020B0603020202020204" charset="0"/>
            </a:endParaRPr>
          </a:p>
          <a:p>
            <a:pPr>
              <a:lnSpc>
                <a:spcPct val="150000"/>
              </a:lnSpc>
            </a:pPr>
            <a:endParaRPr lang="en-US">
              <a:latin typeface="Trebuchet MS" panose="020B0603020202020204" charset="0"/>
              <a:cs typeface="Trebuchet MS" panose="020B0603020202020204" charset="0"/>
            </a:endParaRPr>
          </a:p>
          <a:p>
            <a:pPr>
              <a:lnSpc>
                <a:spcPct val="150000"/>
              </a:lnSpc>
            </a:pPr>
            <a:endParaRPr lang="en-US">
              <a:latin typeface="Trebuchet MS" panose="020B0603020202020204" charset="0"/>
              <a:cs typeface="Trebuchet MS" panose="020B0603020202020204" charset="0"/>
            </a:endParaRPr>
          </a:p>
          <a:p>
            <a:pPr>
              <a:lnSpc>
                <a:spcPct val="150000"/>
              </a:lnSpc>
            </a:pPr>
            <a:endParaRPr lang="en-US">
              <a:latin typeface="Trebuchet MS" panose="020B0603020202020204" charset="0"/>
              <a:cs typeface="Trebuchet MS" panose="020B0603020202020204" charset="0"/>
            </a:endParaRPr>
          </a:p>
        </p:txBody>
      </p:sp>
      <p:pic>
        <p:nvPicPr>
          <p:cNvPr id="6" name="Content Placeholder 5" descr="26569_1280678456901_7000270_n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2635250"/>
            <a:ext cx="6151880" cy="4222750"/>
          </a:xfrm>
          <a:prstGeom prst="rect">
            <a:avLst/>
          </a:prstGeom>
        </p:spPr>
      </p:pic>
      <p:pic>
        <p:nvPicPr>
          <p:cNvPr id="3" name="Picture 2" descr="IMG-20210406-WA00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4070" y="0"/>
            <a:ext cx="3757930" cy="42100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81000">
              <a:schemeClr val="accent2"/>
            </a:gs>
            <a:gs pos="33000">
              <a:schemeClr val="accent2">
                <a:alpha val="90000"/>
              </a:schemeClr>
            </a:gs>
            <a:gs pos="2000">
              <a:schemeClr val="bg1">
                <a:lumMod val="65000"/>
              </a:schemeClr>
            </a:gs>
            <a:gs pos="100000">
              <a:schemeClr val="bg2">
                <a:lumMod val="50000"/>
              </a:schemeClr>
            </a:gs>
          </a:gsLst>
          <a:lin ang="576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9390" y="474980"/>
            <a:ext cx="6218555" cy="3743960"/>
          </a:xfrm>
        </p:spPr>
        <p:txBody>
          <a:bodyPr>
            <a:normAutofit/>
          </a:bodyPr>
          <a:p>
            <a:pPr algn="just"/>
            <a:r>
              <a:rPr lang="cs-CZ" altLang="en-US" sz="4000">
                <a:latin typeface="Trebuchet MS" panose="020B0603020202020204" charset="0"/>
                <a:cs typeface="Trebuchet MS" panose="020B0603020202020204" charset="0"/>
              </a:rPr>
              <a:t>V souladu s duchem názvu tohoto předmětu připojuji i tento aktuální výrobek.</a:t>
            </a:r>
            <a:endParaRPr lang="cs-CZ" altLang="en-US" sz="4000">
              <a:latin typeface="Trebuchet MS" panose="020B0603020202020204" charset="0"/>
              <a:cs typeface="Trebuchet MS" panose="020B0603020202020204" charset="0"/>
            </a:endParaRPr>
          </a:p>
        </p:txBody>
      </p:sp>
      <p:pic>
        <p:nvPicPr>
          <p:cNvPr id="4" name="Content Placeholder 3" descr="20200412_20215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 rot="5400000">
            <a:off x="-1659255" y="1659890"/>
            <a:ext cx="6842125" cy="352298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7305040" y="5030470"/>
            <a:ext cx="307340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cs-CZ" altLang="en-US" sz="4000">
                <a:latin typeface="Trebuchet MS" panose="020B0603020202020204" charset="0"/>
                <a:cs typeface="Trebuchet MS" panose="020B0603020202020204" charset="0"/>
                <a:sym typeface="+mn-ea"/>
              </a:rPr>
              <a:t>Děkuji.</a:t>
            </a:r>
            <a:endParaRPr lang="en-US" sz="4000">
              <a:latin typeface="Trebuchet MS" panose="020B0603020202020204" charset="0"/>
              <a:cs typeface="Trebuchet MS" panose="020B06030202020202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2401</Words>
  <Application>WPS Presentation</Application>
  <PresentationFormat>Widescreen</PresentationFormat>
  <Paragraphs>74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Arial</vt:lpstr>
      <vt:lpstr>SimSun</vt:lpstr>
      <vt:lpstr>Wingdings</vt:lpstr>
      <vt:lpstr>Trebuchet MS</vt:lpstr>
      <vt:lpstr>Calibri</vt:lpstr>
      <vt:lpstr>Microsoft YaHei</vt:lpstr>
      <vt:lpstr>Arial Unicode MS</vt:lpstr>
      <vt:lpstr>Calibri Light</vt:lpstr>
      <vt:lpstr>Office Theme</vt:lpstr>
      <vt:lpstr>Lidové tradice a řemesla v praktických činnostech </vt:lpstr>
      <vt:lpstr>1. Strašidelný domek pro děti s létající čarodějnicí</vt:lpstr>
      <vt:lpstr>Materiál</vt:lpstr>
      <vt:lpstr>Postup</vt:lpstr>
      <vt:lpstr>Mechanizmus</vt:lpstr>
      <vt:lpstr>Úpravy</vt:lpstr>
      <vt:lpstr>pro případné info mě určitě kontaktujte na 435432@mail.muni.cz</vt:lpstr>
      <vt:lpstr>2. Origami</vt:lpstr>
      <vt:lpstr>V souladu s duchem názvu tohoto předmětu připojuji i tento aktuální výrobek.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Lidové tradice a řemesla v praktických činnostech </dc:title>
  <dc:creator/>
  <cp:lastModifiedBy>Lopra</cp:lastModifiedBy>
  <cp:revision>3</cp:revision>
  <dcterms:created xsi:type="dcterms:W3CDTF">2021-04-06T16:19:00Z</dcterms:created>
  <dcterms:modified xsi:type="dcterms:W3CDTF">2021-04-06T18:57:49Z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1033-11.2.0.10078</vt:lpwstr>
  </property>
</Properties>
</file>