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75" r:id="rId3"/>
    <p:sldId id="291" r:id="rId4"/>
    <p:sldId id="294" r:id="rId5"/>
    <p:sldId id="295" r:id="rId6"/>
    <p:sldId id="296" r:id="rId7"/>
    <p:sldId id="297" r:id="rId8"/>
    <p:sldId id="298" r:id="rId9"/>
    <p:sldId id="299" r:id="rId10"/>
    <p:sldId id="257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9" d="100"/>
          <a:sy n="89" d="100"/>
        </p:scale>
        <p:origin x="1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30.3.2017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4/41/Space_Shuttle_Columbia_launching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b="1" dirty="0" smtClean="0"/>
              <a:t>Věda, technika a technické vzdělávání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Úvod</a:t>
            </a:r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z="2400" dirty="0" smtClean="0"/>
              <a:t>– 3D CAD (konstruování) s vazbou na CAM (výroba), CAE (inženýrské aplikace), CAQ (kvalita).</a:t>
            </a:r>
            <a:endParaRPr lang="cs-CZ" sz="2400" i="1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Parametrizace</a:t>
            </a:r>
            <a:r>
              <a:rPr lang="cs-CZ" sz="2400" dirty="0" smtClean="0"/>
              <a:t> – geometrie modelu, vazby v sestavě jsou řízeny parametry (kóty) jsou v podobě proměnných. Možnost propojení s databázemi.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3D tisk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643446"/>
            <a:ext cx="25666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25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57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	FRIEDMANN, Zdeněk. </a:t>
            </a:r>
            <a:r>
              <a:rPr lang="cs-CZ" sz="2400" i="1" dirty="0" smtClean="0"/>
              <a:t>Didaktika technické výchovy</a:t>
            </a:r>
            <a:r>
              <a:rPr lang="cs-CZ" sz="2400" dirty="0" smtClean="0"/>
              <a:t>. Brno: Pedagogická fakulta MU, 2001. 92 s. ISBN 80-210-2641-3.</a:t>
            </a:r>
            <a:br>
              <a:rPr lang="cs-CZ" sz="2400" dirty="0" smtClean="0"/>
            </a:br>
            <a:r>
              <a:rPr lang="cs-CZ" sz="2400" dirty="0" smtClean="0"/>
              <a:t>BRDIČKA, Bořivoj. </a:t>
            </a:r>
            <a:r>
              <a:rPr lang="cs-CZ" sz="2400" i="1" dirty="0" smtClean="0"/>
              <a:t>Role internetu ve vzdělávání :studijní materiál pro učitele snažící se uplatnit moderní technologie ve výuce</a:t>
            </a:r>
            <a:r>
              <a:rPr lang="cs-CZ" sz="2400" dirty="0" smtClean="0"/>
              <a:t>. Kladno: </a:t>
            </a:r>
            <a:r>
              <a:rPr lang="cs-CZ" sz="2400" dirty="0" err="1" smtClean="0"/>
              <a:t>Aisis</a:t>
            </a:r>
            <a:r>
              <a:rPr lang="cs-CZ" sz="2400" dirty="0" smtClean="0"/>
              <a:t>, 2003. 122 s. ISBN 8023901060.</a:t>
            </a:r>
          </a:p>
          <a:p>
            <a:pPr>
              <a:buNone/>
            </a:pPr>
            <a:r>
              <a:rPr lang="cs-CZ" sz="2400" dirty="0" smtClean="0"/>
              <a:t>	PATURI, Felix R. </a:t>
            </a:r>
            <a:r>
              <a:rPr lang="cs-CZ" sz="2400" i="1" dirty="0" smtClean="0"/>
              <a:t>Kronika techniky</a:t>
            </a:r>
            <a:r>
              <a:rPr lang="cs-CZ" sz="2400" dirty="0" smtClean="0"/>
              <a:t>. 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Fortuna </a:t>
            </a:r>
            <a:r>
              <a:rPr lang="cs-CZ" sz="2400" dirty="0" err="1" smtClean="0"/>
              <a:t>Print</a:t>
            </a:r>
            <a:r>
              <a:rPr lang="cs-CZ" sz="2400" dirty="0" smtClean="0"/>
              <a:t>, 1993. 651 s.</a:t>
            </a: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Úvod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dirty="0" smtClean="0"/>
              <a:t>Student si po úspěšném absolvování předmětu osvojí znalosti a dovednosti z techniky a technického vzdělávání. Student bude schopen předávat kvalifikované informace z oblasti techniky zahrnující přípravy odborných materiálů a besed. Student se seznámí s historií vědy a techniky a současnými trendy kam věda a technika směřuje.</a:t>
            </a:r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Osnova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66928" indent="-457200">
              <a:buAutoNum type="arabicPeriod"/>
            </a:pPr>
            <a:r>
              <a:rPr lang="cs-CZ" sz="2400" dirty="0" smtClean="0"/>
              <a:t>Systém školství a technického vzdělávání v ČR a v zahraničí.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Technika jako složka lidské kultury.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Významné objevy a vynálezy v historii techniky.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Technika ve stavebnictví, strojírenství a energetice, problémy životního prostředí.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Dopravní technika.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Popularizace vědy a techniky, technická muzea v České republice a v zahraničí.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Informační a komunikační technologie v technice.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Současné trendy ve vědě a technice, nové objevy a vynálezy.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Budoucnost a směřování vědy a techniky, nebezpečí zneužití vynálezů a objevů.</a:t>
            </a:r>
            <a:endParaRPr lang="cs-CZ" sz="2400" dirty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995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Ukončení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200" dirty="0"/>
              <a:t>Podmínky pro získání kolokvia: </a:t>
            </a:r>
            <a:endParaRPr lang="cs-CZ" sz="3200" dirty="0" smtClean="0"/>
          </a:p>
          <a:p>
            <a:pPr marL="457200" indent="-457200" algn="just">
              <a:buAutoNum type="arabicPeriod"/>
            </a:pPr>
            <a:r>
              <a:rPr lang="cs-CZ" sz="3200" dirty="0" smtClean="0"/>
              <a:t>Účast </a:t>
            </a:r>
            <a:r>
              <a:rPr lang="cs-CZ" sz="3200" dirty="0"/>
              <a:t>na přednášce doporučená (nepovinná). </a:t>
            </a:r>
            <a:endParaRPr lang="cs-CZ" sz="3200" dirty="0" smtClean="0"/>
          </a:p>
          <a:p>
            <a:pPr marL="457200" indent="-457200" algn="just">
              <a:buAutoNum type="arabicPeriod"/>
            </a:pPr>
            <a:r>
              <a:rPr lang="cs-CZ" sz="3200" dirty="0" smtClean="0"/>
              <a:t>Obhajoba </a:t>
            </a:r>
            <a:r>
              <a:rPr lang="cs-CZ" sz="3200" dirty="0"/>
              <a:t>seminární práce k ukončení </a:t>
            </a:r>
            <a:r>
              <a:rPr lang="cs-CZ" sz="3200" dirty="0" smtClean="0"/>
              <a:t>předmětu. Práce bude mít teoretický či didaktický charakter související s historií a současnými trendy ve vědě a technice.</a:t>
            </a:r>
          </a:p>
        </p:txBody>
      </p:sp>
    </p:spTree>
    <p:extLst>
      <p:ext uri="{BB962C8B-B14F-4D97-AF65-F5344CB8AC3E}">
        <p14:creationId xmlns:p14="http://schemas.microsoft.com/office/powerpoint/2010/main" val="375822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Historický vývoj materiálů a technologií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grpSp>
        <p:nvGrpSpPr>
          <p:cNvPr id="3" name="Group 11"/>
          <p:cNvGrpSpPr>
            <a:grpSpLocks noGrp="1"/>
          </p:cNvGrpSpPr>
          <p:nvPr/>
        </p:nvGrpSpPr>
        <p:grpSpPr bwMode="auto">
          <a:xfrm>
            <a:off x="642938" y="2000250"/>
            <a:ext cx="8153400" cy="4495800"/>
            <a:chOff x="534" y="589"/>
            <a:chExt cx="5204" cy="3476"/>
          </a:xfrm>
        </p:grpSpPr>
        <p:pic>
          <p:nvPicPr>
            <p:cNvPr id="11272" name="Picture 4"/>
            <p:cNvPicPr>
              <a:picLocks noChangeAspect="1" noChangeArrowheads="1"/>
            </p:cNvPicPr>
            <p:nvPr/>
          </p:nvPicPr>
          <p:blipFill>
            <a:blip r:embed="rId2">
              <a:lum bright="-6000" contrast="30000"/>
            </a:blip>
            <a:srcRect/>
            <a:stretch>
              <a:fillRect/>
            </a:stretch>
          </p:blipFill>
          <p:spPr bwMode="auto">
            <a:xfrm>
              <a:off x="534" y="589"/>
              <a:ext cx="5204" cy="3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2608" y="2931"/>
              <a:ext cx="227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altLang="cs-CZ" sz="1000"/>
            </a:p>
          </p:txBody>
        </p:sp>
      </p:grpSp>
      <p:pic>
        <p:nvPicPr>
          <p:cNvPr id="11268" name="Picture 8" descr="praclovek-prevrace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00250"/>
            <a:ext cx="111918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Image:Pont du g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571625"/>
            <a:ext cx="20970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Soubor:Space Shuttle Columbia launch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1643063"/>
            <a:ext cx="13954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1857375"/>
            <a:ext cx="3270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Strojírenské materiály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600" b="1" dirty="0" smtClean="0"/>
              <a:t>Materiály používané v technické praxi:</a:t>
            </a:r>
          </a:p>
          <a:p>
            <a:pPr eaLnBrk="1" hangingPunct="1"/>
            <a:r>
              <a:rPr lang="cs-CZ" altLang="cs-CZ" sz="2600" b="1" dirty="0" smtClean="0"/>
              <a:t>kovy a jejich slitiny (železné i neželezné),</a:t>
            </a:r>
          </a:p>
          <a:p>
            <a:pPr eaLnBrk="1" hangingPunct="1"/>
            <a:r>
              <a:rPr lang="cs-CZ" altLang="cs-CZ" sz="2600" b="1" dirty="0" smtClean="0"/>
              <a:t>technická keramika,</a:t>
            </a:r>
          </a:p>
          <a:p>
            <a:pPr eaLnBrk="1" hangingPunct="1"/>
            <a:r>
              <a:rPr lang="cs-CZ" altLang="cs-CZ" sz="2600" b="1" dirty="0" smtClean="0"/>
              <a:t>polymery,</a:t>
            </a:r>
          </a:p>
          <a:p>
            <a:pPr eaLnBrk="1" hangingPunct="1"/>
            <a:r>
              <a:rPr lang="cs-CZ" altLang="cs-CZ" sz="2600" b="1" dirty="0" smtClean="0"/>
              <a:t>kompozitní materiály apod.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  <p:pic>
        <p:nvPicPr>
          <p:cNvPr id="12292" name="Picture 5" descr="gallery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714875"/>
            <a:ext cx="26050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 descr="ACER_ASPIRE_36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643188"/>
            <a:ext cx="20161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3" descr="A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643438"/>
            <a:ext cx="29368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714750"/>
            <a:ext cx="1876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Využití materiálů v lékařství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6" name="Picture 2" descr="kolen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143250"/>
            <a:ext cx="4718050" cy="2876550"/>
          </a:xfr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43563" y="1428750"/>
            <a:ext cx="3536950" cy="5095875"/>
            <a:chOff x="3787" y="791"/>
            <a:chExt cx="1996" cy="3319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1088"/>
              <a:ext cx="1498" cy="302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13319" name="Text Box 9"/>
            <p:cNvSpPr txBox="1">
              <a:spLocks noChangeArrowheads="1"/>
            </p:cNvSpPr>
            <p:nvPr/>
          </p:nvSpPr>
          <p:spPr bwMode="auto">
            <a:xfrm>
              <a:off x="4014" y="3467"/>
              <a:ext cx="17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altLang="cs-CZ" sz="1400"/>
                <a:t>Kovový dřík, většinou ze slitiny Ti6Al4V nebo FeNiCr</a:t>
              </a:r>
            </a:p>
          </p:txBody>
        </p:sp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4037" y="2560"/>
              <a:ext cx="17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/>
                <a:t>Porézní vrstva hydroxyapatitu nanesená plasmovou technikou</a:t>
              </a:r>
            </a:p>
          </p:txBody>
        </p:sp>
        <p:sp>
          <p:nvSpPr>
            <p:cNvPr id="13321" name="Text Box 11"/>
            <p:cNvSpPr txBox="1">
              <a:spLocks noChangeArrowheads="1"/>
            </p:cNvSpPr>
            <p:nvPr/>
          </p:nvSpPr>
          <p:spPr bwMode="auto">
            <a:xfrm>
              <a:off x="4694" y="1797"/>
              <a:ext cx="1089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/>
                <a:t>Vysokomolekulární polypropylen</a:t>
              </a:r>
            </a:p>
          </p:txBody>
        </p:sp>
        <p:sp>
          <p:nvSpPr>
            <p:cNvPr id="13322" name="Text Box 12"/>
            <p:cNvSpPr txBox="1">
              <a:spLocks noChangeArrowheads="1"/>
            </p:cNvSpPr>
            <p:nvPr/>
          </p:nvSpPr>
          <p:spPr bwMode="auto">
            <a:xfrm>
              <a:off x="4377" y="791"/>
              <a:ext cx="13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/>
                <a:t>Slitina Ti6Al4V s porézní vrstvou hydroxyapatitu</a:t>
              </a:r>
            </a:p>
          </p:txBody>
        </p:sp>
      </p:grpSp>
      <p:sp>
        <p:nvSpPr>
          <p:cNvPr id="13317" name="Obdélník 18"/>
          <p:cNvSpPr>
            <a:spLocks noChangeArrowheads="1"/>
          </p:cNvSpPr>
          <p:nvPr/>
        </p:nvSpPr>
        <p:spPr bwMode="auto">
          <a:xfrm>
            <a:off x="785813" y="257175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/>
              <a:t>Biokeramika – náhrady kolenního kloubu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Využití materiálů v elektrotechnice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4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714750"/>
            <a:ext cx="4613275" cy="2336800"/>
          </a:xfrm>
          <a:noFill/>
        </p:spPr>
      </p:pic>
      <p:sp>
        <p:nvSpPr>
          <p:cNvPr id="14339" name="Obdélník 18"/>
          <p:cNvSpPr>
            <a:spLocks noChangeArrowheads="1"/>
          </p:cNvSpPr>
          <p:nvPr/>
        </p:nvSpPr>
        <p:spPr bwMode="auto">
          <a:xfrm>
            <a:off x="571500" y="2571750"/>
            <a:ext cx="4572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Tenkostěnný trubkový elektrolyt pro palivové články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Materiál: Kubický oxid zirkoničitý</a:t>
            </a:r>
            <a:endParaRPr lang="en-GB" altLang="cs-CZ" b="1"/>
          </a:p>
        </p:txBody>
      </p:sp>
      <p:pic>
        <p:nvPicPr>
          <p:cNvPr id="14341" name="Picture 8" descr="Rozbočovací zásuvka, 2x euro zás. - bíl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25"/>
            <a:ext cx="2800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3" descr="86614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857500"/>
            <a:ext cx="193198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1" descr="KRX_ang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29125"/>
            <a:ext cx="20589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1" descr="Zavřít ok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5357813"/>
            <a:ext cx="684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Strojírenské materiály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785938" y="2428875"/>
            <a:ext cx="5781675" cy="356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5" name="Picture 13" descr="NŽK%201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571625"/>
            <a:ext cx="16002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mřížka%20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785938"/>
            <a:ext cx="1714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mgseih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714500"/>
            <a:ext cx="1817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Airbus%20A380%20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5429250"/>
            <a:ext cx="178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Věda, technika a technické vzdělávání&amp;quot;&quot;/&gt;&lt;property id=&quot;20307&quot; value=&quot;256&quot;/&gt;&lt;/object&gt;&lt;object type=&quot;3&quot; unique_id=&quot;10173&quot;&gt;&lt;property id=&quot;20148&quot; value=&quot;5&quot;/&gt;&lt;property id=&quot;20300&quot; value=&quot;Slide 10 - &amp;quot;3D CAD&amp;quot;&quot;/&gt;&lt;property id=&quot;20307&quot; value=&quot;257&quot;/&gt;&lt;/object&gt;&lt;object type=&quot;3&quot; unique_id=&quot;10184&quot;&gt;&lt;property id=&quot;20148&quot; value=&quot;5&quot;/&gt;&lt;property id=&quot;20300&quot; value=&quot;Slide 11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Úvod&amp;quot;&quot;/&gt;&lt;property id=&quot;20307&quot; value=&quot;275&quot;/&gt;&lt;/object&gt;&lt;object type=&quot;3&quot; unique_id=&quot;11256&quot;&gt;&lt;property id=&quot;20148&quot; value=&quot;5&quot;/&gt;&lt;property id=&quot;20300&quot; value=&quot;Slide 3 - &amp;quot;Osnova&amp;quot;&quot;/&gt;&lt;property id=&quot;20307&quot; value=&quot;291&quot;/&gt;&lt;/object&gt;&lt;object type=&quot;3&quot; unique_id=&quot;11321&quot;&gt;&lt;property id=&quot;20148&quot; value=&quot;5&quot;/&gt;&lt;property id=&quot;20300&quot; value=&quot;Slide 4 - &amp;quot;Ukončení&amp;quot;&quot;/&gt;&lt;property id=&quot;20307&quot; value=&quot;294&quot;/&gt;&lt;/object&gt;&lt;object type=&quot;3&quot; unique_id=&quot;11322&quot;&gt;&lt;property id=&quot;20148&quot; value=&quot;5&quot;/&gt;&lt;property id=&quot;20300&quot; value=&quot;Slide 5 - &amp;quot;Historický vývoj materiálů a technologií&amp;quot;&quot;/&gt;&lt;property id=&quot;20307&quot; value=&quot;295&quot;/&gt;&lt;/object&gt;&lt;object type=&quot;3&quot; unique_id=&quot;11323&quot;&gt;&lt;property id=&quot;20148&quot; value=&quot;5&quot;/&gt;&lt;property id=&quot;20300&quot; value=&quot;Slide 6 - &amp;quot;Strojírenské materiály&amp;quot;&quot;/&gt;&lt;property id=&quot;20307&quot; value=&quot;296&quot;/&gt;&lt;/object&gt;&lt;object type=&quot;3&quot; unique_id=&quot;11324&quot;&gt;&lt;property id=&quot;20148&quot; value=&quot;5&quot;/&gt;&lt;property id=&quot;20300&quot; value=&quot;Slide 7 - &amp;quot;Využití materiálů v lékařství&amp;quot;&quot;/&gt;&lt;property id=&quot;20307&quot; value=&quot;297&quot;/&gt;&lt;/object&gt;&lt;object type=&quot;3&quot; unique_id=&quot;11325&quot;&gt;&lt;property id=&quot;20148&quot; value=&quot;5&quot;/&gt;&lt;property id=&quot;20300&quot; value=&quot;Slide 8 - &amp;quot;Využití materiálů v elektrotechnice&amp;quot;&quot;/&gt;&lt;property id=&quot;20307&quot; value=&quot;298&quot;/&gt;&lt;/object&gt;&lt;object type=&quot;3&quot; unique_id=&quot;11326&quot;&gt;&lt;property id=&quot;20148&quot; value=&quot;5&quot;/&gt;&lt;property id=&quot;20300&quot; value=&quot;Slide 9 - &amp;quot;Strojírenské materiály&amp;quot;&quot;/&gt;&lt;property id=&quot;20307&quot; value=&quot;29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855</TotalTime>
  <Words>300</Words>
  <Application>Microsoft Office PowerPoint</Application>
  <PresentationFormat>Předvádění na obrazovce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Gill Sans MT</vt:lpstr>
      <vt:lpstr>Verdana</vt:lpstr>
      <vt:lpstr>Wingdings</vt:lpstr>
      <vt:lpstr>Wingdings 2</vt:lpstr>
      <vt:lpstr>Slunovrat</vt:lpstr>
      <vt:lpstr>Věda, technika a technické vzdělávání</vt:lpstr>
      <vt:lpstr>Úvod</vt:lpstr>
      <vt:lpstr>Osnova</vt:lpstr>
      <vt:lpstr>Ukončení</vt:lpstr>
      <vt:lpstr>Historický vývoj materiálů a technologií</vt:lpstr>
      <vt:lpstr>Strojírenské materiály</vt:lpstr>
      <vt:lpstr>Využití materiálů v lékařství</vt:lpstr>
      <vt:lpstr>Využití materiálů v elektrotechnice</vt:lpstr>
      <vt:lpstr>Strojírenské materiály</vt:lpstr>
      <vt:lpstr>3D CAD</vt:lpstr>
      <vt:lpstr>Literární a elektronické zdroje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Zdenek</cp:lastModifiedBy>
  <cp:revision>82</cp:revision>
  <dcterms:created xsi:type="dcterms:W3CDTF">2010-03-01T14:40:18Z</dcterms:created>
  <dcterms:modified xsi:type="dcterms:W3CDTF">2017-03-30T10:54:29Z</dcterms:modified>
</cp:coreProperties>
</file>