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  <p:sldMasterId id="2147483810" r:id="rId2"/>
  </p:sldMasterIdLst>
  <p:sldIdLst>
    <p:sldId id="256" r:id="rId3"/>
    <p:sldId id="300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267" r:id="rId21"/>
  </p:sldIdLst>
  <p:sldSz cx="9144000" cy="6858000" type="screen4x3"/>
  <p:notesSz cx="6858000" cy="9144000"/>
  <p:custDataLst>
    <p:tags r:id="rId22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57" d="100"/>
          <a:sy n="157" d="100"/>
        </p:scale>
        <p:origin x="-22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EAF7707-68D1-46E0-B8CC-D11DD3BDCEAC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C441B4-E5BF-4A1F-A467-CA18A8D5252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7CC7ED-E11D-403E-BA25-4C2F8982CC0C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B1143A-6BA2-458F-BE46-CCC75323C17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4D55514-EF9F-4B63-BBE4-29B10C85C538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FB62187-B4B2-479A-AACF-E277FFA157C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EAF7707-68D1-46E0-B8CC-D11DD3BDCEAC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C441B4-E5BF-4A1F-A467-CA18A8D5252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E90A4A-8248-4F22-B2F5-422D8A9C1F29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8BD8A70-C1A4-419E-9FC8-E9996193E73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05EDA24-6C70-41FC-A71E-850D7359BBC8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A03894F-1B69-4813-A7FF-4D19DD3AB05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FCC2F46-DE30-4354-8766-E5F4F71A56B0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01DD921-DAF8-4E6A-8A10-4A0388FE32F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736F174-1DD5-4442-AE45-F2B2568E2C00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59FB0DD-1515-4484-8CC8-3611487FF2D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6FB7E84-7D8C-467E-AC47-D90F0F56CADF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CCEB628-D422-4A6F-924E-E2C54E00A57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F655607-A6DC-418A-A9F0-6139C72368B3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2E044DE-1EB1-4F43-B684-8A38E6B8850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A9950B5-EF9F-47E6-A3DC-6FEC7BED76F9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6C5BB85-95BB-4642-9469-14F30C5CF4E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E90A4A-8248-4F22-B2F5-422D8A9C1F29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8BD8A70-C1A4-419E-9FC8-E9996193E73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8021FDE-020E-4FC2-8A22-359BBF38B3EF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F9C4C01-8057-4A91-8BD3-1FF097D38D9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7CC7ED-E11D-403E-BA25-4C2F8982CC0C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B1143A-6BA2-458F-BE46-CCC75323C17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4D55514-EF9F-4B63-BBE4-29B10C85C538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FB62187-B4B2-479A-AACF-E277FFA157C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05EDA24-6C70-41FC-A71E-850D7359BBC8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A03894F-1B69-4813-A7FF-4D19DD3AB05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FCC2F46-DE30-4354-8766-E5F4F71A56B0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01DD921-DAF8-4E6A-8A10-4A0388FE32F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736F174-1DD5-4442-AE45-F2B2568E2C00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59FB0DD-1515-4484-8CC8-3611487FF2D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6FB7E84-7D8C-467E-AC47-D90F0F56CADF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CCEB628-D422-4A6F-924E-E2C54E00A57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F655607-A6DC-418A-A9F0-6139C72368B3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2E044DE-1EB1-4F43-B684-8A38E6B8850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A9950B5-EF9F-47E6-A3DC-6FEC7BED76F9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6C5BB85-95BB-4642-9469-14F30C5CF4E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8021FDE-020E-4FC2-8A22-359BBF38B3EF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F9C4C01-8057-4A91-8BD3-1FF097D38D9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465F8D09-F334-4F87-9EFC-BB2CCC23E8BB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38111694-8B1A-4BAA-8F14-134DE50DA46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465F8D09-F334-4F87-9EFC-BB2CCC23E8BB}" type="datetimeFigureOut">
              <a:rPr lang="cs-CZ" smtClean="0"/>
              <a:pPr>
                <a:defRPr/>
              </a:pPr>
              <a:t>22.2.2017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38111694-8B1A-4BAA-8F14-134DE50DA46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pl-PL" b="1" dirty="0" smtClean="0"/>
              <a:t>Věda, technika a technické vzdělávání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8195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Významné objevy a vynálezy v historii techniky </a:t>
            </a:r>
            <a:r>
              <a:rPr lang="cs-CZ" dirty="0" smtClean="0"/>
              <a:t>2</a:t>
            </a:r>
            <a:endParaRPr lang="cs-CZ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711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Významné objevy v historii techniky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31925" y="1214438"/>
            <a:ext cx="7407275" cy="5527675"/>
          </a:xfrm>
        </p:spPr>
        <p:txBody>
          <a:bodyPr>
            <a:normAutofit fontScale="92500" lnSpcReduction="10000"/>
          </a:bodyPr>
          <a:lstStyle/>
          <a:p>
            <a:pPr algn="just">
              <a:defRPr/>
            </a:pPr>
            <a:r>
              <a:rPr lang="cs-CZ" dirty="0" smtClean="0"/>
              <a:t>1569 Holandský geograf </a:t>
            </a:r>
            <a:r>
              <a:rPr lang="cs-CZ" dirty="0" err="1" smtClean="0"/>
              <a:t>G</a:t>
            </a:r>
            <a:r>
              <a:rPr lang="cs-CZ" dirty="0" smtClean="0"/>
              <a:t>.</a:t>
            </a:r>
            <a:r>
              <a:rPr lang="cs-CZ" dirty="0" err="1" smtClean="0"/>
              <a:t>Kremer</a:t>
            </a:r>
            <a:r>
              <a:rPr lang="cs-CZ" dirty="0" smtClean="0"/>
              <a:t> vytvořil zásady tvorby přesných map – na principu projekce glóbu (1595 – dokončení sbírky map).</a:t>
            </a:r>
          </a:p>
          <a:p>
            <a:pPr algn="just">
              <a:defRPr/>
            </a:pPr>
            <a:endParaRPr lang="cs-CZ" dirty="0" smtClean="0"/>
          </a:p>
          <a:p>
            <a:pPr algn="just">
              <a:defRPr/>
            </a:pPr>
            <a:endParaRPr lang="cs-CZ" dirty="0" smtClean="0"/>
          </a:p>
          <a:p>
            <a:pPr algn="just">
              <a:defRPr/>
            </a:pPr>
            <a:endParaRPr lang="cs-CZ" dirty="0" smtClean="0"/>
          </a:p>
          <a:p>
            <a:pPr algn="just">
              <a:defRPr/>
            </a:pPr>
            <a:endParaRPr lang="cs-CZ" dirty="0" smtClean="0"/>
          </a:p>
          <a:p>
            <a:pPr algn="just">
              <a:defRPr/>
            </a:pPr>
            <a:endParaRPr lang="cs-CZ" dirty="0" smtClean="0"/>
          </a:p>
          <a:p>
            <a:pPr algn="just">
              <a:defRPr/>
            </a:pPr>
            <a:endParaRPr lang="cs-CZ" dirty="0" smtClean="0"/>
          </a:p>
          <a:p>
            <a:pPr algn="just">
              <a:defRPr/>
            </a:pPr>
            <a:endParaRPr lang="cs-CZ" dirty="0" smtClean="0"/>
          </a:p>
          <a:p>
            <a:pPr algn="just">
              <a:defRPr/>
            </a:pPr>
            <a:r>
              <a:rPr lang="cs-CZ" dirty="0" smtClean="0"/>
              <a:t>J. </a:t>
            </a:r>
            <a:r>
              <a:rPr lang="cs-CZ" dirty="0" err="1" smtClean="0"/>
              <a:t>Besson</a:t>
            </a:r>
            <a:r>
              <a:rPr lang="cs-CZ" dirty="0" smtClean="0"/>
              <a:t> v roce 1568 sestavil jednoduchý soustruh, Hans </a:t>
            </a:r>
            <a:r>
              <a:rPr lang="cs-CZ" dirty="0" err="1" smtClean="0"/>
              <a:t>Janssen</a:t>
            </a:r>
            <a:r>
              <a:rPr lang="cs-CZ" dirty="0" smtClean="0"/>
              <a:t> roku 1590 sestrojil první mikroskop, G. Galilei navrhl 1592 přístroj na měření teploty, S. </a:t>
            </a:r>
            <a:r>
              <a:rPr lang="cs-CZ" dirty="0" err="1" smtClean="0"/>
              <a:t>Stevin</a:t>
            </a:r>
            <a:r>
              <a:rPr lang="cs-CZ" dirty="0" smtClean="0"/>
              <a:t> (1600) sestrojil vůz poháněný plachtou atd.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6388" name="Obrázek 3" descr="skenovat001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071678"/>
            <a:ext cx="2616989" cy="288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711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Významné objevy v historii techniky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31925" y="1214438"/>
            <a:ext cx="7407275" cy="5214937"/>
          </a:xfrm>
        </p:spPr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>
                <a:solidFill>
                  <a:srgbClr val="002060"/>
                </a:solidFill>
              </a:rPr>
              <a:t>Období baroka: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/>
              <a:t>1600 -1750 </a:t>
            </a:r>
            <a:r>
              <a:rPr lang="cs-CZ" dirty="0" smtClean="0">
                <a:solidFill>
                  <a:srgbClr val="FF0000"/>
                </a:solidFill>
              </a:rPr>
              <a:t>období technické revoluce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defRPr/>
            </a:pPr>
            <a:r>
              <a:rPr lang="cs-CZ" dirty="0" smtClean="0"/>
              <a:t>V textilní výrobě dochází k postupné mechanizaci. (Velká Británie). Ruční práci nahrazovaly stroje, zejména tkalcovské stavy. K pohonu veškerých mechanismů (mlýny, stroje, dopravníky atd.) byla</a:t>
            </a:r>
          </a:p>
          <a:p>
            <a:pPr algn="just">
              <a:defRPr/>
            </a:pPr>
            <a:r>
              <a:rPr lang="cs-CZ" dirty="0" smtClean="0"/>
              <a:t>používána pouze energie vodních toků, tzv. vodní síla. </a:t>
            </a:r>
          </a:p>
          <a:p>
            <a:pPr algn="just">
              <a:defRPr/>
            </a:pPr>
            <a:endParaRPr lang="cs-CZ" dirty="0" smtClean="0"/>
          </a:p>
          <a:p>
            <a:pPr algn="just">
              <a:defRPr/>
            </a:pPr>
            <a:r>
              <a:rPr lang="cs-CZ" dirty="0" smtClean="0"/>
              <a:t>1608 Holandský optik Hans </a:t>
            </a:r>
            <a:r>
              <a:rPr lang="cs-CZ" dirty="0" err="1" smtClean="0"/>
              <a:t>Lipperhey</a:t>
            </a:r>
            <a:r>
              <a:rPr lang="cs-CZ" dirty="0" smtClean="0"/>
              <a:t> podal žádost o patentování dalekohledu (teleskopu).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711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Významné objevy v historii techniky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31925" y="1214438"/>
            <a:ext cx="7407275" cy="5454650"/>
          </a:xfrm>
        </p:spPr>
        <p:txBody>
          <a:bodyPr>
            <a:normAutofit fontScale="85000" lnSpcReduction="20000"/>
          </a:bodyPr>
          <a:lstStyle/>
          <a:p>
            <a:pPr algn="just">
              <a:defRPr/>
            </a:pPr>
            <a:r>
              <a:rPr lang="cs-CZ" dirty="0" smtClean="0"/>
              <a:t>G. Galilei 1618 vylepšil dalekohled, zastával názor </a:t>
            </a:r>
            <a:r>
              <a:rPr lang="cs-CZ" dirty="0" err="1" smtClean="0"/>
              <a:t>Koperníka</a:t>
            </a:r>
            <a:r>
              <a:rPr lang="cs-CZ" dirty="0" smtClean="0"/>
              <a:t> na Heliocentrickou soustavu (Země-Slunce) 23.6. 1633 – na inkvizičním soudu v Římě své teorie odvolal.</a:t>
            </a:r>
          </a:p>
          <a:p>
            <a:pPr algn="just">
              <a:defRPr/>
            </a:pPr>
            <a:endParaRPr lang="cs-CZ" dirty="0" smtClean="0"/>
          </a:p>
          <a:p>
            <a:pPr algn="just">
              <a:defRPr/>
            </a:pPr>
            <a:endParaRPr lang="cs-CZ" dirty="0" smtClean="0"/>
          </a:p>
          <a:p>
            <a:pPr algn="just">
              <a:defRPr/>
            </a:pPr>
            <a:endParaRPr lang="cs-CZ" dirty="0" smtClean="0"/>
          </a:p>
          <a:p>
            <a:pPr algn="just">
              <a:defRPr/>
            </a:pPr>
            <a:endParaRPr lang="cs-CZ" dirty="0" smtClean="0"/>
          </a:p>
          <a:p>
            <a:pPr algn="just">
              <a:defRPr/>
            </a:pPr>
            <a:endParaRPr lang="cs-CZ" dirty="0" smtClean="0"/>
          </a:p>
          <a:p>
            <a:pPr algn="just">
              <a:defRPr/>
            </a:pPr>
            <a:endParaRPr lang="cs-CZ" dirty="0" smtClean="0"/>
          </a:p>
          <a:p>
            <a:pPr algn="just">
              <a:defRPr/>
            </a:pPr>
            <a:endParaRPr lang="cs-CZ" dirty="0" smtClean="0"/>
          </a:p>
          <a:p>
            <a:pPr algn="just">
              <a:defRPr/>
            </a:pPr>
            <a:r>
              <a:rPr lang="cs-CZ" dirty="0" smtClean="0"/>
              <a:t>Byl sestrojen (</a:t>
            </a:r>
            <a:r>
              <a:rPr lang="cs-CZ" dirty="0" err="1" smtClean="0"/>
              <a:t>B.Pascal</a:t>
            </a:r>
            <a:r>
              <a:rPr lang="cs-CZ" dirty="0" smtClean="0"/>
              <a:t> - 1642) první počítací stroj, barometr (E. </a:t>
            </a:r>
            <a:r>
              <a:rPr lang="cs-CZ" dirty="0" err="1" smtClean="0"/>
              <a:t>Torricelli</a:t>
            </a:r>
            <a:r>
              <a:rPr lang="cs-CZ" dirty="0" smtClean="0"/>
              <a:t> -1643), vzduchová pumpa (O. </a:t>
            </a:r>
            <a:r>
              <a:rPr lang="cs-CZ" dirty="0" err="1" smtClean="0"/>
              <a:t>Guericke</a:t>
            </a:r>
            <a:r>
              <a:rPr lang="cs-CZ" dirty="0" smtClean="0"/>
              <a:t> - 1650), kyvadlové hodiny (G. </a:t>
            </a:r>
            <a:r>
              <a:rPr lang="cs-CZ" dirty="0" err="1" smtClean="0"/>
              <a:t>Huygens</a:t>
            </a:r>
            <a:r>
              <a:rPr lang="cs-CZ" dirty="0" smtClean="0"/>
              <a:t> – 1657), tlakový hrnec (D. Papin – 1681), teploměr (1714 – Fahrenheit).Vynález zápalek, mýdla, gumové pryže ..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8436" name="Obrázek 3" descr="skenovat00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4475" y="2112964"/>
            <a:ext cx="3573475" cy="263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711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Významné objevy v historii techniky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31925" y="1214438"/>
            <a:ext cx="7407275" cy="5214937"/>
          </a:xfrm>
        </p:spPr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FF0000"/>
                </a:solidFill>
              </a:rPr>
              <a:t>IV. Průmyslová revoluce: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>
                <a:solidFill>
                  <a:srgbClr val="002060"/>
                </a:solidFill>
              </a:rPr>
              <a:t>Období průmyslové revoluce:</a:t>
            </a:r>
          </a:p>
          <a:p>
            <a:pPr algn="just">
              <a:defRPr/>
            </a:pPr>
            <a:r>
              <a:rPr lang="cs-CZ" dirty="0" smtClean="0"/>
              <a:t>1750-1840 tovární výroba velkých rozměrů.  Rozvíjelo se průmyslové zpracování dřeva a kovu. Nejvýznamnějším vynálezem byl vynález parního stroje (J. Watt - 1763). 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9460" name="Obrázek 3" descr="skenovat001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4076700"/>
            <a:ext cx="5221287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711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Významné objevy v historii techniky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31925" y="1214438"/>
            <a:ext cx="7407275" cy="5383212"/>
          </a:xfrm>
        </p:spPr>
        <p:txBody>
          <a:bodyPr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/>
              <a:t>1783 – první pokus s horkovzdušným balónem bří. </a:t>
            </a:r>
            <a:r>
              <a:rPr lang="cs-CZ" dirty="0" err="1" smtClean="0"/>
              <a:t>Montgolfierů</a:t>
            </a:r>
            <a:r>
              <a:rPr lang="cs-CZ" dirty="0" smtClean="0"/>
              <a:t>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/>
              <a:t>Další vynálezy spojka (J. </a:t>
            </a:r>
            <a:r>
              <a:rPr lang="cs-CZ" dirty="0" err="1" smtClean="0"/>
              <a:t>Renniem</a:t>
            </a:r>
            <a:r>
              <a:rPr lang="cs-CZ" dirty="0" smtClean="0"/>
              <a:t> - 1786), hydraulický lis (J. </a:t>
            </a:r>
            <a:r>
              <a:rPr lang="cs-CZ" dirty="0" err="1" smtClean="0"/>
              <a:t>Bramah</a:t>
            </a:r>
            <a:r>
              <a:rPr lang="cs-CZ" dirty="0" smtClean="0"/>
              <a:t> - 1795),Galvanický článek (A. Volta - 1800), psací stroj (P. </a:t>
            </a:r>
            <a:r>
              <a:rPr lang="cs-CZ" dirty="0" err="1" smtClean="0"/>
              <a:t>Turri</a:t>
            </a:r>
            <a:r>
              <a:rPr lang="cs-CZ" dirty="0" smtClean="0"/>
              <a:t> - 1808), elektromagnet (H. Oersted - 1820), vodní turbina (B. </a:t>
            </a:r>
            <a:r>
              <a:rPr lang="cs-CZ" dirty="0" err="1" smtClean="0"/>
              <a:t>Fourneyoron</a:t>
            </a:r>
            <a:r>
              <a:rPr lang="cs-CZ" dirty="0" smtClean="0"/>
              <a:t> – 1827), transformátor a dynamo (M. Faraday - 1831) .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20484" name="Obrázek 3" descr="skenovat00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57339"/>
            <a:ext cx="3602827" cy="272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711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Významné objevy v historii techniky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31925" y="1214438"/>
            <a:ext cx="7407275" cy="5214937"/>
          </a:xfrm>
        </p:spPr>
        <p:txBody>
          <a:bodyPr>
            <a:normAutofit fontScale="925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FF0000"/>
                </a:solidFill>
              </a:rPr>
              <a:t>V. Doba techniky: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>
                <a:solidFill>
                  <a:srgbClr val="002060"/>
                </a:solidFill>
              </a:rPr>
              <a:t>Technický rozvoj:</a:t>
            </a:r>
          </a:p>
          <a:p>
            <a:pPr algn="just">
              <a:defRPr/>
            </a:pPr>
            <a:r>
              <a:rPr lang="cs-CZ" dirty="0" smtClean="0"/>
              <a:t>1840-1940 rozvoj průmyslové výroby.</a:t>
            </a:r>
          </a:p>
          <a:p>
            <a:pPr algn="just">
              <a:defRPr/>
            </a:pPr>
            <a:r>
              <a:rPr lang="cs-CZ" dirty="0" smtClean="0"/>
              <a:t>Zdokonalován parní stroj a vynalezeny alternativní pohony:</a:t>
            </a:r>
          </a:p>
          <a:p>
            <a:pPr algn="just">
              <a:defRPr/>
            </a:pPr>
            <a:r>
              <a:rPr lang="cs-CZ" dirty="0" smtClean="0"/>
              <a:t>1860 - Spalovací motor na plyn (E. </a:t>
            </a:r>
            <a:r>
              <a:rPr lang="cs-CZ" dirty="0" err="1" smtClean="0"/>
              <a:t>Lenior</a:t>
            </a:r>
            <a:r>
              <a:rPr lang="cs-CZ" dirty="0" smtClean="0"/>
              <a:t>),  </a:t>
            </a:r>
            <a:r>
              <a:rPr lang="cs-CZ" dirty="0" err="1" smtClean="0"/>
              <a:t>Pacinotti</a:t>
            </a:r>
            <a:r>
              <a:rPr lang="cs-CZ" dirty="0" smtClean="0"/>
              <a:t> představil elektromotor na stejnosměrný proud.</a:t>
            </a:r>
          </a:p>
          <a:p>
            <a:pPr algn="just">
              <a:defRPr/>
            </a:pPr>
            <a:r>
              <a:rPr lang="cs-CZ" dirty="0" smtClean="0"/>
              <a:t>(viz. obr.).</a:t>
            </a:r>
          </a:p>
          <a:p>
            <a:pPr algn="just">
              <a:defRPr/>
            </a:pPr>
            <a:endParaRPr lang="cs-CZ" dirty="0" smtClean="0"/>
          </a:p>
          <a:p>
            <a:pPr algn="just">
              <a:defRPr/>
            </a:pPr>
            <a:r>
              <a:rPr lang="cs-CZ" dirty="0" smtClean="0"/>
              <a:t>Později vynalezen benzinový motor (G. </a:t>
            </a:r>
            <a:r>
              <a:rPr lang="cs-CZ" dirty="0" err="1" smtClean="0"/>
              <a:t>Daimler</a:t>
            </a:r>
            <a:r>
              <a:rPr lang="cs-CZ" dirty="0" smtClean="0"/>
              <a:t>, C. </a:t>
            </a:r>
            <a:r>
              <a:rPr lang="cs-CZ" dirty="0" err="1" smtClean="0"/>
              <a:t>Benz</a:t>
            </a:r>
            <a:r>
              <a:rPr lang="cs-CZ" dirty="0" smtClean="0"/>
              <a:t> - 1880), vznětový motor (R. Diesel - 1897).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711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Významné objevy v historii techniky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31925" y="1214438"/>
            <a:ext cx="7407275" cy="5214937"/>
          </a:xfrm>
        </p:spPr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/>
              <a:t>Spalovací motor na plyn a elektromotor na stejnosměrný proud.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22532" name="Obrázek 3" descr="skenovat001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060575"/>
            <a:ext cx="475615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Obrázek 4" descr="skenovat001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2924175"/>
            <a:ext cx="23749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711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Významné objevy v historii techniky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31925" y="1214438"/>
            <a:ext cx="7407275" cy="5214937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cs-CZ" dirty="0" smtClean="0"/>
              <a:t>Další vynálezy: telefon (A. G. Bell - 1876), T.  A. Edison v roce 1877 představil gramofon (viz. obr. foto T.A. Edison a jeho fonograf) a o dva roky později žárovku, parní turbina (G. </a:t>
            </a:r>
            <a:r>
              <a:rPr lang="cs-CZ" dirty="0" err="1" smtClean="0"/>
              <a:t>Parsons</a:t>
            </a:r>
            <a:r>
              <a:rPr lang="cs-CZ" dirty="0" smtClean="0"/>
              <a:t> - 1884), motocykl (G. </a:t>
            </a:r>
            <a:r>
              <a:rPr lang="cs-CZ" dirty="0" err="1" smtClean="0"/>
              <a:t>Daimler</a:t>
            </a:r>
            <a:r>
              <a:rPr lang="cs-CZ" dirty="0" smtClean="0"/>
              <a:t> - 1885) a ve stejném roce K. </a:t>
            </a:r>
            <a:r>
              <a:rPr lang="cs-CZ" dirty="0" err="1" smtClean="0"/>
              <a:t>Benz</a:t>
            </a:r>
            <a:r>
              <a:rPr lang="cs-CZ" dirty="0" smtClean="0"/>
              <a:t> první automobil, </a:t>
            </a:r>
          </a:p>
          <a:p>
            <a:pPr algn="just">
              <a:defRPr/>
            </a:pPr>
            <a:r>
              <a:rPr lang="cs-CZ" dirty="0" smtClean="0"/>
              <a:t>diodová elektronka </a:t>
            </a:r>
          </a:p>
          <a:p>
            <a:pPr algn="just">
              <a:defRPr/>
            </a:pPr>
            <a:r>
              <a:rPr lang="cs-CZ" dirty="0" smtClean="0"/>
              <a:t>(</a:t>
            </a:r>
            <a:r>
              <a:rPr lang="cs-CZ" dirty="0" err="1" smtClean="0"/>
              <a:t>Fleming</a:t>
            </a:r>
            <a:r>
              <a:rPr lang="cs-CZ" dirty="0" smtClean="0"/>
              <a:t> - 1904) </a:t>
            </a:r>
          </a:p>
          <a:p>
            <a:pPr algn="just">
              <a:defRPr/>
            </a:pPr>
            <a:r>
              <a:rPr lang="cs-CZ" dirty="0" smtClean="0"/>
              <a:t>a proudový motor </a:t>
            </a:r>
          </a:p>
          <a:p>
            <a:pPr algn="just">
              <a:defRPr/>
            </a:pPr>
            <a:r>
              <a:rPr lang="cs-CZ" dirty="0" smtClean="0"/>
              <a:t>(F.  </a:t>
            </a:r>
            <a:r>
              <a:rPr lang="cs-CZ" dirty="0" err="1" smtClean="0"/>
              <a:t>Whittle</a:t>
            </a:r>
            <a:r>
              <a:rPr lang="cs-CZ" dirty="0" smtClean="0"/>
              <a:t> - 1930).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23556" name="Obrázek 3" descr="skenovat002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3284538"/>
            <a:ext cx="258921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711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Významné objevy v historii techniky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31925" y="1214438"/>
            <a:ext cx="7407275" cy="5214937"/>
          </a:xfrm>
        </p:spPr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>
                <a:solidFill>
                  <a:srgbClr val="002060"/>
                </a:solidFill>
              </a:rPr>
              <a:t>Atomová doba:</a:t>
            </a:r>
          </a:p>
          <a:p>
            <a:pPr algn="just">
              <a:defRPr/>
            </a:pPr>
            <a:r>
              <a:rPr lang="cs-CZ" dirty="0" smtClean="0"/>
              <a:t>Po r. 1940 vědeckotechnická revoluce.</a:t>
            </a:r>
          </a:p>
          <a:p>
            <a:pPr algn="just">
              <a:defRPr/>
            </a:pPr>
            <a:r>
              <a:rPr lang="cs-CZ" dirty="0" smtClean="0"/>
              <a:t>Rozvoj automatizace, kybernetiky, elektroniky (polovodičové techniky), mikroelektroniky, laserové techniky, komunikace, jaderné energetiky a jiných vědních oborů. </a:t>
            </a:r>
          </a:p>
          <a:p>
            <a:pPr algn="just">
              <a:defRPr/>
            </a:pPr>
            <a:r>
              <a:rPr lang="cs-CZ" dirty="0" smtClean="0"/>
              <a:t>Převratné objevy publikovány v odborné literatuře Technika se stala součástí života společnosti, zasahuje nejen do umění, architektury, dopravy, medicíny, stavebnictví, strojírenství,zemědělství, ale také do domácností, sportu a životního prostředí.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Literární a elektronické zdroje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2576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/>
              <a:t>	FRIEDMANN, Zdeněk. </a:t>
            </a:r>
            <a:r>
              <a:rPr lang="cs-CZ" sz="2400" i="1" dirty="0" smtClean="0"/>
              <a:t>Didaktika technické výchovy</a:t>
            </a:r>
            <a:r>
              <a:rPr lang="cs-CZ" sz="2400" dirty="0" smtClean="0"/>
              <a:t>. Brno: Pedagogická fakulta MU, 2001. 92 s. ISBN 80-210-2641-3.</a:t>
            </a:r>
            <a:br>
              <a:rPr lang="cs-CZ" sz="2400" dirty="0" smtClean="0"/>
            </a:br>
            <a:r>
              <a:rPr lang="cs-CZ" sz="2400" dirty="0" smtClean="0"/>
              <a:t>BRDIČKA, Bořivoj. </a:t>
            </a:r>
            <a:r>
              <a:rPr lang="cs-CZ" sz="2400" i="1" dirty="0" smtClean="0"/>
              <a:t>Role internetu ve vzdělávání :studijní materiál pro učitele snažící se uplatnit moderní technologie ve výuce</a:t>
            </a:r>
            <a:r>
              <a:rPr lang="cs-CZ" sz="2400" dirty="0" smtClean="0"/>
              <a:t>. Kladno: </a:t>
            </a:r>
            <a:r>
              <a:rPr lang="cs-CZ" sz="2400" dirty="0" err="1" smtClean="0"/>
              <a:t>Aisis</a:t>
            </a:r>
            <a:r>
              <a:rPr lang="cs-CZ" sz="2400" dirty="0" smtClean="0"/>
              <a:t>, 2003. 122 s. ISBN 8023901060.</a:t>
            </a:r>
          </a:p>
          <a:p>
            <a:pPr>
              <a:buNone/>
            </a:pPr>
            <a:r>
              <a:rPr lang="cs-CZ" sz="2400" dirty="0" smtClean="0"/>
              <a:t>	PATURI, Felix R. </a:t>
            </a:r>
            <a:r>
              <a:rPr lang="cs-CZ" sz="2400" i="1" dirty="0" smtClean="0"/>
              <a:t>Kronika techniky</a:t>
            </a:r>
            <a:r>
              <a:rPr lang="cs-CZ" sz="2400" dirty="0" smtClean="0"/>
              <a:t>. 1. </a:t>
            </a:r>
            <a:r>
              <a:rPr lang="cs-CZ" sz="2400" dirty="0" err="1" smtClean="0"/>
              <a:t>vyd</a:t>
            </a:r>
            <a:r>
              <a:rPr lang="cs-CZ" sz="2400" dirty="0" smtClean="0"/>
              <a:t>. Praha: Fortuna </a:t>
            </a:r>
            <a:r>
              <a:rPr lang="cs-CZ" sz="2400" dirty="0" err="1" smtClean="0"/>
              <a:t>Print</a:t>
            </a:r>
            <a:r>
              <a:rPr lang="cs-CZ" sz="2400" dirty="0" smtClean="0"/>
              <a:t>, 1993. 651 s.</a:t>
            </a:r>
          </a:p>
          <a:p>
            <a:pPr eaLnBrk="1" hangingPunct="1">
              <a:buFont typeface="Wingdings 2" pitchFamily="18" charset="2"/>
              <a:buNone/>
            </a:pPr>
            <a:endParaRPr lang="cs-CZ" sz="2800" dirty="0" smtClean="0"/>
          </a:p>
          <a:p>
            <a:pPr eaLnBrk="1" hangingPunct="1">
              <a:buFont typeface="Wingdings 2" pitchFamily="18" charset="2"/>
              <a:buNone/>
            </a:pPr>
            <a:endParaRPr lang="cs-CZ" sz="2800" dirty="0" smtClean="0"/>
          </a:p>
          <a:p>
            <a:pPr eaLnBrk="1" hangingPunct="1">
              <a:buFont typeface="Wingdings 2" pitchFamily="18" charset="2"/>
              <a:buNone/>
            </a:pPr>
            <a:endParaRPr lang="cs-CZ" sz="2800" dirty="0" smtClean="0">
              <a:solidFill>
                <a:srgbClr val="320E04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cs-CZ" sz="28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57313" y="360363"/>
            <a:ext cx="7481887" cy="711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Úloha techniky ve vývoji společnosti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31925" y="1214438"/>
            <a:ext cx="7407275" cy="5214937"/>
          </a:xfrm>
        </p:spPr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002060"/>
                </a:solidFill>
              </a:rPr>
              <a:t>Technika</a:t>
            </a:r>
            <a:r>
              <a:rPr lang="cs-CZ" b="1" dirty="0" smtClean="0"/>
              <a:t> </a:t>
            </a:r>
            <a:r>
              <a:rPr lang="cs-CZ" dirty="0" smtClean="0"/>
              <a:t>(z řečtiny </a:t>
            </a:r>
            <a:r>
              <a:rPr lang="cs-CZ" dirty="0" err="1" smtClean="0"/>
              <a:t>techné</a:t>
            </a:r>
            <a:r>
              <a:rPr lang="cs-CZ" dirty="0" smtClean="0"/>
              <a:t> = umět) – původně obsahovala vědomosti a dovednosti z řemeslné a umělecké práce.</a:t>
            </a:r>
            <a:endParaRPr lang="cs-CZ" dirty="0" smtClean="0">
              <a:solidFill>
                <a:srgbClr val="002060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„člověk doslova žije s technikou od okamžiku, kdy se z primáta stal biologický druh HOMO“ (</a:t>
            </a:r>
            <a:r>
              <a:rPr lang="cs-CZ" dirty="0" err="1" smtClean="0"/>
              <a:t>Paturi</a:t>
            </a:r>
            <a:r>
              <a:rPr lang="cs-CZ" dirty="0" smtClean="0"/>
              <a:t>, 1993,s.7).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Člověk bez potřebných základních technických vědomostí a dovedností by nemohl vést plnohodnotný život.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>
                <a:solidFill>
                  <a:srgbClr val="002060"/>
                </a:solidFill>
              </a:rPr>
              <a:t>Člověk + Technika = cílený vztah k rozvoji společnosti.</a:t>
            </a:r>
            <a:endParaRPr lang="cs-CZ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711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Významné objevy v historii techniky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31925" y="1214438"/>
            <a:ext cx="7407275" cy="521493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>
                <a:solidFill>
                  <a:srgbClr val="002060"/>
                </a:solidFill>
              </a:rPr>
              <a:t>Gotické období: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/>
              <a:t>12.-15. stol. státy rozvoj stavitelství, </a:t>
            </a:r>
            <a:r>
              <a:rPr lang="cs-CZ" dirty="0" smtClean="0">
                <a:solidFill>
                  <a:schemeClr val="tx1"/>
                </a:solidFill>
              </a:rPr>
              <a:t>technické vědy jsou stále omezovány.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1232 použity první bomby při obléhání Pekingu.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Kolem r. 1250 františkán </a:t>
            </a:r>
            <a:r>
              <a:rPr lang="cs-CZ" dirty="0" err="1" smtClean="0"/>
              <a:t>R.Bacon</a:t>
            </a:r>
            <a:r>
              <a:rPr lang="cs-CZ" dirty="0" smtClean="0"/>
              <a:t> a </a:t>
            </a:r>
            <a:r>
              <a:rPr lang="cs-CZ" dirty="0" err="1" smtClean="0"/>
              <a:t>M</a:t>
            </a:r>
            <a:r>
              <a:rPr lang="cs-CZ" dirty="0" smtClean="0"/>
              <a:t>.</a:t>
            </a:r>
            <a:r>
              <a:rPr lang="cs-CZ" dirty="0" err="1" smtClean="0"/>
              <a:t>Graecus</a:t>
            </a:r>
            <a:r>
              <a:rPr lang="cs-CZ" dirty="0" smtClean="0"/>
              <a:t> popsali výrobu třaskavé směsi (podobné </a:t>
            </a:r>
            <a:r>
              <a:rPr lang="cs-CZ" dirty="0" err="1" smtClean="0"/>
              <a:t>stř</a:t>
            </a:r>
            <a:r>
              <a:rPr lang="cs-CZ" dirty="0" smtClean="0"/>
              <a:t>. prachu).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1298 </a:t>
            </a:r>
            <a:r>
              <a:rPr lang="cs-CZ" dirty="0" err="1" smtClean="0"/>
              <a:t>Marco</a:t>
            </a:r>
            <a:r>
              <a:rPr lang="cs-CZ" dirty="0" smtClean="0"/>
              <a:t> Polo informoval o vysoké úrovni porcelánu.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9220" name="Obrázek 3" descr="skenovat00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738019"/>
            <a:ext cx="2800346" cy="211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711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Významné objevy v historii techniky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31925" y="1214438"/>
            <a:ext cx="7407275" cy="5214937"/>
          </a:xfrm>
        </p:spPr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Sestrojeny mechanické hodiny (1288 - londýnský </a:t>
            </a:r>
            <a:r>
              <a:rPr lang="cs-CZ" dirty="0" err="1" smtClean="0">
                <a:solidFill>
                  <a:schemeClr val="tx1"/>
                </a:solidFill>
              </a:rPr>
              <a:t>Westminster</a:t>
            </a:r>
            <a:r>
              <a:rPr lang="cs-CZ" dirty="0" smtClean="0">
                <a:solidFill>
                  <a:schemeClr val="tx1"/>
                </a:solidFill>
              </a:rPr>
              <a:t>) a mandl.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Zakládány první manufaktury, </a:t>
            </a:r>
            <a:r>
              <a:rPr lang="cs-CZ" dirty="0" err="1" smtClean="0">
                <a:solidFill>
                  <a:schemeClr val="tx1"/>
                </a:solidFill>
              </a:rPr>
              <a:t>Salvino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Ornati</a:t>
            </a:r>
            <a:r>
              <a:rPr lang="cs-CZ" dirty="0" smtClean="0">
                <a:solidFill>
                  <a:schemeClr val="tx1"/>
                </a:solidFill>
              </a:rPr>
              <a:t> vyrobil brýle (1299). 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Okenní tabulky z 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„točeného skla „ 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- Francie 1330.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44" name="Obrázek 3" descr="skenovat00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6413" y="2997200"/>
            <a:ext cx="4359275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711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Významné objevy v historii techniky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31925" y="1214438"/>
            <a:ext cx="7407275" cy="5214937"/>
          </a:xfrm>
        </p:spPr>
        <p:txBody>
          <a:bodyPr>
            <a:normAutofit fontScale="925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První prokazatelné použití střelných zbraní německými rytíři při obléhání </a:t>
            </a:r>
            <a:r>
              <a:rPr lang="cs-CZ" dirty="0" err="1" smtClean="0">
                <a:solidFill>
                  <a:schemeClr val="tx1"/>
                </a:solidFill>
              </a:rPr>
              <a:t>Cividale</a:t>
            </a:r>
            <a:r>
              <a:rPr lang="cs-CZ" dirty="0" smtClean="0">
                <a:solidFill>
                  <a:schemeClr val="tx1"/>
                </a:solidFill>
              </a:rPr>
              <a:t> (1331).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Do dolů se zavádí kolejnice, vyrobena první žehlička (15. stol.), </a:t>
            </a:r>
            <a:r>
              <a:rPr lang="cs-CZ" dirty="0" err="1" smtClean="0">
                <a:solidFill>
                  <a:schemeClr val="tx1"/>
                </a:solidFill>
              </a:rPr>
              <a:t>Gutenberg</a:t>
            </a:r>
            <a:r>
              <a:rPr lang="cs-CZ" dirty="0" smtClean="0">
                <a:solidFill>
                  <a:schemeClr val="tx1"/>
                </a:solidFill>
              </a:rPr>
              <a:t> vynalezl knihtisk (1450).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Rozvoj mořeplavby Kolumbus objevil Ameriku (1492). Puška a pistole, kulovnice s kolečkovým zámkem (2. </a:t>
            </a:r>
            <a:r>
              <a:rPr lang="cs-CZ" dirty="0" err="1" smtClean="0">
                <a:solidFill>
                  <a:schemeClr val="tx1"/>
                </a:solidFill>
              </a:rPr>
              <a:t>pol</a:t>
            </a:r>
            <a:r>
              <a:rPr lang="cs-CZ" dirty="0" smtClean="0">
                <a:solidFill>
                  <a:schemeClr val="tx1"/>
                </a:solidFill>
              </a:rPr>
              <a:t>. 15. stol.).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3068638"/>
            <a:ext cx="13684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068638"/>
            <a:ext cx="252888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711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Významné objevy v historii techniky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31925" y="1214438"/>
            <a:ext cx="7407275" cy="5214937"/>
          </a:xfrm>
        </p:spPr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FF0000"/>
                </a:solidFill>
              </a:rPr>
              <a:t>III. Novověk: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>
                <a:solidFill>
                  <a:srgbClr val="002060"/>
                </a:solidFill>
              </a:rPr>
              <a:t>Období renesance: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 smtClean="0"/>
              <a:t>16. stol. období městských států – Benátky, Janov, Florencie</a:t>
            </a:r>
            <a:r>
              <a:rPr lang="cs-CZ" dirty="0" smtClean="0">
                <a:solidFill>
                  <a:schemeClr val="tx1"/>
                </a:solidFill>
              </a:rPr>
              <a:t> bohatnou z obchodu se zámořím.</a:t>
            </a:r>
          </a:p>
          <a:p>
            <a:pPr algn="just">
              <a:defRPr/>
            </a:pPr>
            <a:r>
              <a:rPr lang="cs-CZ" dirty="0" smtClean="0"/>
              <a:t>Doba geniálních jedinců – E. </a:t>
            </a:r>
            <a:r>
              <a:rPr lang="cs-CZ" dirty="0" err="1" smtClean="0"/>
              <a:t>Brunelleschiho</a:t>
            </a:r>
            <a:r>
              <a:rPr lang="cs-CZ" dirty="0" smtClean="0"/>
              <a:t> a </a:t>
            </a:r>
            <a:r>
              <a:rPr lang="cs-CZ" dirty="0" smtClean="0">
                <a:solidFill>
                  <a:srgbClr val="FF0000"/>
                </a:solidFill>
              </a:rPr>
              <a:t>Leonarda </a:t>
            </a:r>
            <a:r>
              <a:rPr lang="cs-CZ" dirty="0" err="1" smtClean="0">
                <a:solidFill>
                  <a:srgbClr val="FF0000"/>
                </a:solidFill>
              </a:rPr>
              <a:t>da</a:t>
            </a:r>
            <a:r>
              <a:rPr lang="cs-CZ" dirty="0" smtClean="0">
                <a:solidFill>
                  <a:srgbClr val="FF0000"/>
                </a:solidFill>
              </a:rPr>
              <a:t> Vinci</a:t>
            </a:r>
            <a:r>
              <a:rPr lang="cs-CZ" dirty="0" smtClean="0"/>
              <a:t>, rozvoj vědy a techniky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defRPr/>
            </a:pPr>
            <a:r>
              <a:rPr lang="cs-CZ" dirty="0" err="1" smtClean="0">
                <a:solidFill>
                  <a:schemeClr val="tx1"/>
                </a:solidFill>
              </a:rPr>
              <a:t>Leonardo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Da</a:t>
            </a:r>
            <a:r>
              <a:rPr lang="cs-CZ" dirty="0" smtClean="0">
                <a:solidFill>
                  <a:schemeClr val="tx1"/>
                </a:solidFill>
              </a:rPr>
              <a:t> Vinci:</a:t>
            </a:r>
          </a:p>
          <a:p>
            <a:pPr algn="just">
              <a:defRPr/>
            </a:pPr>
            <a:r>
              <a:rPr lang="cs-CZ" dirty="0" smtClean="0">
                <a:solidFill>
                  <a:schemeClr val="tx1"/>
                </a:solidFill>
              </a:rPr>
              <a:t>Narozen 15.4.1452. Učil se malířem, ve</a:t>
            </a:r>
          </a:p>
          <a:p>
            <a:pPr algn="just">
              <a:defRPr/>
            </a:pPr>
            <a:r>
              <a:rPr lang="cs-CZ" dirty="0" smtClean="0">
                <a:solidFill>
                  <a:schemeClr val="tx1"/>
                </a:solidFill>
              </a:rPr>
              <a:t>30 letech získal místo stavitele pevností.</a:t>
            </a:r>
          </a:p>
          <a:p>
            <a:pPr algn="just">
              <a:defRPr/>
            </a:pPr>
            <a:endParaRPr lang="cs-CZ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4500570"/>
            <a:ext cx="1500166" cy="220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711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Významné objevy v historii techniky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3315" name="Podnadpis 2"/>
          <p:cNvSpPr>
            <a:spLocks noGrp="1"/>
          </p:cNvSpPr>
          <p:nvPr>
            <p:ph type="subTitle" idx="1"/>
          </p:nvPr>
        </p:nvSpPr>
        <p:spPr>
          <a:xfrm>
            <a:off x="1431925" y="1214438"/>
            <a:ext cx="7407275" cy="5214937"/>
          </a:xfrm>
        </p:spPr>
        <p:txBody>
          <a:bodyPr/>
          <a:lstStyle/>
          <a:p>
            <a:pPr marL="26988" algn="just"/>
            <a:r>
              <a:rPr lang="cs-CZ" smtClean="0">
                <a:solidFill>
                  <a:schemeClr val="tx1"/>
                </a:solidFill>
              </a:rPr>
              <a:t>Kresby a návrhy L. da Vinci: předchůdce vrtulníku a letadla.</a:t>
            </a:r>
          </a:p>
          <a:p>
            <a:pPr marL="26988" eaLnBrk="1" hangingPunct="1"/>
            <a:endParaRPr lang="cs-CZ" smtClean="0">
              <a:solidFill>
                <a:schemeClr val="tx1"/>
              </a:solidFill>
            </a:endParaRPr>
          </a:p>
        </p:txBody>
      </p:sp>
      <p:pic>
        <p:nvPicPr>
          <p:cNvPr id="13316" name="Obrázek 4" descr="skenovat00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133600"/>
            <a:ext cx="40640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Obrázek 5" descr="skenovat000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3429000"/>
            <a:ext cx="373538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711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Významné objevy v historii techniky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4339" name="Podnadpis 2"/>
          <p:cNvSpPr>
            <a:spLocks noGrp="1"/>
          </p:cNvSpPr>
          <p:nvPr>
            <p:ph type="subTitle" idx="1"/>
          </p:nvPr>
        </p:nvSpPr>
        <p:spPr>
          <a:xfrm>
            <a:off x="1431925" y="1214438"/>
            <a:ext cx="7407275" cy="5214937"/>
          </a:xfrm>
        </p:spPr>
        <p:txBody>
          <a:bodyPr/>
          <a:lstStyle/>
          <a:p>
            <a:pPr marL="26988" algn="just"/>
            <a:r>
              <a:rPr lang="cs-CZ" smtClean="0">
                <a:solidFill>
                  <a:schemeClr val="tx1"/>
                </a:solidFill>
              </a:rPr>
              <a:t>Kresby a návrhy L. da Vinci: astronomická studie, stroj na řezání závitů.</a:t>
            </a:r>
          </a:p>
          <a:p>
            <a:pPr marL="26988" eaLnBrk="1" hangingPunct="1"/>
            <a:endParaRPr lang="cs-CZ" smtClean="0">
              <a:solidFill>
                <a:schemeClr val="tx1"/>
              </a:solidFill>
            </a:endParaRPr>
          </a:p>
        </p:txBody>
      </p:sp>
      <p:pic>
        <p:nvPicPr>
          <p:cNvPr id="14340" name="Obrázek 7" descr="skenovat00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9500" y="1668463"/>
            <a:ext cx="2984500" cy="518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Obrázek 8" descr="skenovat001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2636838"/>
            <a:ext cx="4105275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711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Významné objevy v historii techniky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31925" y="1214438"/>
            <a:ext cx="7407275" cy="5214937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cs-CZ" dirty="0" smtClean="0"/>
              <a:t>1510 – </a:t>
            </a:r>
            <a:r>
              <a:rPr lang="cs-CZ" dirty="0" err="1" smtClean="0"/>
              <a:t>Koperník</a:t>
            </a:r>
            <a:r>
              <a:rPr lang="cs-CZ" dirty="0" smtClean="0"/>
              <a:t> „Všechny planety obíhají Slunce“.</a:t>
            </a:r>
          </a:p>
          <a:p>
            <a:pPr algn="just">
              <a:defRPr/>
            </a:pPr>
            <a:r>
              <a:rPr lang="cs-CZ" dirty="0" smtClean="0"/>
              <a:t>Kolem r. 1540 rozmach hornictví a hutnictví.</a:t>
            </a:r>
          </a:p>
          <a:p>
            <a:pPr algn="just">
              <a:defRPr/>
            </a:pPr>
            <a:r>
              <a:rPr lang="cs-CZ" dirty="0" smtClean="0"/>
              <a:t>Na obr. větrání dolu, odlévání železa, vodní kolo.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5364" name="Obrázek 3" descr="skenovat00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636838"/>
            <a:ext cx="7132637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170&quot;&gt;&lt;/object&gt;&lt;object type=&quot;2&quot; unique_id=&quot;10171&quot;&gt;&lt;object type=&quot;3&quot; unique_id=&quot;10172&quot;&gt;&lt;property id=&quot;20148&quot; value=&quot;5&quot;/&gt;&lt;property id=&quot;20300&quot; value=&quot;Slide 1 - &amp;quot;Počítačový design, modelování a konstruování&amp;quot;&quot;/&gt;&lt;property id=&quot;20307&quot; value=&quot;256&quot;/&gt;&lt;/object&gt;&lt;object type=&quot;3&quot; unique_id=&quot;10173&quot;&gt;&lt;property id=&quot;20148&quot; value=&quot;5&quot;/&gt;&lt;property id=&quot;20300&quot; value=&quot;Slide 7 - &amp;quot;3D CAD&amp;quot;&quot;/&gt;&lt;property id=&quot;20307&quot; value=&quot;257&quot;/&gt;&lt;/object&gt;&lt;object type=&quot;3&quot; unique_id=&quot;10174&quot;&gt;&lt;property id=&quot;20148&quot; value=&quot;5&quot;/&gt;&lt;property id=&quot;20300&quot; value=&quot;Slide 8 - &amp;quot;Konstruování v 3D&amp;quot;&quot;/&gt;&lt;property id=&quot;20307&quot; value=&quot;258&quot;/&gt;&lt;/object&gt;&lt;object type=&quot;3&quot; unique_id=&quot;10184&quot;&gt;&lt;property id=&quot;20148&quot; value=&quot;5&quot;/&gt;&lt;property id=&quot;20300&quot; value=&quot;Slide 15 - &amp;quot;Literární a elektronické zdroje&amp;quot;&quot;/&gt;&lt;property id=&quot;20307&quot; value=&quot;267&quot;/&gt;&lt;/object&gt;&lt;object type=&quot;3&quot; unique_id=&quot;10802&quot;&gt;&lt;property id=&quot;20148&quot; value=&quot;5&quot;/&gt;&lt;property id=&quot;20300&quot; value=&quot;Slide 2 - &amp;quot;Osnova&amp;quot;&quot;/&gt;&lt;property id=&quot;20307&quot; value=&quot;275&quot;/&gt;&lt;/object&gt;&lt;object type=&quot;3&quot; unique_id=&quot;10803&quot;&gt;&lt;property id=&quot;20148&quot; value=&quot;5&quot;/&gt;&lt;property id=&quot;20300&quot; value=&quot;Slide 5 - &amp;quot;2D CAD&amp;quot;&quot;/&gt;&lt;property id=&quot;20307&quot; value=&quot;277&quot;/&gt;&lt;/object&gt;&lt;object type=&quot;3&quot; unique_id=&quot;10806&quot;&gt;&lt;property id=&quot;20148&quot; value=&quot;5&quot;/&gt;&lt;property id=&quot;20300&quot; value=&quot;Slide 6 - &amp;quot;Tvorba výkresové dokumentace&amp;quot;&quot;/&gt;&lt;property id=&quot;20307&quot; value=&quot;280&quot;/&gt;&lt;/object&gt;&lt;object type=&quot;3&quot; unique_id=&quot;10993&quot;&gt;&lt;property id=&quot;20148&quot; value=&quot;5&quot;/&gt;&lt;property id=&quot;20300&quot; value=&quot;Slide 9 - &amp;quot;Autodesk Inventor&amp;quot;&quot;/&gt;&lt;property id=&quot;20307&quot; value=&quot;284&quot;/&gt;&lt;/object&gt;&lt;object type=&quot;3&quot; unique_id=&quot;10994&quot;&gt;&lt;property id=&quot;20148&quot; value=&quot;5&quot;/&gt;&lt;property id=&quot;20300&quot; value=&quot;Slide 10 - &amp;quot;Autodesk Inventor&amp;quot;&quot;/&gt;&lt;property id=&quot;20307&quot; value=&quot;286&quot;/&gt;&lt;/object&gt;&lt;object type=&quot;3&quot; unique_id=&quot;10995&quot;&gt;&lt;property id=&quot;20148&quot; value=&quot;5&quot;/&gt;&lt;property id=&quot;20300&quot; value=&quot;Slide 11 - &amp;quot;Autodesk Inventor&amp;quot;&quot;/&gt;&lt;property id=&quot;20307&quot; value=&quot;287&quot;/&gt;&lt;/object&gt;&lt;object type=&quot;3&quot; unique_id=&quot;10997&quot;&gt;&lt;property id=&quot;20148&quot; value=&quot;5&quot;/&gt;&lt;property id=&quot;20300&quot; value=&quot;Slide 13 - &amp;quot;Design a konstruování v 3D&amp;quot;&quot;/&gt;&lt;property id=&quot;20307&quot; value=&quot;285&quot;/&gt;&lt;/object&gt;&lt;object type=&quot;3&quot; unique_id=&quot;11256&quot;&gt;&lt;property id=&quot;20148&quot; value=&quot;5&quot;/&gt;&lt;property id=&quot;20300&quot; value=&quot;Slide 3 - &amp;quot;Osnova&amp;quot;&quot;/&gt;&lt;property id=&quot;20307&quot; value=&quot;291&quot;/&gt;&lt;/object&gt;&lt;object type=&quot;3&quot; unique_id=&quot;11303&quot;&gt;&lt;property id=&quot;20148&quot; value=&quot;5&quot;/&gt;&lt;property id=&quot;20300&quot; value=&quot;Slide 12 - &amp;quot;Design a konstruování v 3D&amp;quot;&quot;/&gt;&lt;property id=&quot;20307&quot; value=&quot;292&quot;/&gt;&lt;/object&gt;&lt;object type=&quot;3&quot; unique_id=&quot;11304&quot;&gt;&lt;property id=&quot;20148&quot; value=&quot;5&quot;/&gt;&lt;property id=&quot;20300&quot; value=&quot;Slide 14 - &amp;quot;Design a konstruování v 3D&amp;quot;&quot;/&gt;&lt;property id=&quot;20307&quot; value=&quot;293&quot;/&gt;&lt;/object&gt;&lt;object type=&quot;3&quot; unique_id=&quot;11321&quot;&gt;&lt;property id=&quot;20148&quot; value=&quot;5&quot;/&gt;&lt;property id=&quot;20300&quot; value=&quot;Slide 4 - &amp;quot;Ukončení&amp;quot;&quot;/&gt;&lt;property id=&quot;20307&quot; value=&quot;294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859</TotalTime>
  <Words>1001</Words>
  <Application>Microsoft Office PowerPoint</Application>
  <PresentationFormat>Předvádění na obrazovce (4:3)</PresentationFormat>
  <Paragraphs>111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1" baseType="lpstr">
      <vt:lpstr>Slunovrat</vt:lpstr>
      <vt:lpstr>1_Slunovrat</vt:lpstr>
      <vt:lpstr>Věda, technika a technické vzdělávání</vt:lpstr>
      <vt:lpstr>Úloha techniky ve vývoji společnosti</vt:lpstr>
      <vt:lpstr>Významné objevy v historii techniky</vt:lpstr>
      <vt:lpstr>Významné objevy v historii techniky</vt:lpstr>
      <vt:lpstr>Významné objevy v historii techniky</vt:lpstr>
      <vt:lpstr>Významné objevy v historii techniky</vt:lpstr>
      <vt:lpstr>Významné objevy v historii techniky</vt:lpstr>
      <vt:lpstr>Významné objevy v historii techniky</vt:lpstr>
      <vt:lpstr>Významné objevy v historii techniky</vt:lpstr>
      <vt:lpstr>Významné objevy v historii techniky</vt:lpstr>
      <vt:lpstr>Významné objevy v historii techniky</vt:lpstr>
      <vt:lpstr>Významné objevy v historii techniky</vt:lpstr>
      <vt:lpstr>Významné objevy v historii techniky</vt:lpstr>
      <vt:lpstr>Významné objevy v historii techniky</vt:lpstr>
      <vt:lpstr>Významné objevy v historii techniky</vt:lpstr>
      <vt:lpstr>Významné objevy v historii techniky</vt:lpstr>
      <vt:lpstr>Významné objevy v historii techniky</vt:lpstr>
      <vt:lpstr>Významné objevy v historii techniky</vt:lpstr>
      <vt:lpstr>Literární a elektronické zdroje</vt:lpstr>
    </vt:vector>
  </TitlesOfParts>
  <Company>ATC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zdroje</dc:title>
  <dc:creator>admin</dc:creator>
  <cp:lastModifiedBy>i5</cp:lastModifiedBy>
  <cp:revision>83</cp:revision>
  <dcterms:created xsi:type="dcterms:W3CDTF">2010-03-01T14:40:18Z</dcterms:created>
  <dcterms:modified xsi:type="dcterms:W3CDTF">2017-02-22T18:05:55Z</dcterms:modified>
</cp:coreProperties>
</file>