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75" r:id="rId3"/>
    <p:sldId id="291" r:id="rId4"/>
    <p:sldId id="295" r:id="rId5"/>
    <p:sldId id="297" r:id="rId6"/>
    <p:sldId id="267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AF7707-68D1-46E0-B8CC-D11DD3BDCEAC}" type="datetimeFigureOut">
              <a:rPr lang="cs-CZ" smtClean="0"/>
              <a:pPr>
                <a:defRPr/>
              </a:pPr>
              <a:t>24.2.2021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441B4-E5BF-4A1F-A467-CA18A8D525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859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24.2.2021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20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24.2.2021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8219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24.2.2021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784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24.2.2021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9527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24.2.2021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54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7CC7ED-E11D-403E-BA25-4C2F8982CC0C}" type="datetimeFigureOut">
              <a:rPr lang="cs-CZ" smtClean="0"/>
              <a:pPr>
                <a:defRPr/>
              </a:pPr>
              <a:t>24.2.2021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B1143A-6BA2-458F-BE46-CCC75323C17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065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D55514-EF9F-4B63-BBE4-29B10C85C538}" type="datetimeFigureOut">
              <a:rPr lang="cs-CZ" smtClean="0"/>
              <a:pPr>
                <a:defRPr/>
              </a:pPr>
              <a:t>24.2.2021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B62187-B4B2-479A-AACF-E277FFA157C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21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24.2.2021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177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5EDA24-6C70-41FC-A71E-850D7359BBC8}" type="datetimeFigureOut">
              <a:rPr lang="cs-CZ" smtClean="0"/>
              <a:pPr>
                <a:defRPr/>
              </a:pPr>
              <a:t>24.2.2021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03894F-1B69-4813-A7FF-4D19DD3AB0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903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CC2F46-DE30-4354-8766-E5F4F71A56B0}" type="datetimeFigureOut">
              <a:rPr lang="cs-CZ" smtClean="0"/>
              <a:pPr>
                <a:defRPr/>
              </a:pPr>
              <a:t>24.2.2021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DD921-DAF8-4E6A-8A10-4A0388FE32F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757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36F174-1DD5-4442-AE45-F2B2568E2C00}" type="datetimeFigureOut">
              <a:rPr lang="cs-CZ" smtClean="0"/>
              <a:pPr>
                <a:defRPr/>
              </a:pPr>
              <a:t>24.2.2021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9FB0DD-1515-4484-8CC8-3611487FF2D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382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24.2.2021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204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655607-A6DC-418A-A9F0-6139C72368B3}" type="datetimeFigureOut">
              <a:rPr lang="cs-CZ" smtClean="0"/>
              <a:pPr>
                <a:defRPr/>
              </a:pPr>
              <a:t>24.2.2021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E044DE-1EB1-4F43-B684-8A38E6B8850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079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9950B5-EF9F-47E6-A3DC-6FEC7BED76F9}" type="datetimeFigureOut">
              <a:rPr lang="cs-CZ" smtClean="0"/>
              <a:pPr>
                <a:defRPr/>
              </a:pPr>
              <a:t>24.2.2021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5BB85-95BB-4642-9469-14F30C5CF4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021FDE-020E-4FC2-8A22-359BBF38B3EF}" type="datetimeFigureOut">
              <a:rPr lang="cs-CZ" smtClean="0"/>
              <a:pPr>
                <a:defRPr/>
              </a:pPr>
              <a:t>24.2.2021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9C4C01-8057-4A91-8BD3-1FF097D38D9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0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24.2.2021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7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v.cz/uploads/RVP_ZV_2017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Svět práce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Úvod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rgbClr val="7B9899"/>
                </a:solidFill>
                <a:latin typeface="Arial" charset="0"/>
              </a:rPr>
              <a:t>Osnova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7994849" cy="388077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cs-CZ" sz="2400" dirty="0"/>
              <a:t>Výuka:</a:t>
            </a:r>
          </a:p>
          <a:p>
            <a:pPr algn="just">
              <a:buNone/>
            </a:pPr>
            <a:r>
              <a:rPr lang="cs-CZ" sz="2400" dirty="0">
                <a:solidFill>
                  <a:schemeClr val="accent5"/>
                </a:solidFill>
              </a:rPr>
              <a:t>Přednáška, </a:t>
            </a:r>
            <a:r>
              <a:rPr lang="cs-CZ" sz="2400" dirty="0" smtClean="0">
                <a:solidFill>
                  <a:schemeClr val="accent5"/>
                </a:solidFill>
              </a:rPr>
              <a:t>samostudium </a:t>
            </a:r>
            <a:r>
              <a:rPr lang="cs-CZ" sz="2400" dirty="0">
                <a:solidFill>
                  <a:schemeClr val="accent5"/>
                </a:solidFill>
              </a:rPr>
              <a:t>základních pedagogických dokumentů i odborné literatury</a:t>
            </a:r>
            <a:r>
              <a:rPr lang="cs-CZ" sz="2400" dirty="0"/>
              <a:t>.</a:t>
            </a:r>
          </a:p>
          <a:p>
            <a:pPr algn="just">
              <a:buNone/>
            </a:pPr>
            <a:endParaRPr lang="cs-CZ" sz="2400" dirty="0"/>
          </a:p>
          <a:p>
            <a:pPr algn="just">
              <a:buNone/>
            </a:pPr>
            <a:r>
              <a:rPr lang="cs-CZ" sz="2400" dirty="0"/>
              <a:t>Ukončení:</a:t>
            </a:r>
          </a:p>
          <a:p>
            <a:pPr algn="just">
              <a:buNone/>
            </a:pPr>
            <a:r>
              <a:rPr lang="cs-CZ" sz="2400" dirty="0" smtClean="0">
                <a:solidFill>
                  <a:schemeClr val="accent5"/>
                </a:solidFill>
              </a:rPr>
              <a:t>Vypracování seminární práce cca 3 s. na téma související s předmětem.</a:t>
            </a:r>
            <a:endParaRPr lang="cs-CZ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22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rgbClr val="7B9899"/>
                </a:solidFill>
                <a:latin typeface="Arial" charset="0"/>
              </a:rPr>
              <a:t>Osnova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just">
              <a:buAutoNum type="arabicPeriod"/>
            </a:pPr>
            <a:r>
              <a:rPr lang="cs-CZ" sz="2800" dirty="0">
                <a:solidFill>
                  <a:schemeClr val="accent5"/>
                </a:solidFill>
              </a:rPr>
              <a:t>Profesní orientace v systému vzdělávání. (Rámcový vzdělávací program pro základní školy, školní vzdělávací program, aktuální dokumenty). </a:t>
            </a:r>
          </a:p>
          <a:p>
            <a:pPr marL="514350" indent="-514350" algn="just">
              <a:buAutoNum type="arabicPeriod"/>
            </a:pPr>
            <a:r>
              <a:rPr lang="cs-CZ" sz="2800" dirty="0">
                <a:solidFill>
                  <a:schemeClr val="accent5"/>
                </a:solidFill>
              </a:rPr>
              <a:t>Uplatnění ve světě práce, rekvalifikace, celoživotní vzdělávání. (Současná situace, budoucnost v rámci EU, regionální problémy.) </a:t>
            </a:r>
          </a:p>
          <a:p>
            <a:pPr marL="514350" indent="-514350" algn="just">
              <a:buAutoNum type="arabicPeriod"/>
            </a:pPr>
            <a:r>
              <a:rPr lang="cs-CZ" sz="2800" dirty="0">
                <a:solidFill>
                  <a:schemeClr val="accent5"/>
                </a:solidFill>
              </a:rPr>
              <a:t>Kvalifikovaná informace pro volbu vzdělávání a povolání. (Zdroje, hodnota, rozsah, úroveň.) </a:t>
            </a:r>
            <a:endParaRPr lang="cs-CZ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951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rgbClr val="7B9899"/>
                </a:solidFill>
                <a:latin typeface="Arial" charset="0"/>
              </a:rPr>
              <a:t>Osnova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sz="2800" dirty="0">
                <a:solidFill>
                  <a:schemeClr val="accent5"/>
                </a:solidFill>
              </a:rPr>
              <a:t>4. Exkurze jako specifická vyučovací forma. (Příprava exkurze pro konkrétní školu v konkrétních podmínkách s daným cílem.) </a:t>
            </a:r>
          </a:p>
          <a:p>
            <a:pPr algn="just">
              <a:buNone/>
            </a:pPr>
            <a:r>
              <a:rPr lang="cs-CZ" sz="2800" dirty="0">
                <a:solidFill>
                  <a:schemeClr val="accent5"/>
                </a:solidFill>
              </a:rPr>
              <a:t>5. Pedagogická diagnostika pro oblast volby profese. (Sebehodnocení, zájmy, schopnosti, osobní vlastnosti, kvalifikační, osobnostní a zdravotní předpoklady.) </a:t>
            </a:r>
          </a:p>
          <a:p>
            <a:pPr algn="just">
              <a:buNone/>
            </a:pPr>
            <a:r>
              <a:rPr lang="cs-CZ" sz="2800" dirty="0">
                <a:solidFill>
                  <a:schemeClr val="accent5"/>
                </a:solidFill>
              </a:rPr>
              <a:t>6. Poradenské služby a jejich využívání (kariérové poradenství). (Výchovný poradce, školní psycholog, úřad práce, jiné instituce, rozhodování, vstup do světa práce.) </a:t>
            </a:r>
            <a:endParaRPr lang="cs-CZ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403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rgbClr val="7B9899"/>
                </a:solidFill>
                <a:latin typeface="Arial" charset="0"/>
              </a:rPr>
              <a:t>Osnova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cs-CZ" sz="2800" dirty="0"/>
              <a:t>7. Střední školy. (Přehled, požadavky, perspektivy.) </a:t>
            </a:r>
          </a:p>
          <a:p>
            <a:pPr algn="just">
              <a:buNone/>
            </a:pPr>
            <a:r>
              <a:rPr lang="cs-CZ" sz="2800" dirty="0"/>
              <a:t>8. Učební obory. (Řemesla, mozaika profesí, požadavky, náplň a perspektiva profesí, rekvalifikace, uplatnění v rámci regionu i EU.) </a:t>
            </a:r>
          </a:p>
          <a:p>
            <a:pPr algn="just">
              <a:buNone/>
            </a:pPr>
            <a:r>
              <a:rPr lang="cs-CZ" sz="2800" dirty="0"/>
              <a:t>9. Abeceda drobného podnikání. (Organizace, systém, předpoklady, formy.) </a:t>
            </a:r>
          </a:p>
          <a:p>
            <a:pPr algn="just">
              <a:buNone/>
            </a:pPr>
            <a:r>
              <a:rPr lang="cs-CZ" sz="2800" dirty="0"/>
              <a:t>10. Podnikatelský záměr, marketing. (Problémy a perspektivy podnikání.)</a:t>
            </a:r>
            <a:endParaRPr lang="cs-CZ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356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Literární a elektronické zdroje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i="1" dirty="0"/>
              <a:t>Rámcový vzdělávací program pro základní vzdělávání</a:t>
            </a:r>
            <a:r>
              <a:rPr lang="cs-CZ" sz="2800" dirty="0"/>
              <a:t>. [online]. Praha: MŠMT, 2013. 142 s. [cit. 2019-02-02]. Dostupné z WWW </a:t>
            </a:r>
            <a:r>
              <a:rPr lang="cs-CZ" sz="2800" dirty="0">
                <a:hlinkClick r:id="rId2"/>
              </a:rPr>
              <a:t>http://www.nuv.cz/uploads/RVP_ZV_2017.pdf</a:t>
            </a:r>
            <a:endParaRPr lang="cs-CZ" sz="2800" dirty="0"/>
          </a:p>
          <a:p>
            <a:pPr>
              <a:buNone/>
            </a:pPr>
            <a:r>
              <a:rPr lang="cs-CZ" sz="2800" dirty="0"/>
              <a:t>HLAĎO, P. </a:t>
            </a:r>
            <a:r>
              <a:rPr lang="cs-CZ" sz="2800" i="1" dirty="0"/>
              <a:t>Svět práce a volba povolání : učební text pro učitele</a:t>
            </a:r>
            <a:r>
              <a:rPr lang="cs-CZ" sz="2800" dirty="0"/>
              <a:t>. E-learning </a:t>
            </a:r>
            <a:r>
              <a:rPr lang="cs-CZ" sz="2800" dirty="0" err="1"/>
              <a:t>KTeIV</a:t>
            </a:r>
            <a:r>
              <a:rPr lang="cs-CZ" sz="2800" dirty="0"/>
              <a:t>. Brno: Katedra technické a informační výchovy Masarykovy univerzity, 2008. 117 s.</a:t>
            </a:r>
          </a:p>
          <a:p>
            <a:pPr>
              <a:buNone/>
            </a:pPr>
            <a:r>
              <a:rPr lang="cs-CZ" altLang="cs-CZ" sz="2800" dirty="0" err="1">
                <a:solidFill>
                  <a:schemeClr val="tx1"/>
                </a:solidFill>
              </a:rPr>
              <a:t>Friedmann</a:t>
            </a:r>
            <a:r>
              <a:rPr lang="cs-CZ" altLang="cs-CZ" sz="2800" dirty="0">
                <a:solidFill>
                  <a:schemeClr val="tx1"/>
                </a:solidFill>
              </a:rPr>
              <a:t>, Z. </a:t>
            </a:r>
            <a:r>
              <a:rPr lang="cs-CZ" altLang="cs-CZ" sz="2800" i="1" dirty="0">
                <a:solidFill>
                  <a:schemeClr val="tx1"/>
                </a:solidFill>
              </a:rPr>
              <a:t>Didaktika technické výchovy</a:t>
            </a:r>
            <a:r>
              <a:rPr lang="cs-CZ" altLang="cs-CZ" sz="2800" dirty="0">
                <a:solidFill>
                  <a:schemeClr val="tx1"/>
                </a:solidFill>
              </a:rPr>
              <a:t>. Brno: MU, 2001.</a:t>
            </a:r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/>
          </a:p>
          <a:p>
            <a:pPr eaLnBrk="1" hangingPunct="1">
              <a:buFont typeface="Wingdings 2" pitchFamily="18" charset="2"/>
              <a:buNone/>
            </a:pPr>
            <a:endParaRPr lang="cs-CZ" sz="2800" dirty="0"/>
          </a:p>
          <a:p>
            <a:pPr eaLnBrk="1" hangingPunct="1">
              <a:buFont typeface="Wingdings 2" pitchFamily="18" charset="2"/>
              <a:buNone/>
            </a:pPr>
            <a:endParaRPr lang="cs-CZ" sz="2800" dirty="0"/>
          </a:p>
          <a:p>
            <a:pPr eaLnBrk="1" hangingPunct="1">
              <a:buFont typeface="Wingdings 2" pitchFamily="18" charset="2"/>
              <a:buNone/>
            </a:pPr>
            <a:endParaRPr lang="cs-CZ" sz="2800" dirty="0">
              <a:solidFill>
                <a:srgbClr val="320E04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70&quot;&gt;&lt;/object&gt;&lt;object type=&quot;2&quot; unique_id=&quot;10171&quot;&gt;&lt;object type=&quot;3&quot; unique_id=&quot;10172&quot;&gt;&lt;property id=&quot;20148&quot; value=&quot;5&quot;/&gt;&lt;property id=&quot;20300&quot; value=&quot;Slide 1 - &amp;quot;Svět práce&amp;quot;&quot;/&gt;&lt;property id=&quot;20307&quot; value=&quot;256&quot;/&gt;&lt;/object&gt;&lt;object type=&quot;3&quot; unique_id=&quot;10184&quot;&gt;&lt;property id=&quot;20148&quot; value=&quot;5&quot;/&gt;&lt;property id=&quot;20300&quot; value=&quot;Slide 6 - &amp;quot;Literární a elektronické zdroje&amp;quot;&quot;/&gt;&lt;property id=&quot;20307&quot; value=&quot;267&quot;/&gt;&lt;/object&gt;&lt;object type=&quot;3&quot; unique_id=&quot;10802&quot;&gt;&lt;property id=&quot;20148&quot; value=&quot;5&quot;/&gt;&lt;property id=&quot;20300&quot; value=&quot;Slide 2 - &amp;quot;Osnova&amp;quot;&quot;/&gt;&lt;property id=&quot;20307&quot; value=&quot;275&quot;/&gt;&lt;/object&gt;&lt;object type=&quot;3&quot; unique_id=&quot;11256&quot;&gt;&lt;property id=&quot;20148&quot; value=&quot;5&quot;/&gt;&lt;property id=&quot;20300&quot; value=&quot;Slide 3 - &amp;quot;Osnova&amp;quot;&quot;/&gt;&lt;property id=&quot;20307&quot; value=&quot;291&quot;/&gt;&lt;/object&gt;&lt;object type=&quot;3&quot; unique_id=&quot;11322&quot;&gt;&lt;property id=&quot;20148&quot; value=&quot;5&quot;/&gt;&lt;property id=&quot;20300&quot; value=&quot;Slide 4 - &amp;quot;Osnova&amp;quot;&quot;/&gt;&lt;property id=&quot;20307&quot; value=&quot;295&quot;/&gt;&lt;/object&gt;&lt;object type=&quot;3&quot; unique_id=&quot;11323&quot;&gt;&lt;property id=&quot;20148&quot; value=&quot;5&quot;/&gt;&lt;property id=&quot;20300&quot; value=&quot;Slide 5 - &amp;quot;Osnova&amp;quot;&quot;/&gt;&lt;property id=&quot;20307&quot; value=&quot;29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873</TotalTime>
  <Words>325</Words>
  <Application>Microsoft Office PowerPoint</Application>
  <PresentationFormat>Předvádění na obrazovce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 2</vt:lpstr>
      <vt:lpstr>Wingdings 3</vt:lpstr>
      <vt:lpstr>Fazeta</vt:lpstr>
      <vt:lpstr>Svět práce</vt:lpstr>
      <vt:lpstr>Osnova</vt:lpstr>
      <vt:lpstr>Osnova</vt:lpstr>
      <vt:lpstr>Osnova</vt:lpstr>
      <vt:lpstr>Osnova</vt:lpstr>
      <vt:lpstr>Literární a elektronické zdroje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zdroje</dc:title>
  <dc:creator>admin</dc:creator>
  <cp:lastModifiedBy>Zdeněk Hodis</cp:lastModifiedBy>
  <cp:revision>86</cp:revision>
  <dcterms:created xsi:type="dcterms:W3CDTF">2010-03-01T14:40:18Z</dcterms:created>
  <dcterms:modified xsi:type="dcterms:W3CDTF">2021-02-24T13:22:36Z</dcterms:modified>
</cp:coreProperties>
</file>