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 id="291" r:id="rId3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8232BE6-C9DF-44C6-8A21-C95CB6CD3B56}"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2488455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8232BE6-C9DF-44C6-8A21-C95CB6CD3B56}"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235754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8232BE6-C9DF-44C6-8A21-C95CB6CD3B56}"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244044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8232BE6-C9DF-44C6-8A21-C95CB6CD3B56}"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3076256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8232BE6-C9DF-44C6-8A21-C95CB6CD3B56}" type="datetimeFigureOut">
              <a:rPr lang="cs-CZ" smtClean="0"/>
              <a:t>24.02.2021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49416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8232BE6-C9DF-44C6-8A21-C95CB6CD3B56}"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224964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8232BE6-C9DF-44C6-8A21-C95CB6CD3B56}" type="datetimeFigureOut">
              <a:rPr lang="cs-CZ" smtClean="0"/>
              <a:t>24.02.2021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849239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8232BE6-C9DF-44C6-8A21-C95CB6CD3B56}" type="datetimeFigureOut">
              <a:rPr lang="cs-CZ" smtClean="0"/>
              <a:t>24.02.2021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269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8232BE6-C9DF-44C6-8A21-C95CB6CD3B56}" type="datetimeFigureOut">
              <a:rPr lang="cs-CZ" smtClean="0"/>
              <a:t>24.02.2021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2868368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8232BE6-C9DF-44C6-8A21-C95CB6CD3B56}"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1458636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8232BE6-C9DF-44C6-8A21-C95CB6CD3B56}" type="datetimeFigureOut">
              <a:rPr lang="cs-CZ" smtClean="0"/>
              <a:t>24.02.2021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A5BB3DC-01FD-4F10-A82C-FFDA5207E000}" type="slidenum">
              <a:rPr lang="cs-CZ" smtClean="0"/>
              <a:t>‹#›</a:t>
            </a:fld>
            <a:endParaRPr lang="cs-CZ"/>
          </a:p>
        </p:txBody>
      </p:sp>
    </p:spTree>
    <p:extLst>
      <p:ext uri="{BB962C8B-B14F-4D97-AF65-F5344CB8AC3E}">
        <p14:creationId xmlns:p14="http://schemas.microsoft.com/office/powerpoint/2010/main" val="2818418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32BE6-C9DF-44C6-8A21-C95CB6CD3B56}" type="datetimeFigureOut">
              <a:rPr lang="cs-CZ" smtClean="0"/>
              <a:t>24.02.2021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BB3DC-01FD-4F10-A82C-FFDA5207E000}" type="slidenum">
              <a:rPr lang="cs-CZ" smtClean="0"/>
              <a:t>‹#›</a:t>
            </a:fld>
            <a:endParaRPr lang="cs-CZ"/>
          </a:p>
        </p:txBody>
      </p:sp>
    </p:spTree>
    <p:extLst>
      <p:ext uri="{BB962C8B-B14F-4D97-AF65-F5344CB8AC3E}">
        <p14:creationId xmlns:p14="http://schemas.microsoft.com/office/powerpoint/2010/main" val="3383348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395536" y="260648"/>
            <a:ext cx="8496944" cy="6264696"/>
          </a:xfrm>
        </p:spPr>
        <p:txBody>
          <a:bodyPr>
            <a:normAutofit fontScale="70000" lnSpcReduction="20000"/>
          </a:bodyPr>
          <a:lstStyle/>
          <a:p>
            <a:r>
              <a:rPr lang="cs-CZ" b="1" dirty="0" smtClean="0"/>
              <a:t>Projektové vyučování</a:t>
            </a:r>
          </a:p>
          <a:p>
            <a:endParaRPr lang="cs-CZ" dirty="0"/>
          </a:p>
          <a:p>
            <a:r>
              <a:rPr lang="cs-CZ" b="1" dirty="0" smtClean="0"/>
              <a:t>Projektové vyučování není módním výstřelkem poslední doby, jak by se na první pohled mohlo zdát. Projektová metoda má kořeny v americké pragmatické pedagogice mezi dvěma světovými válkami. Myšlenky projektové metody rozpracoval John </a:t>
            </a:r>
            <a:r>
              <a:rPr lang="cs-CZ" b="1" dirty="0" err="1" smtClean="0"/>
              <a:t>Dewey</a:t>
            </a:r>
            <a:r>
              <a:rPr lang="cs-CZ" b="1" dirty="0" smtClean="0"/>
              <a:t> a jeho stoupenec William </a:t>
            </a:r>
            <a:r>
              <a:rPr lang="cs-CZ" b="1" dirty="0" err="1" smtClean="0"/>
              <a:t>Kilpatrick</a:t>
            </a:r>
            <a:r>
              <a:rPr lang="cs-CZ" b="1" dirty="0" smtClean="0"/>
              <a:t>. Oba autoři na počátku 20. století usilovali především o demokratizaci a humanizaci školství (</a:t>
            </a:r>
            <a:r>
              <a:rPr lang="cs-CZ" b="1" dirty="0" err="1" smtClean="0"/>
              <a:t>Singule</a:t>
            </a:r>
            <a:r>
              <a:rPr lang="cs-CZ" b="1" dirty="0" smtClean="0"/>
              <a:t>, 1990). Jejich myšlenky přitom nezůstaly jen v teoretických spisech, ale naopak podnítily další vývoj vyučování, a to nejen v USA, ale i v mnoha ostatních zemích. Přestože projektová metoda zanedlouho oslaví sté narozeniny, nepatří do překonaných koncepcí. Naopak reaguje na aktuální pojetí dítěte ve výchovně vzdělávacím procesu. Na dítě je nazíráno jako na osobnost, jejíž potřeby a zájmy je třeba respektovat a již je třeba rozvíjet ve všech jejích dimenzích. Žák už není pouze objektem edukační činnosti, ale jejím subjektem, rovnocenným partnerem učitele. V neposlední řadě odpovídá projektové vyučování novým </a:t>
            </a:r>
            <a:r>
              <a:rPr lang="cs-CZ" b="1" dirty="0" err="1" smtClean="0"/>
              <a:t>kurikulárním</a:t>
            </a:r>
            <a:r>
              <a:rPr lang="cs-CZ" b="1" dirty="0" smtClean="0"/>
              <a:t> dokumentům českého školství – rámcovým vzdělávacím programům (RVP). Cílem vzdělávání je dle RVP utváření a postupné rozvíjení klíčových kompetencí a poskytnutí spolehlivého základu všeobecného vzdělání orientovaného zejména na situace blízké životu a na praktické jednání (RVP, 2007). V obou bodech má projektový výuka silný potenciál. </a:t>
            </a:r>
            <a:endParaRPr lang="cs-CZ" b="1" dirty="0"/>
          </a:p>
        </p:txBody>
      </p:sp>
    </p:spTree>
    <p:extLst>
      <p:ext uri="{BB962C8B-B14F-4D97-AF65-F5344CB8AC3E}">
        <p14:creationId xmlns:p14="http://schemas.microsoft.com/office/powerpoint/2010/main" val="386504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260648"/>
            <a:ext cx="8363272" cy="5865515"/>
          </a:xfrm>
        </p:spPr>
        <p:txBody>
          <a:bodyPr/>
          <a:lstStyle/>
          <a:p>
            <a:r>
              <a:rPr lang="cs-CZ" dirty="0" smtClean="0"/>
              <a:t>Smysluplné téma úkolu by měl naplňovat tyto požadavky (Kašová, 1995):</a:t>
            </a:r>
          </a:p>
          <a:p>
            <a:r>
              <a:rPr lang="cs-CZ" dirty="0" smtClean="0"/>
              <a:t> ● významné pro život, vycházející z reality, přirozené a pravdivé </a:t>
            </a:r>
          </a:p>
          <a:p>
            <a:r>
              <a:rPr lang="cs-CZ" dirty="0" smtClean="0"/>
              <a:t>● pro žáky zajímavé a přitažlivé </a:t>
            </a:r>
          </a:p>
          <a:p>
            <a:r>
              <a:rPr lang="cs-CZ" dirty="0" smtClean="0"/>
              <a:t>● přiměřené – věku žáků, jejich možnostem, úrovni předcházejícího poznání a zkušeností s projekty </a:t>
            </a:r>
          </a:p>
          <a:p>
            <a:r>
              <a:rPr lang="cs-CZ" dirty="0" smtClean="0"/>
              <a:t>● nabízející možnost integrace různých oborů (vyučovacích předmětů) </a:t>
            </a:r>
            <a:endParaRPr lang="cs-CZ" dirty="0"/>
          </a:p>
        </p:txBody>
      </p:sp>
    </p:spTree>
    <p:extLst>
      <p:ext uri="{BB962C8B-B14F-4D97-AF65-F5344CB8AC3E}">
        <p14:creationId xmlns:p14="http://schemas.microsoft.com/office/powerpoint/2010/main" val="190366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219256" cy="5721499"/>
          </a:xfrm>
        </p:spPr>
        <p:txBody>
          <a:bodyPr>
            <a:normAutofit fontScale="85000" lnSpcReduction="20000"/>
          </a:bodyPr>
          <a:lstStyle/>
          <a:p>
            <a:r>
              <a:rPr lang="cs-CZ" dirty="0" smtClean="0"/>
              <a:t>Úkol projektu by pak měl být (Kašová, 1995) ● konkrétní: téma jako koncentrační idea projektu nestačí, projekt musí dostat podobu konkrétního úkolu a je žádoucí jej tak i formulovat. Je-li za název projektu zvoleno spíše obecné téma, může se snadno stát, že místo řešení úkolu dojde k rozsáhlému rozebírání tématu.</a:t>
            </a:r>
          </a:p>
          <a:p>
            <a:r>
              <a:rPr lang="cs-CZ" dirty="0" smtClean="0"/>
              <a:t> ● reálný, významný, užitečný: Jde o základní rys projektové výuky. Žáci se učí řešit reálné problémy a úkoly, znalosti a dovednosti jsou používány ve smysluplném kontextu. </a:t>
            </a:r>
          </a:p>
          <a:p>
            <a:r>
              <a:rPr lang="cs-CZ" dirty="0" smtClean="0"/>
              <a:t>● zajímavý: Jedná se o významný motivační faktor. </a:t>
            </a:r>
          </a:p>
          <a:p>
            <a:r>
              <a:rPr lang="cs-CZ" dirty="0" smtClean="0"/>
              <a:t>● splnitelný: Na jedné straně by měl úkol pro žáky představovat výzvu, na druhé straně však nesmí být příliš obtížný, žáci by měli mít reálnou šanci dojít k jeho úspěšnému završení. </a:t>
            </a:r>
            <a:endParaRPr lang="cs-CZ" dirty="0"/>
          </a:p>
        </p:txBody>
      </p:sp>
    </p:spTree>
    <p:extLst>
      <p:ext uri="{BB962C8B-B14F-4D97-AF65-F5344CB8AC3E}">
        <p14:creationId xmlns:p14="http://schemas.microsoft.com/office/powerpoint/2010/main" val="697725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04800" y="391886"/>
            <a:ext cx="8382000" cy="5734277"/>
          </a:xfrm>
        </p:spPr>
        <p:txBody>
          <a:bodyPr/>
          <a:lstStyle/>
          <a:p>
            <a:r>
              <a:rPr lang="cs-CZ" dirty="0" smtClean="0"/>
              <a:t>Kde hledat inspiraci?</a:t>
            </a:r>
          </a:p>
          <a:p>
            <a:r>
              <a:rPr lang="cs-CZ" dirty="0" smtClean="0"/>
              <a:t> 1. životní realita a. zájmy a potřeby dětí b. potřeby školy, obce, komunity... c. obecné problémy a otázky lidského života d. aktuální témata a problémy, které se žáků dotýkají</a:t>
            </a:r>
          </a:p>
          <a:p>
            <a:r>
              <a:rPr lang="cs-CZ" dirty="0" smtClean="0"/>
              <a:t> 2. učivo </a:t>
            </a:r>
          </a:p>
          <a:p>
            <a:r>
              <a:rPr lang="cs-CZ" dirty="0" smtClean="0"/>
              <a:t>3. příklady dobré praxe – např. na www.rvp.cz</a:t>
            </a:r>
            <a:endParaRPr lang="cs-CZ" dirty="0"/>
          </a:p>
        </p:txBody>
      </p:sp>
    </p:spTree>
    <p:extLst>
      <p:ext uri="{BB962C8B-B14F-4D97-AF65-F5344CB8AC3E}">
        <p14:creationId xmlns:p14="http://schemas.microsoft.com/office/powerpoint/2010/main" val="1129529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19256" cy="5865515"/>
          </a:xfrm>
        </p:spPr>
        <p:txBody>
          <a:bodyPr>
            <a:normAutofit fontScale="85000" lnSpcReduction="10000"/>
          </a:bodyPr>
          <a:lstStyle/>
          <a:p>
            <a:r>
              <a:rPr lang="cs-CZ" dirty="0" smtClean="0"/>
              <a:t>4.2 Plánování procesu projektového vyučování V první fázi je třeba naplánovat celý proces projektového vyučování. Nejedná se přitom o rigidní soubor kroků, které by musely být v daném sledu dodrženy. Projekt je „živý“ a v jeho průběhu vzniká řada neočekávaných okolností. Učitel plánuje spíše rámec projektu a role všech zúčastněných v něm. Plánování začíná vymezením výchovně vzdělávacích cílů projektu, kterým jsme se věnovali v předchozí kapitole. Dále je třeba promyslet motivační aktivity, a to zejména v případě, je-li navrhovatelem projektu je učitel. Ovšem i pokud si projekt zvolí sami žáci, je třeba jejich motivaci posilovat – jasným stanovením účelu projektu a jeho hodnocení, průběžnou pomocí a podporou ze strany učitele. </a:t>
            </a:r>
            <a:endParaRPr lang="cs-CZ" dirty="0"/>
          </a:p>
        </p:txBody>
      </p:sp>
    </p:spTree>
    <p:extLst>
      <p:ext uri="{BB962C8B-B14F-4D97-AF65-F5344CB8AC3E}">
        <p14:creationId xmlns:p14="http://schemas.microsoft.com/office/powerpoint/2010/main" val="2668675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88640"/>
            <a:ext cx="8291264" cy="5937523"/>
          </a:xfrm>
        </p:spPr>
        <p:txBody>
          <a:bodyPr/>
          <a:lstStyle/>
          <a:p>
            <a:r>
              <a:rPr lang="cs-CZ" dirty="0" smtClean="0"/>
              <a:t>K organizaci projektu učitel zváží: Podobu zapojení žáků a míru volnosti výběru tématu – na projektu může pracovat jednotlivec nebo skupiny. Učitel může chtít vytvořit skupiny homogenní či heterogenní, seskupovat náhodně či dle určitého klíče. Výběr tématu může být dán nabídkou učitele, ale může vycházet přímo z potřeby a zájmu žáků. K zjištění návrhu žáků může učitel využít brainstorming</a:t>
            </a:r>
            <a:endParaRPr lang="cs-CZ" dirty="0"/>
          </a:p>
        </p:txBody>
      </p:sp>
    </p:spTree>
    <p:extLst>
      <p:ext uri="{BB962C8B-B14F-4D97-AF65-F5344CB8AC3E}">
        <p14:creationId xmlns:p14="http://schemas.microsoft.com/office/powerpoint/2010/main" val="1378098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332656"/>
            <a:ext cx="8291264" cy="5793507"/>
          </a:xfrm>
        </p:spPr>
        <p:txBody>
          <a:bodyPr>
            <a:normAutofit fontScale="85000" lnSpcReduction="10000"/>
          </a:bodyPr>
          <a:lstStyle/>
          <a:p>
            <a:r>
              <a:rPr lang="cs-CZ" dirty="0" smtClean="0"/>
              <a:t>Brainstorming ve vyučování.</a:t>
            </a:r>
          </a:p>
          <a:p>
            <a:r>
              <a:rPr lang="cs-CZ" dirty="0" smtClean="0"/>
              <a:t> Brainstorming je využíván v široké škále povolání a být využit i ve školách jako metoda vedoucí k tvořivému myšlení a aktivizaci. Brainstorming je nástrojem generování nápadů. Opěrný bod brainstormingu je skupinová diskuse, která je do určité míry pod kontrolou. Skupina je postavena před otázku nebo problém. Nejdříve žáci spontánně navrhují nápady a řešení. Učitel je zapisuje na tabuli, aniž by je hodnotil nebo eliminoval. V první fázi není cílem kritizovat a omezovat nápad druhého. Po vyřčení všech myšlenek přichází další fáze, která nápady analyzuje, dává je do souvislostí, a zkouší najít co nejlepší řešení k dosažení cíle (Průcha, J., Waltrová, E., Mareš, J., 2008). </a:t>
            </a:r>
            <a:endParaRPr lang="cs-CZ" dirty="0"/>
          </a:p>
        </p:txBody>
      </p:sp>
    </p:spTree>
    <p:extLst>
      <p:ext uri="{BB962C8B-B14F-4D97-AF65-F5344CB8AC3E}">
        <p14:creationId xmlns:p14="http://schemas.microsoft.com/office/powerpoint/2010/main" val="33688735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89856" y="315686"/>
            <a:ext cx="8196943" cy="5810477"/>
          </a:xfrm>
        </p:spPr>
        <p:txBody>
          <a:bodyPr>
            <a:normAutofit fontScale="92500" lnSpcReduction="20000"/>
          </a:bodyPr>
          <a:lstStyle/>
          <a:p>
            <a:r>
              <a:rPr lang="cs-CZ" dirty="0" smtClean="0"/>
              <a:t>● organizační a časové rozvržení – Organizační rozvržení ukazuje, zda bude projekt probíhat nepřetržitě či postupně, v jednom předmětu nebo ve víc předmětech, ve škole či mimo ni. Podle rozsahu projektu se určí časová náročnost. Může být jen několikahodinová (krátkodobá), jedno nebo dvoudenní (střednědobá), týdenní (dlouhodobá), anebo mimořádně dlouhodobá, kde projet může trvat několik týdnů nebo dokonce i měsíců (Coufalová, 2006). 10</a:t>
            </a:r>
          </a:p>
          <a:p>
            <a:r>
              <a:rPr lang="cs-CZ" dirty="0" smtClean="0"/>
              <a:t> ● účastníky projektu – účastníky nemusí být jen žáci jedné třídy. Projekty mohou být individuální, skupinové, třídní, ročníkové (mezitřídní), </a:t>
            </a:r>
            <a:r>
              <a:rPr lang="cs-CZ" dirty="0" err="1" smtClean="0"/>
              <a:t>meziročníkové</a:t>
            </a:r>
            <a:r>
              <a:rPr lang="cs-CZ" dirty="0" smtClean="0"/>
              <a:t>, celoškolní. </a:t>
            </a:r>
            <a:endParaRPr lang="cs-CZ" dirty="0"/>
          </a:p>
        </p:txBody>
      </p:sp>
    </p:spTree>
    <p:extLst>
      <p:ext uri="{BB962C8B-B14F-4D97-AF65-F5344CB8AC3E}">
        <p14:creationId xmlns:p14="http://schemas.microsoft.com/office/powerpoint/2010/main" val="23848174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02771" y="381000"/>
            <a:ext cx="8284029" cy="5745163"/>
          </a:xfrm>
        </p:spPr>
        <p:txBody>
          <a:bodyPr>
            <a:normAutofit fontScale="70000" lnSpcReduction="20000"/>
          </a:bodyPr>
          <a:lstStyle/>
          <a:p>
            <a:r>
              <a:rPr lang="cs-CZ" dirty="0" smtClean="0"/>
              <a:t>Příklad </a:t>
            </a:r>
            <a:r>
              <a:rPr lang="cs-CZ" dirty="0" err="1" smtClean="0"/>
              <a:t>meziročníkového</a:t>
            </a:r>
            <a:r>
              <a:rPr lang="cs-CZ" dirty="0" smtClean="0"/>
              <a:t> projektu I</a:t>
            </a:r>
          </a:p>
          <a:p>
            <a:r>
              <a:rPr lang="cs-CZ" dirty="0" smtClean="0"/>
              <a:t> ve škole si hrajeme 18. – 19. října proběhl </a:t>
            </a:r>
            <a:r>
              <a:rPr lang="cs-CZ" dirty="0" err="1" smtClean="0"/>
              <a:t>meziročníkový</a:t>
            </a:r>
            <a:r>
              <a:rPr lang="cs-CZ" dirty="0" smtClean="0"/>
              <a:t> projekt „Hračky“. Zúčastnily se ho třídy 1.B, 1.C a 2.B, 2.C. Během těchto dvou dnů si děti nosily do školy hračky a celé vyučování je měly na lavici. Ty větší, které se tam nevešly, pak čekaly na své majitele na koberci v herně. O hračkách si děti povídaly, malovaly je, modelovaly, počítaly, vymýšlely různé slovní úlohy, cvičily s nimi v tělocvičně, hrály divadlo ve skupinkách, ukazovaly je svým kamarádům z jiných tříd o přestávkách na chodbě a také při společném focení.. Moc pěkné bylo, že se prvňáčci i druháci navzájem poznávali a těšili se, že jejich kamarádi ze školky už chodí k nám do školy. Celou Výstupy ze společného vydařeného projektu budou ještě dlouho zdobit chodby naší školy. Zdroj: http://www.zshoracke.org/drupal6/node/772 </a:t>
            </a:r>
            <a:r>
              <a:rPr lang="cs-CZ" dirty="0" err="1" smtClean="0"/>
              <a:t>Meziročníkové</a:t>
            </a:r>
            <a:r>
              <a:rPr lang="cs-CZ" dirty="0" smtClean="0"/>
              <a:t> projekty umožňují širokou spolupráci žáky napříč ročníky a otevírají tak přirozený prostor pro učení mezi žáky různého věku. Pozitivně mohou také působit na klima školy a navazování sociálních vztahů. Jsou samozřejmě organizačně náročnější, vyžadují plánování cílů a aktivit tak, aby byly adekvátní všem zúčastněným. V tom lze spatřovat jejich riziko.</a:t>
            </a:r>
            <a:endParaRPr lang="cs-CZ" dirty="0"/>
          </a:p>
        </p:txBody>
      </p:sp>
    </p:spTree>
    <p:extLst>
      <p:ext uri="{BB962C8B-B14F-4D97-AF65-F5344CB8AC3E}">
        <p14:creationId xmlns:p14="http://schemas.microsoft.com/office/powerpoint/2010/main" val="10188273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19256" cy="5865515"/>
          </a:xfrm>
        </p:spPr>
        <p:txBody>
          <a:bodyPr>
            <a:normAutofit fontScale="85000" lnSpcReduction="10000"/>
          </a:bodyPr>
          <a:lstStyle/>
          <a:p>
            <a:r>
              <a:rPr lang="cs-CZ" dirty="0" smtClean="0"/>
              <a:t>Kromě žáků mohou být účastníky i rodiče, případně instituce a jejich představitelé, komunita atd. Učitel může promýšlet, s jakými institucemi bude třeba navázat kontakt či zda tato rozhodnutí nechá na žácích </a:t>
            </a:r>
          </a:p>
          <a:p>
            <a:r>
              <a:rPr lang="cs-CZ" dirty="0" smtClean="0"/>
              <a:t>● podmínky – vše, co chce učitel zajistit již před projektem bez účasti žáků: prostředí, finanční zajištění, materiální zajištění, personální zajištění atd. K podmínkám je také třeba zvážit podmínky prezentace projektů – ve všech uvedených bodech k plánování projektů </a:t>
            </a:r>
          </a:p>
          <a:p>
            <a:r>
              <a:rPr lang="cs-CZ" dirty="0" smtClean="0"/>
              <a:t>● hodnocení – učitel promýšlí, kdo se bude na hodnocení podílet, jakým způsobem bude realizováno a jaká budou kritéria hodnocení. Jaké složky projektu budou hodnoceny, může být stanoveno společně s žáky</a:t>
            </a:r>
            <a:endParaRPr lang="cs-CZ" dirty="0"/>
          </a:p>
        </p:txBody>
      </p:sp>
    </p:spTree>
    <p:extLst>
      <p:ext uri="{BB962C8B-B14F-4D97-AF65-F5344CB8AC3E}">
        <p14:creationId xmlns:p14="http://schemas.microsoft.com/office/powerpoint/2010/main" val="8632072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35429" y="424544"/>
            <a:ext cx="8251371" cy="5701620"/>
          </a:xfrm>
        </p:spPr>
        <p:txBody>
          <a:bodyPr>
            <a:normAutofit fontScale="70000" lnSpcReduction="20000"/>
          </a:bodyPr>
          <a:lstStyle/>
          <a:p>
            <a:r>
              <a:rPr lang="cs-CZ" dirty="0" smtClean="0"/>
              <a:t>Realizace Je to fáze kdy žáci intenzivně a samostatně pracují – získávají informační zdroje a zpracovávají je, zajišťují potřebný materiál, organizují exkurze, provádějí výzkum, pořizují dokumentaci, diskutují, vyměňují si názory, operativně reagují na změny v procesu řešení projektu, znovu provádějí nezdařené akce. Učitel přijímá novou roli: poradce, pomocník, průvodce, nezúčastněný pozorovatel, moderátor, podněcovatel, </a:t>
            </a:r>
            <a:r>
              <a:rPr lang="cs-CZ" dirty="0" err="1" smtClean="0"/>
              <a:t>facilitátor</a:t>
            </a:r>
            <a:r>
              <a:rPr lang="cs-CZ" dirty="0" smtClean="0"/>
              <a:t>, konzultant (Kratochvílová, 2006). Z výše uvedených pojmů zvolím často užívaný pojem facilitace. Facilitace je způsobem vedení skupinových setkání. </a:t>
            </a:r>
            <a:r>
              <a:rPr lang="cs-CZ" dirty="0" err="1" smtClean="0"/>
              <a:t>Facilitovat</a:t>
            </a:r>
            <a:r>
              <a:rPr lang="cs-CZ" dirty="0" smtClean="0"/>
              <a:t> znamená ulehčovat, v kontextu práce se skupinou ulehčovat tak, aby se skupina diskutujících dostala k tomu, k čemu se sešla. Facilitace zohledňuje charakteristiky skupiny, množství času k dispozici, a zvláště cíle a výstupy setkání. </a:t>
            </a:r>
            <a:r>
              <a:rPr lang="cs-CZ" dirty="0" err="1" smtClean="0"/>
              <a:t>Facilitátor</a:t>
            </a:r>
            <a:r>
              <a:rPr lang="cs-CZ" dirty="0" smtClean="0"/>
              <a:t> svým chováním a strukturováním programu setkání zabezpečuje zapojení účastníků a jejich efektivní směřování ke stanoveným cílům a výstupům. </a:t>
            </a:r>
            <a:r>
              <a:rPr lang="cs-CZ" dirty="0" err="1" smtClean="0"/>
              <a:t>Facilitátor</a:t>
            </a:r>
            <a:r>
              <a:rPr lang="cs-CZ" dirty="0" smtClean="0"/>
              <a:t> má nástroje, které podporují efektivní diskusi, definování problémů, hledání a zvažování řešení a efektivní rozhodování ve skupině. Těmito nástroji jsou nejčastěji otázky. </a:t>
            </a:r>
            <a:endParaRPr lang="cs-CZ" dirty="0"/>
          </a:p>
        </p:txBody>
      </p:sp>
    </p:spTree>
    <p:extLst>
      <p:ext uri="{BB962C8B-B14F-4D97-AF65-F5344CB8AC3E}">
        <p14:creationId xmlns:p14="http://schemas.microsoft.com/office/powerpoint/2010/main" val="14643988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93914" y="228600"/>
            <a:ext cx="8392886" cy="5897563"/>
          </a:xfrm>
        </p:spPr>
        <p:txBody>
          <a:bodyPr>
            <a:normAutofit fontScale="77500" lnSpcReduction="20000"/>
          </a:bodyPr>
          <a:lstStyle/>
          <a:p>
            <a:r>
              <a:rPr lang="cs-CZ" dirty="0" smtClean="0"/>
              <a:t>Projekt je komplexní, reálný a smysluplný úkol (problém, téma), s nímž se žák identifikuje a přebírá za něj odpovědnost, a jehož výsledkem je konkrétní výstup (produkt). Žáci při řešení úkolu získávají zkušenosti samostatnou teoretickou i praktickou činností, při níž je třeba využít znalostí a dovedností z různých oborů. V projektu je uplatněn princip svobodného výběru žáka. Projekt lze charakterizovat jako podnik žáka. Přirozeně je projekt podnikem žáka, pokud jej žák sám navrhuje. Avšak může být iniciován i učitelem. I v tomto případě se může stát podnikem žáka, avšak za podmínek, že se s ním žák ztotožní a že se bude moci v jeho průběhu svobodně rozhodovat (Tomková, 2009). Dvořáková (2009) hovoří o projektovém vyučování coby úkolu žáka, který se tak stává zodpovědným za jeho splnění. Uvědomuje si a řídí svoji činnost od počáteční motivace, pokračuje fázemi jeho řešení až ke konkrétnímu výsledku práce. </a:t>
            </a:r>
            <a:endParaRPr lang="cs-CZ" dirty="0"/>
          </a:p>
        </p:txBody>
      </p:sp>
    </p:spTree>
    <p:extLst>
      <p:ext uri="{BB962C8B-B14F-4D97-AF65-F5344CB8AC3E}">
        <p14:creationId xmlns:p14="http://schemas.microsoft.com/office/powerpoint/2010/main" val="3347902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11560" y="260648"/>
            <a:ext cx="8075240" cy="5865515"/>
          </a:xfrm>
        </p:spPr>
        <p:txBody>
          <a:bodyPr>
            <a:normAutofit fontScale="70000" lnSpcReduction="20000"/>
          </a:bodyPr>
          <a:lstStyle/>
          <a:p>
            <a:r>
              <a:rPr lang="cs-CZ" dirty="0" smtClean="0"/>
              <a:t>Facilitační otázky. Otevírající otázky.</a:t>
            </a:r>
          </a:p>
          <a:p>
            <a:r>
              <a:rPr lang="cs-CZ" dirty="0" smtClean="0"/>
              <a:t> Otevírací otázka je ta, na kterou se nedá odpovědět jednoslovně „ano“ nebo „ne“. Otevřené otázky jsou velmi účinné, jsou pokládány pouze v tom případě, má-li </a:t>
            </a:r>
            <a:r>
              <a:rPr lang="cs-CZ" dirty="0" err="1" smtClean="0"/>
              <a:t>facilitátor</a:t>
            </a:r>
            <a:r>
              <a:rPr lang="cs-CZ" dirty="0" smtClean="0"/>
              <a:t> čas. Tyto druhy otázek začínají příslovcem „jak, kdy, co, kdo, proč, čím, jaké, které, čí“. Tady je několik příkladů otevřených otázek: </a:t>
            </a:r>
          </a:p>
          <a:p>
            <a:r>
              <a:rPr lang="cs-CZ" dirty="0" smtClean="0"/>
              <a:t>• Jak by se to změnilo, kdybyste to udělal jinak? </a:t>
            </a:r>
          </a:p>
          <a:p>
            <a:r>
              <a:rPr lang="cs-CZ" dirty="0" smtClean="0"/>
              <a:t>• Co je dobré a co se nepovedlo? </a:t>
            </a:r>
          </a:p>
          <a:p>
            <a:r>
              <a:rPr lang="cs-CZ" dirty="0" smtClean="0"/>
              <a:t>• Co byste příště udělali jinak? </a:t>
            </a:r>
          </a:p>
          <a:p>
            <a:r>
              <a:rPr lang="cs-CZ" dirty="0" smtClean="0"/>
              <a:t>• Jaký je Váš pohled na tato tři potenciální řešení?</a:t>
            </a:r>
          </a:p>
          <a:p>
            <a:r>
              <a:rPr lang="cs-CZ" dirty="0" smtClean="0"/>
              <a:t> • Co by se mohlo udělat, abychom předešli těmto chybám? </a:t>
            </a:r>
          </a:p>
          <a:p>
            <a:r>
              <a:rPr lang="cs-CZ" dirty="0" smtClean="0"/>
              <a:t>• V čem je problém? </a:t>
            </a:r>
          </a:p>
          <a:p>
            <a:r>
              <a:rPr lang="cs-CZ" dirty="0" smtClean="0"/>
              <a:t>• Můžete mi o tom říci něco bližšího? Zavírající otázky Tyto otázky způsobují, že účastníci odpovídají krátce „ano“ nebo „ne“. Tyto otázky nepomáhají objasňovat problémy a nepodporují diskusi. Používejte je vždy, když potřebujete trochu aktivizovat účastníky. Tyto druhy otázek začínají slovesem. Příklady: </a:t>
            </a:r>
            <a:endParaRPr lang="cs-CZ" dirty="0"/>
          </a:p>
        </p:txBody>
      </p:sp>
    </p:spTree>
    <p:extLst>
      <p:ext uri="{BB962C8B-B14F-4D97-AF65-F5344CB8AC3E}">
        <p14:creationId xmlns:p14="http://schemas.microsoft.com/office/powerpoint/2010/main" val="12406044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332656"/>
            <a:ext cx="8363272" cy="5793507"/>
          </a:xfrm>
        </p:spPr>
        <p:txBody>
          <a:bodyPr>
            <a:normAutofit fontScale="62500" lnSpcReduction="20000"/>
          </a:bodyPr>
          <a:lstStyle/>
          <a:p>
            <a:r>
              <a:rPr lang="cs-CZ" dirty="0" smtClean="0"/>
              <a:t>• Bylo to srozumitelné/nesrozumitelné?</a:t>
            </a:r>
          </a:p>
          <a:p>
            <a:r>
              <a:rPr lang="cs-CZ" dirty="0" smtClean="0"/>
              <a:t> • Všimli jste si něčeho? </a:t>
            </a:r>
          </a:p>
          <a:p>
            <a:r>
              <a:rPr lang="cs-CZ" dirty="0" smtClean="0"/>
              <a:t>• Máte nějaké otázky? </a:t>
            </a:r>
          </a:p>
          <a:p>
            <a:r>
              <a:rPr lang="cs-CZ" dirty="0" smtClean="0"/>
              <a:t>• Napadají vás teď nějaké otázky? Přesměrování otázky (bumerang) Účastníci často dávají </a:t>
            </a:r>
            <a:r>
              <a:rPr lang="cs-CZ" dirty="0" err="1" smtClean="0"/>
              <a:t>facilitátorovi</a:t>
            </a:r>
            <a:r>
              <a:rPr lang="cs-CZ" dirty="0" smtClean="0"/>
              <a:t> otázky, kterými si chtějí potvrdit vlastní postřehy nebo nápady. A zde </a:t>
            </a:r>
            <a:r>
              <a:rPr lang="cs-CZ" dirty="0" err="1" smtClean="0"/>
              <a:t>facilitátor</a:t>
            </a:r>
            <a:r>
              <a:rPr lang="cs-CZ" dirty="0" smtClean="0"/>
              <a:t> dojde k přesvědčení, že odpověď na otázku by měla najít skupina, může použít „efekt bumerangů“, tj. vrátit otázku zpět účastníkům (skupině). Je důležité mít neustále na zřeteli, že trenér má být interaktivní. Příklad: </a:t>
            </a:r>
          </a:p>
          <a:p>
            <a:r>
              <a:rPr lang="cs-CZ" dirty="0" smtClean="0"/>
              <a:t>• Co si o tom myslíte vy ostatní? </a:t>
            </a:r>
          </a:p>
          <a:p>
            <a:r>
              <a:rPr lang="cs-CZ" dirty="0" smtClean="0"/>
              <a:t>• Myslím, že to souvisí s tím, co řekla Helena předtím. Heleno, co si o tom myslíš?</a:t>
            </a:r>
          </a:p>
          <a:p>
            <a:r>
              <a:rPr lang="cs-CZ" dirty="0" smtClean="0"/>
              <a:t> • Pozor, aby se tato metoda nestala metodou jedinou. Parafrázování a otázky na objasnění V určitém stádiu diskuse potřebuje </a:t>
            </a:r>
            <a:r>
              <a:rPr lang="cs-CZ" dirty="0" err="1" smtClean="0"/>
              <a:t>facilitátor</a:t>
            </a:r>
            <a:r>
              <a:rPr lang="cs-CZ" dirty="0" smtClean="0"/>
              <a:t> udělat shrnutí nebo objasnění týkající se diskutovaného tématu. Zároveň je důležité, aby všichni členové týmu rozuměli prodiskutovávané věci stejně. Proto je vhodné v tomto stádiu dávat otázky na objasnění, tj. vlastními slovy zopakujte, jak jste porozuměli tomu, co řekl někdo druhý. Zeptejte se, zda jste jejich význam pochopili správně. Je-li třeba, požádejte o další informace. Příklad: Zkusím, Jaroslave, jestli jsem Ti dobře rozuměl, povídal jsi, že …pochopil jsem to správně?</a:t>
            </a:r>
            <a:endParaRPr lang="cs-CZ" dirty="0"/>
          </a:p>
        </p:txBody>
      </p:sp>
    </p:spTree>
    <p:extLst>
      <p:ext uri="{BB962C8B-B14F-4D97-AF65-F5344CB8AC3E}">
        <p14:creationId xmlns:p14="http://schemas.microsoft.com/office/powerpoint/2010/main" val="4235547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260648"/>
            <a:ext cx="8363272" cy="5865515"/>
          </a:xfrm>
        </p:spPr>
        <p:txBody>
          <a:bodyPr>
            <a:normAutofit lnSpcReduction="10000"/>
          </a:bodyPr>
          <a:lstStyle/>
          <a:p>
            <a:r>
              <a:rPr lang="cs-CZ" dirty="0" smtClean="0"/>
              <a:t>Úkolem učitele ve fázi realizace projektu je tedy radit žákům v případě potřeby, motivovat je a podporovat, aby v práci setrvali a dokončili ji. Zasahovat do práce žáků učitel musí v případě, že se již příliš odklánějí od stanoveného záměru a cílů. Učitel by také měl důsledně a systematicky monitorovat, jakým způsobem žáci pracují, jaké znalosti a dovednosti využívají, co volí za postupy atd. Jednak musí mít nad prací žáků přehled a jednak je tato činnost důležitá pro potřeby budoucího hodnocení a reflexe. </a:t>
            </a:r>
            <a:endParaRPr lang="cs-CZ" dirty="0"/>
          </a:p>
        </p:txBody>
      </p:sp>
    </p:spTree>
    <p:extLst>
      <p:ext uri="{BB962C8B-B14F-4D97-AF65-F5344CB8AC3E}">
        <p14:creationId xmlns:p14="http://schemas.microsoft.com/office/powerpoint/2010/main" val="39477156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81000" y="348344"/>
            <a:ext cx="8305800" cy="5777820"/>
          </a:xfrm>
        </p:spPr>
        <p:txBody>
          <a:bodyPr>
            <a:normAutofit fontScale="85000" lnSpcReduction="10000"/>
          </a:bodyPr>
          <a:lstStyle/>
          <a:p>
            <a:r>
              <a:rPr lang="cs-CZ" dirty="0" smtClean="0"/>
              <a:t>4 Prezentace Podstatnou součástí motivace žáka je fakt, že výsledky jeho práce budou prezentovány určitému okruhu posluchačů. Čím větší a významnější okruh posluchačů je, tím více narůstá u žáka pocit vlastní odpovědnosti a důležitosti a při úspěšném završení projektu i pocit uspokojení, úspěchu a chuti k dalším podobným aktivitám. Komu lze projekty prezentovat:</a:t>
            </a:r>
          </a:p>
          <a:p>
            <a:r>
              <a:rPr lang="cs-CZ" dirty="0" smtClean="0"/>
              <a:t> • spolužákům z vlastní třídy</a:t>
            </a:r>
          </a:p>
          <a:p>
            <a:r>
              <a:rPr lang="cs-CZ" dirty="0" smtClean="0"/>
              <a:t> • ostatním žákům ve škole</a:t>
            </a:r>
          </a:p>
          <a:p>
            <a:r>
              <a:rPr lang="cs-CZ" dirty="0" smtClean="0"/>
              <a:t> • rodičům – je žádoucí pozvat na prezentaci i rodiče. Pochopí tak lépe význam projektové výuky, získají informace o svém dítěti, činnosti učitelů a školy</a:t>
            </a:r>
          </a:p>
          <a:p>
            <a:r>
              <a:rPr lang="cs-CZ" dirty="0" smtClean="0"/>
              <a:t>. • široké veřejnosti </a:t>
            </a:r>
          </a:p>
          <a:p>
            <a:r>
              <a:rPr lang="cs-CZ" dirty="0" smtClean="0"/>
              <a:t>• zainteresovaným institucím či firmám</a:t>
            </a:r>
            <a:endParaRPr lang="cs-CZ" dirty="0"/>
          </a:p>
        </p:txBody>
      </p:sp>
    </p:spTree>
    <p:extLst>
      <p:ext uri="{BB962C8B-B14F-4D97-AF65-F5344CB8AC3E}">
        <p14:creationId xmlns:p14="http://schemas.microsoft.com/office/powerpoint/2010/main" val="42582091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70114" y="315686"/>
            <a:ext cx="8316686" cy="5810477"/>
          </a:xfrm>
        </p:spPr>
        <p:txBody>
          <a:bodyPr>
            <a:normAutofit fontScale="92500" lnSpcReduction="20000"/>
          </a:bodyPr>
          <a:lstStyle/>
          <a:p>
            <a:r>
              <a:rPr lang="cs-CZ" dirty="0" smtClean="0"/>
              <a:t>Způsoby prezentace </a:t>
            </a:r>
          </a:p>
          <a:p>
            <a:r>
              <a:rPr lang="cs-CZ" dirty="0" smtClean="0"/>
              <a:t>• písemná – např. internetové stránky, informační plakát, brožura</a:t>
            </a:r>
          </a:p>
          <a:p>
            <a:r>
              <a:rPr lang="cs-CZ" dirty="0" smtClean="0"/>
              <a:t> • ústní (i v kombinaci s vizuálními prvky) – např. přednáška, beseda, videozáznam, </a:t>
            </a:r>
            <a:r>
              <a:rPr lang="cs-CZ" dirty="0" err="1" smtClean="0"/>
              <a:t>powerpointová</a:t>
            </a:r>
            <a:r>
              <a:rPr lang="cs-CZ" dirty="0" smtClean="0"/>
              <a:t> prezentace </a:t>
            </a:r>
          </a:p>
          <a:p>
            <a:r>
              <a:rPr lang="cs-CZ" dirty="0" smtClean="0"/>
              <a:t>• prezentování praktických či uměleckých výrobků – např. výstava, předvádění modelu </a:t>
            </a:r>
          </a:p>
          <a:p>
            <a:r>
              <a:rPr lang="cs-CZ" dirty="0" smtClean="0"/>
              <a:t>• některé produkty jsou prezentačního charakteru samy o sobě – např. divadlo, koncert, časopis, kniha, veřejná akce, soutěž </a:t>
            </a:r>
          </a:p>
          <a:p>
            <a:r>
              <a:rPr lang="cs-CZ" dirty="0" smtClean="0"/>
              <a:t>• bez prezentace – v některých případech není prezentace nutná, stačí realizace výsledného produktu, např. školního výletu </a:t>
            </a:r>
            <a:endParaRPr lang="cs-CZ" dirty="0"/>
          </a:p>
        </p:txBody>
      </p:sp>
    </p:spTree>
    <p:extLst>
      <p:ext uri="{BB962C8B-B14F-4D97-AF65-F5344CB8AC3E}">
        <p14:creationId xmlns:p14="http://schemas.microsoft.com/office/powerpoint/2010/main" val="27681303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88640"/>
            <a:ext cx="8291264" cy="5937523"/>
          </a:xfrm>
        </p:spPr>
        <p:txBody>
          <a:bodyPr/>
          <a:lstStyle/>
          <a:p>
            <a:r>
              <a:rPr lang="cs-CZ" dirty="0" smtClean="0"/>
              <a:t>Závěrečná část projektů bývá nazývána hodnocením nebo reflexí. Oba pojmy zde odlišíme. Hodnocení vztáhneme k posuzování kvality žákovských projektů, zatímco reflexi pojmeme jako </a:t>
            </a:r>
            <a:r>
              <a:rPr lang="cs-CZ" dirty="0" err="1" smtClean="0"/>
              <a:t>ohlednutí</a:t>
            </a:r>
            <a:r>
              <a:rPr lang="cs-CZ" dirty="0" smtClean="0"/>
              <a:t> se za průběhem projektu a uvědomění si toho, jaké byly jeho přínosy a nedostatky. </a:t>
            </a:r>
            <a:endParaRPr lang="cs-CZ" dirty="0"/>
          </a:p>
        </p:txBody>
      </p:sp>
    </p:spTree>
    <p:extLst>
      <p:ext uri="{BB962C8B-B14F-4D97-AF65-F5344CB8AC3E}">
        <p14:creationId xmlns:p14="http://schemas.microsoft.com/office/powerpoint/2010/main" val="3455969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5721499"/>
          </a:xfrm>
        </p:spPr>
        <p:txBody>
          <a:bodyPr>
            <a:normAutofit fontScale="70000" lnSpcReduction="20000"/>
          </a:bodyPr>
          <a:lstStyle/>
          <a:p>
            <a:r>
              <a:rPr lang="cs-CZ" dirty="0" smtClean="0"/>
              <a:t>Hodnocení Hodnotit je třeba jak výsledek projektu, tak jeho průběh, jak práci svou, tak práci ostatních. Při hodnocení výstupu projektu zvažujeme, do jaké míry byl naplněn jeho základní účel. Kritéria úspěšnosti splnění úkolu, dle kterých se budeme řídit, by měla být stanovena před započetím projektu, a to buďto učitelem samotným či učitelem ve spolupráci s žáky. Při klasickém vyučování se soustřeďujeme především na hodnocení intelektuálního výkonu žáka, při projektovém vyučování se však dostávají do popředí zájmu také jiné jeho kvality, jako například pracovitost, zručnost, aktivita, pozitivní přístup, schopnost spolupráce a efektivní komunikace, ekonomické myšlení, kreativita atd. Z výše zmíněných důvodů není vhodné práci žáků na projektu známkovat, volíme spíše slovní hodnocení. Vycházíme přitom ze zásad formativního hodnocení, tzn. klademe důraz na klady a přínos žákovy práce a vytyčujeme oblasti žákova možného zlepšení. Při dlouhodobějších projektech je žádoucí zařadit kromě hodnocení závěrečného i hodnocení průběžné. Z výsledků hodnocení by měla vždy vyplynout příslušná opatření do budoucna, měly by sloužit jako poučení pro další práci na projektech. </a:t>
            </a:r>
            <a:endParaRPr lang="cs-CZ" dirty="0"/>
          </a:p>
        </p:txBody>
      </p:sp>
    </p:spTree>
    <p:extLst>
      <p:ext uri="{BB962C8B-B14F-4D97-AF65-F5344CB8AC3E}">
        <p14:creationId xmlns:p14="http://schemas.microsoft.com/office/powerpoint/2010/main" val="3817637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lstStyle/>
          <a:p>
            <a:r>
              <a:rPr lang="cs-CZ" dirty="0" smtClean="0"/>
              <a:t>Reflexe Při reflexi se učitel a žáci ohlíží za průběhem projektu a snaží se pojmenovat, jaké dovednosti a vědomosti žáci během něho využívali, co nového se naučili, jaké měli při práci pocity a zážitky apod. Lze využít řadu technik zpětné vazby. Mohou být verbální, kdy např. pouze jedním slovem vyjadřujeme svůj postoj nebo neverbální, kdy totéž vyjadřujeme např. gestem. Přehled technik zpětné vazby</a:t>
            </a:r>
            <a:endParaRPr lang="cs-CZ" dirty="0"/>
          </a:p>
        </p:txBody>
      </p:sp>
    </p:spTree>
    <p:extLst>
      <p:ext uri="{BB962C8B-B14F-4D97-AF65-F5344CB8AC3E}">
        <p14:creationId xmlns:p14="http://schemas.microsoft.com/office/powerpoint/2010/main" val="1601457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02771" y="326572"/>
            <a:ext cx="8284029" cy="5799592"/>
          </a:xfrm>
        </p:spPr>
        <p:txBody>
          <a:bodyPr>
            <a:normAutofit fontScale="85000" lnSpcReduction="10000"/>
          </a:bodyPr>
          <a:lstStyle/>
          <a:p>
            <a:r>
              <a:rPr lang="cs-CZ" dirty="0" smtClean="0"/>
              <a:t>Techniky zpětné vazby </a:t>
            </a:r>
          </a:p>
          <a:p>
            <a:r>
              <a:rPr lang="cs-CZ" dirty="0" smtClean="0"/>
              <a:t>• verbální – sdělování informací a hodnocení prostřednictvím mluveného či psaného projevu; nejčastěji skupinová diskuse </a:t>
            </a:r>
          </a:p>
          <a:p>
            <a:r>
              <a:rPr lang="cs-CZ" dirty="0" smtClean="0"/>
              <a:t>• neverbální – vyjadřujeme názor pomocí mimiky, gestikulace apod.</a:t>
            </a:r>
          </a:p>
          <a:p>
            <a:r>
              <a:rPr lang="cs-CZ" dirty="0" smtClean="0"/>
              <a:t> • rolové – simulujeme, charakterizujeme pomocí příběhu </a:t>
            </a:r>
          </a:p>
          <a:p>
            <a:r>
              <a:rPr lang="cs-CZ" dirty="0" smtClean="0"/>
              <a:t>• výtvarné – kresba, malba, modelování, barevné škály </a:t>
            </a:r>
          </a:p>
          <a:p>
            <a:r>
              <a:rPr lang="cs-CZ" dirty="0" smtClean="0"/>
              <a:t>• symboly a metafory – hodnocení pomocí karet, čísel, figurek, šachovnice atd.</a:t>
            </a:r>
          </a:p>
          <a:p>
            <a:r>
              <a:rPr lang="cs-CZ" dirty="0" smtClean="0"/>
              <a:t> • psaní dopisů, esejí, básní, povídek… </a:t>
            </a:r>
          </a:p>
          <a:p>
            <a:r>
              <a:rPr lang="cs-CZ" dirty="0" smtClean="0"/>
              <a:t>• testy – vyplňujeme dotazníky či ankety</a:t>
            </a:r>
            <a:endParaRPr lang="cs-CZ" dirty="0"/>
          </a:p>
        </p:txBody>
      </p:sp>
    </p:spTree>
    <p:extLst>
      <p:ext uri="{BB962C8B-B14F-4D97-AF65-F5344CB8AC3E}">
        <p14:creationId xmlns:p14="http://schemas.microsoft.com/office/powerpoint/2010/main" val="3222841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188640"/>
            <a:ext cx="8291264" cy="5937523"/>
          </a:xfrm>
        </p:spPr>
        <p:txBody>
          <a:bodyPr>
            <a:normAutofit fontScale="85000" lnSpcReduction="20000"/>
          </a:bodyPr>
          <a:lstStyle/>
          <a:p>
            <a:r>
              <a:rPr lang="cs-CZ" dirty="0" smtClean="0"/>
              <a:t>Nejčastěji užívanou metodou je metoda skupinové diskuse. Vhodný je například diskusní kruh. Učitel je moderátorem nebo </a:t>
            </a:r>
            <a:r>
              <a:rPr lang="cs-CZ" dirty="0" err="1" smtClean="0"/>
              <a:t>spolumoderátorem</a:t>
            </a:r>
            <a:r>
              <a:rPr lang="cs-CZ" dirty="0" smtClean="0"/>
              <a:t> diskuse (ujme-li se moderování některý ze žáků). Tématem je realizace projektu od počátku až do současné chvíle. K funkčnímu diskusnímu kruhu je třeba navodit pocit bezpečí, aby se žáci neobávali do diskuse vstupovat. Zvláště realizujeme diskusní kruh poprvé, je vhodné formulovat společně s žáky pravidla: naslouchání, úcty, diskrétnosti atd. Je vhodné, aby si pravidla, ve kterých žáci budou pracovat, definovali sami. Po nastavení pravidel můžeme otázky směřovat již přímo k projektovému cyklu: </a:t>
            </a:r>
          </a:p>
          <a:p>
            <a:r>
              <a:rPr lang="cs-CZ" dirty="0" smtClean="0"/>
              <a:t>• Co se nám povedlo? </a:t>
            </a:r>
          </a:p>
          <a:p>
            <a:r>
              <a:rPr lang="cs-CZ" dirty="0" smtClean="0"/>
              <a:t>• Co nového jsme se naučili? </a:t>
            </a:r>
          </a:p>
          <a:p>
            <a:r>
              <a:rPr lang="cs-CZ" dirty="0" smtClean="0"/>
              <a:t>• Co bylo pro nás obtížné? • Specifické otázky k tématu projektu </a:t>
            </a:r>
            <a:endParaRPr lang="cs-CZ" dirty="0"/>
          </a:p>
        </p:txBody>
      </p:sp>
    </p:spTree>
    <p:extLst>
      <p:ext uri="{BB962C8B-B14F-4D97-AF65-F5344CB8AC3E}">
        <p14:creationId xmlns:p14="http://schemas.microsoft.com/office/powerpoint/2010/main" val="3187000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77500" lnSpcReduction="20000"/>
          </a:bodyPr>
          <a:lstStyle/>
          <a:p>
            <a:r>
              <a:rPr lang="cs-CZ" dirty="0" smtClean="0"/>
              <a:t>Projektové vyučování je založeno na projektové metodě. Nejedná se přitom o jeden postup, nýbrž o soubor postupů vyznačující se využitím různých dílčích metod výuky a různých forem práce. Projektová metody je podle Kratochvílové uspořádaný systém činností učitele a žáků, v němž dominantní roli mají učební aktivity žáků a podporující roli poradenské činnosti učitele, kterými směřují společně k dosažení cílů a smyslu projektu. Je třeba připomenout, že veškeré činnosti v rámci projektu nejsou předem naplánovány a učitel tak pracuje s určitou mírou rizika. Projektové vyučování jako vyučování založené na projektech je charakteristické svou komplexností, která se projevuje hned v několika oblastech: integruje učivo z různých předmětů a vzdělávacích oblastí, rozvíjí různé dovednosti (intelektové, psychomotorické, sociální), zahrnuje různé dílčí výukové metody. Dle Mazáčové (2008) spojuje jednání, myšlení i prožívání, teorii a praxi, školu a život. </a:t>
            </a:r>
            <a:endParaRPr lang="cs-CZ" dirty="0"/>
          </a:p>
        </p:txBody>
      </p:sp>
    </p:spTree>
    <p:extLst>
      <p:ext uri="{BB962C8B-B14F-4D97-AF65-F5344CB8AC3E}">
        <p14:creationId xmlns:p14="http://schemas.microsoft.com/office/powerpoint/2010/main" val="23990441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4543" y="261258"/>
            <a:ext cx="8262257" cy="5864906"/>
          </a:xfrm>
        </p:spPr>
        <p:txBody>
          <a:bodyPr>
            <a:normAutofit fontScale="85000" lnSpcReduction="20000"/>
          </a:bodyPr>
          <a:lstStyle/>
          <a:p>
            <a:r>
              <a:rPr lang="cs-CZ" dirty="0" smtClean="0"/>
              <a:t>Učitel by také neměl zapomenout na sebereflexi, tedy zpětné ohlédnutí za svojí (novou) rolí </a:t>
            </a:r>
            <a:r>
              <a:rPr lang="cs-CZ" dirty="0" err="1" smtClean="0"/>
              <a:t>facilitátora</a:t>
            </a:r>
            <a:r>
              <a:rPr lang="cs-CZ" dirty="0" smtClean="0"/>
              <a:t> projektu, ze kterého se může poučit pro budoucí činnosti. </a:t>
            </a:r>
            <a:r>
              <a:rPr lang="cs-CZ" dirty="0" err="1" smtClean="0"/>
              <a:t>Sebereflektivní</a:t>
            </a:r>
            <a:r>
              <a:rPr lang="cs-CZ" dirty="0" smtClean="0"/>
              <a:t> otázky, které si může položit, jsou následující: </a:t>
            </a:r>
          </a:p>
          <a:p>
            <a:r>
              <a:rPr lang="cs-CZ" dirty="0" smtClean="0"/>
              <a:t>• Jak projekt probíhal? Jak jste vnímal průběh projektu? • Co bylo přínosem projektu pro žáky? Odpovídá tento přínos cílům, které jste definoval na začátku projektu?</a:t>
            </a:r>
          </a:p>
          <a:p>
            <a:r>
              <a:rPr lang="cs-CZ" dirty="0" smtClean="0"/>
              <a:t> • Co bylo přínosem projektu pro Vás? </a:t>
            </a:r>
          </a:p>
          <a:p>
            <a:r>
              <a:rPr lang="cs-CZ" dirty="0" smtClean="0"/>
              <a:t>• Jak byste zhodnotili podmínky pro realizaci projektu? (např. časové, materiální, finanční)</a:t>
            </a:r>
          </a:p>
          <a:p>
            <a:r>
              <a:rPr lang="cs-CZ" dirty="0" smtClean="0"/>
              <a:t> • Pokud byste realizovali projekt příště, co byste na něm změnili? </a:t>
            </a:r>
          </a:p>
          <a:p>
            <a:r>
              <a:rPr lang="cs-CZ" dirty="0" smtClean="0"/>
              <a:t>• Proč se některé prvky projektu nevydařily?</a:t>
            </a:r>
          </a:p>
          <a:p>
            <a:r>
              <a:rPr lang="cs-CZ" dirty="0" smtClean="0"/>
              <a:t> • Můžete zformulovat nějakou zajímavost, která vás při realizaci projektu překvapila? </a:t>
            </a:r>
            <a:endParaRPr lang="cs-CZ" dirty="0"/>
          </a:p>
        </p:txBody>
      </p:sp>
    </p:spTree>
    <p:extLst>
      <p:ext uri="{BB962C8B-B14F-4D97-AF65-F5344CB8AC3E}">
        <p14:creationId xmlns:p14="http://schemas.microsoft.com/office/powerpoint/2010/main" val="7874671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62500" lnSpcReduction="20000"/>
          </a:bodyPr>
          <a:lstStyle/>
          <a:p>
            <a:r>
              <a:rPr lang="cs-CZ" dirty="0" smtClean="0"/>
              <a:t>Výhody projekt. výuky</a:t>
            </a:r>
          </a:p>
          <a:p>
            <a:endParaRPr lang="cs-CZ" dirty="0"/>
          </a:p>
          <a:p>
            <a:r>
              <a:rPr lang="cs-CZ" dirty="0" smtClean="0"/>
              <a:t>Za hlavní přínos projektového vyučování bývá považována jeho motivující funkce. Motivace k učení je dána už tím, že si žák v projektu volí to, co ho zajímá. Pracuje s tím, co objeví a sám pozoruje, čímž si nejvíce zapamatuje, protože k výsledku došel vlastní cestou (popřípadě skupinově). Jako motivační prvek může působit i prezentace výsledků projektového vyučování, ať už ve škole nebo mimo ni. Zde mohou žáci při prezentaci projektu zažít pocit úspěchu, což vede k navýšení motivace a oblibě projektového vyučování (Tomková, Kašová, Dvořáková, 2009). Projektové vyučování má kromě motivace i jiná pozitiva. Především poskytuje příležitost pro pěstování spoluzodpovědnosti žáka a vytváření prostoru pro rozvoj jeho samostatnosti v bezpečném prostředí školy. Umožňuje také realizaci obecných cílů základního vzdělání a rozvíjení klíčových kompetencí. Dává prostor pro integraci 17 poznatků z různých oborů (Tomková, Kašová, Dvořáková, 2009). Žáci během projektové výuky narazí na problémy, které budou muset vlastními silami překonat, tím pádem se učí řešit problémy, tvořit a podněcovat intuici a fantazii. Projekt učí pracovat s informacemi a má i určitou mravní dimenzi (Coufalová, 2006). Další výhodou projektů je, že učí nejen spolupráci žáků mezi sebou, ale také spolupráci žáků a učitelů. Pedagogové mohou na tématech spolupracovat a tím si rozšířit pohled na dané téma. </a:t>
            </a:r>
            <a:endParaRPr lang="cs-CZ" dirty="0"/>
          </a:p>
        </p:txBody>
      </p:sp>
    </p:spTree>
    <p:extLst>
      <p:ext uri="{BB962C8B-B14F-4D97-AF65-F5344CB8AC3E}">
        <p14:creationId xmlns:p14="http://schemas.microsoft.com/office/powerpoint/2010/main" val="18181156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51520" y="260648"/>
            <a:ext cx="8435280" cy="5865515"/>
          </a:xfrm>
        </p:spPr>
        <p:txBody>
          <a:bodyPr>
            <a:normAutofit fontScale="70000" lnSpcReduction="20000"/>
          </a:bodyPr>
          <a:lstStyle/>
          <a:p>
            <a:r>
              <a:rPr lang="cs-CZ" dirty="0" smtClean="0"/>
              <a:t>nevýhody projektové metody. </a:t>
            </a:r>
          </a:p>
          <a:p>
            <a:r>
              <a:rPr lang="cs-CZ" dirty="0" smtClean="0"/>
              <a:t>Na projektovou metodu se snesla kritika již od jejích počátků. Bylo jí vytýkáno, že podceňuje rozvíjení poznání žáků a orientuje se především na formální stránku výuky. Ve 30. letech 20. století zazněly kritické hlasy vůči celé pragmatické pedagogice. Pragmatistům byla vytýkána tendence opouštět přísnější hlediska pro školní prospěch a postup a nahrazování systematického učení aktivitou, která je často cílem sama o sobě bez ohledu na to, zda se touto aktivitou žáci něčemu učí. Kriticky se poukazovalo na to, že činnost žáků vyučovaných uvedeným způsobem se vyznačovala spíše diskusí, plánováním než skutečným myšlením a teoretickým poznáváním. Všeobecně se odsuzovalo přeceňování učení postojům proti kognitivnímu učení I v současnosti můžeme zaslechnout kritické hlasy. Nebezpečím projektové metody je její možné zjednodušení na orientaci pouze na zájmy žáků a její vytržení z kontextu dlouhodobých učebních cílů (Maňák, 1998). Nebezpečí také hrozí, pokud je projektová metoda nesprávně chápána jako nepřipravená improvizace učitele, jako proces učení, který má cíl pouze sám v sobě, je orientován jen na zájmy dítěte a odstraňuje vedoucí roli učitele. Riziko lze shledat i v časové náročnosti. </a:t>
            </a:r>
            <a:endParaRPr lang="cs-CZ" dirty="0"/>
          </a:p>
        </p:txBody>
      </p:sp>
    </p:spTree>
    <p:extLst>
      <p:ext uri="{BB962C8B-B14F-4D97-AF65-F5344CB8AC3E}">
        <p14:creationId xmlns:p14="http://schemas.microsoft.com/office/powerpoint/2010/main" val="15977687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77500" lnSpcReduction="20000"/>
          </a:bodyPr>
          <a:lstStyle/>
          <a:p>
            <a:r>
              <a:rPr lang="cs-CZ" dirty="0" smtClean="0"/>
              <a:t>Projektové vyučování vždy přinese momenty překvapení. Zkusme se zamyslet nad tím, jak eliminovat hlavní rizika neúspěchu projektu. Rizika jsou vztažena k žákovi, učiteli a k procesu učení. </a:t>
            </a:r>
          </a:p>
          <a:p>
            <a:endParaRPr lang="cs-CZ" dirty="0" smtClean="0"/>
          </a:p>
          <a:p>
            <a:r>
              <a:rPr lang="cs-CZ" dirty="0" smtClean="0"/>
              <a:t>Rovina žáka: </a:t>
            </a:r>
          </a:p>
          <a:p>
            <a:r>
              <a:rPr lang="cs-CZ" dirty="0" smtClean="0"/>
              <a:t>• Projekt je pro žáky příliš náročný: konzultujte náročnost s žáky i s kolegy. Pokud se ukáže některá část projektu nerealizovaná, pracujte s alternativami. Mějte plán B.</a:t>
            </a:r>
          </a:p>
          <a:p>
            <a:r>
              <a:rPr lang="cs-CZ" dirty="0" smtClean="0"/>
              <a:t> • Žák není způsobilý obstarat si adekvátní zdroje informací: zejména v počátečních fázích projektu je doporučeno, aby učitel se žáky na vyhledávání informací spolupracoval.</a:t>
            </a:r>
          </a:p>
          <a:p>
            <a:r>
              <a:rPr lang="cs-CZ" dirty="0" smtClean="0"/>
              <a:t> • Žák není motivovaný projekt řešit: žáky je třeba motivovat průběžně, zejména u dlouhodobých projektů. Promýšlejte různé podoby motivace. </a:t>
            </a:r>
          </a:p>
          <a:p>
            <a:endParaRPr lang="cs-CZ" dirty="0"/>
          </a:p>
        </p:txBody>
      </p:sp>
    </p:spTree>
    <p:extLst>
      <p:ext uri="{BB962C8B-B14F-4D97-AF65-F5344CB8AC3E}">
        <p14:creationId xmlns:p14="http://schemas.microsoft.com/office/powerpoint/2010/main" val="24474172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476672"/>
            <a:ext cx="8363272" cy="5649491"/>
          </a:xfrm>
        </p:spPr>
        <p:txBody>
          <a:bodyPr>
            <a:normAutofit lnSpcReduction="10000"/>
          </a:bodyPr>
          <a:lstStyle/>
          <a:p>
            <a:r>
              <a:rPr lang="cs-CZ" dirty="0" smtClean="0"/>
              <a:t>Rovina učitele:</a:t>
            </a:r>
          </a:p>
          <a:p>
            <a:r>
              <a:rPr lang="cs-CZ" dirty="0" smtClean="0"/>
              <a:t> • Nesystematičnost a nesoustavnost projektové výuky může budit dojem nedodržení vzdělávacího obsahu platného kurikula: neztraťte se v projektu, buďte si vědomi cílů a nebojte se proces </a:t>
            </a:r>
            <a:r>
              <a:rPr lang="cs-CZ" dirty="0" err="1" smtClean="0"/>
              <a:t>facilitovat</a:t>
            </a:r>
            <a:r>
              <a:rPr lang="cs-CZ" dirty="0" smtClean="0"/>
              <a:t>. </a:t>
            </a:r>
          </a:p>
          <a:p>
            <a:r>
              <a:rPr lang="cs-CZ" dirty="0" smtClean="0"/>
              <a:t>• Projektová výuka většinou žádá spolupráci učitelů, podporu kolegů, vedení školy, rodičů i okolí, která mnohdy učitelům není k dispozici: zkuste si vyjednat podporu předem, spolupracujte s těmi, kteří jsou ochotni spolupracovat </a:t>
            </a:r>
          </a:p>
          <a:p>
            <a:endParaRPr lang="cs-CZ" dirty="0"/>
          </a:p>
        </p:txBody>
      </p:sp>
    </p:spTree>
    <p:extLst>
      <p:ext uri="{BB962C8B-B14F-4D97-AF65-F5344CB8AC3E}">
        <p14:creationId xmlns:p14="http://schemas.microsoft.com/office/powerpoint/2010/main" val="11633635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35429" y="424544"/>
            <a:ext cx="8251371" cy="5701620"/>
          </a:xfrm>
        </p:spPr>
        <p:txBody>
          <a:bodyPr/>
          <a:lstStyle/>
          <a:p>
            <a:r>
              <a:rPr lang="cs-CZ" dirty="0" smtClean="0"/>
              <a:t>Rovina procesu učení: </a:t>
            </a:r>
          </a:p>
          <a:p>
            <a:r>
              <a:rPr lang="cs-CZ" dirty="0" smtClean="0"/>
              <a:t>• Náročnost na prostředí a materiály: plánujte reálně, hledejte alternativy </a:t>
            </a:r>
          </a:p>
          <a:p>
            <a:r>
              <a:rPr lang="cs-CZ" dirty="0" smtClean="0"/>
              <a:t>• Většinou je nutná úprava organizace vyučování: promyslete a projednejte s kolegy, pokud se jich to týká </a:t>
            </a:r>
          </a:p>
          <a:p>
            <a:r>
              <a:rPr lang="cs-CZ" dirty="0" smtClean="0"/>
              <a:t>• Nedostatečně informované okolí může v projektové výuce vidět hru, ne vyučovací proces: dejte vědět okolí, co se ve třídě děje. Prezentujte výsledky projektů</a:t>
            </a:r>
            <a:endParaRPr lang="cs-CZ" dirty="0"/>
          </a:p>
        </p:txBody>
      </p:sp>
    </p:spTree>
    <p:extLst>
      <p:ext uri="{BB962C8B-B14F-4D97-AF65-F5344CB8AC3E}">
        <p14:creationId xmlns:p14="http://schemas.microsoft.com/office/powerpoint/2010/main" val="1815650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89856" y="413658"/>
            <a:ext cx="8196943" cy="5712506"/>
          </a:xfrm>
        </p:spPr>
        <p:txBody>
          <a:bodyPr>
            <a:normAutofit fontScale="85000" lnSpcReduction="10000"/>
          </a:bodyPr>
          <a:lstStyle/>
          <a:p>
            <a:r>
              <a:rPr lang="cs-CZ" dirty="0" smtClean="0"/>
              <a:t>Otázky k zamyšlení</a:t>
            </a:r>
          </a:p>
          <a:p>
            <a:r>
              <a:rPr lang="cs-CZ" dirty="0" smtClean="0"/>
              <a:t>1. Jaké podoby z hlediska časové dotace a místa realizace může mít projektové vyučování ve Vašem předmětu?</a:t>
            </a:r>
          </a:p>
          <a:p>
            <a:r>
              <a:rPr lang="cs-CZ" dirty="0" smtClean="0"/>
              <a:t> 2. K rozvoji jakých klíčových kompetencí může projektové vyučování ve Vašem předmětu směřovat? </a:t>
            </a:r>
          </a:p>
          <a:p>
            <a:r>
              <a:rPr lang="cs-CZ" dirty="0" smtClean="0"/>
              <a:t>3. Představte si maximalistickou minimalistickou podobu projektu ve Vašem předmětu. Jakby vypadal projekt, na který byste měli velké množství zdrojů (časových, materiálních) a jak by naopak vypadal projekt, který byst realizovali v krátké době a bez zvláštních prostředků?</a:t>
            </a:r>
          </a:p>
          <a:p>
            <a:r>
              <a:rPr lang="cs-CZ" dirty="0" smtClean="0"/>
              <a:t> 4. Jaká vnímáte rizika při realizaci Vašeho projektu? Jak jim lze předcházet? </a:t>
            </a:r>
          </a:p>
        </p:txBody>
      </p:sp>
    </p:spTree>
    <p:extLst>
      <p:ext uri="{BB962C8B-B14F-4D97-AF65-F5344CB8AC3E}">
        <p14:creationId xmlns:p14="http://schemas.microsoft.com/office/powerpoint/2010/main" val="2281766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19256" cy="5865515"/>
          </a:xfrm>
        </p:spPr>
        <p:txBody>
          <a:bodyPr>
            <a:normAutofit fontScale="70000" lnSpcReduction="20000"/>
          </a:bodyPr>
          <a:lstStyle/>
          <a:p>
            <a:r>
              <a:rPr lang="cs-CZ" dirty="0" smtClean="0"/>
              <a:t>2. Projekt v kurikulu.</a:t>
            </a:r>
          </a:p>
          <a:p>
            <a:r>
              <a:rPr lang="cs-CZ" dirty="0" smtClean="0"/>
              <a:t> Protože je projekt odlišnou formou výuky od tradičního frontálního vyučování, napadne nás řada otázek k praktickým aspektům jeho realizace a k jeho začlenění do kurikula, konkrétně do školních vzdělávacích programů. Z hlediska časové dotace nás napadne, že projektová výuka vyžaduje poměrně velké množství času – většinou probíhá v projektovém dnu, projektovém týdnu nebo po celý školní rok. Z hlediska místa realizace projektu se mohou projekty realizovat ve třídě, ve škole, žáci na nich mohou pracovat doma, mohou se odehrávat i na školách v přírodě či na výletech (Coufalová, 2006). Z hlediska kurikula projektové vyučování obvykle prostupuje více předměty a integruje získané poznatky. Lze jej využít k rozvoji klíčových kompetencí (tab. č. 1) </a:t>
            </a:r>
          </a:p>
          <a:p>
            <a:endParaRPr lang="cs-CZ" dirty="0"/>
          </a:p>
          <a:p>
            <a:endParaRPr lang="cs-CZ" dirty="0" smtClean="0"/>
          </a:p>
          <a:p>
            <a:endParaRPr lang="cs-CZ" dirty="0" smtClean="0"/>
          </a:p>
          <a:p>
            <a:r>
              <a:rPr lang="cs-CZ" dirty="0" smtClean="0"/>
              <a:t>Tabulka č. 1: Klíčové kompetence v etapě základního vzdělávání • Kompetence k učení, • Kompetence k řešení problémů, • Kompetence komunikativní, • Kompetence sociální a personální, • Kompetence občanské, • Kompetence pracovní </a:t>
            </a:r>
            <a:endParaRPr lang="cs-CZ" dirty="0"/>
          </a:p>
        </p:txBody>
      </p:sp>
    </p:spTree>
    <p:extLst>
      <p:ext uri="{BB962C8B-B14F-4D97-AF65-F5344CB8AC3E}">
        <p14:creationId xmlns:p14="http://schemas.microsoft.com/office/powerpoint/2010/main" val="2872068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04664"/>
            <a:ext cx="8291264" cy="5721499"/>
          </a:xfrm>
        </p:spPr>
        <p:txBody>
          <a:bodyPr>
            <a:normAutofit fontScale="70000" lnSpcReduction="20000"/>
          </a:bodyPr>
          <a:lstStyle/>
          <a:p>
            <a:r>
              <a:rPr lang="cs-CZ" dirty="0" smtClean="0"/>
              <a:t>Projektové vyučování je také vhodnou formou realizace tzv. průřezových témat, která škola musí zařadit do školního vzdělávacího programu. </a:t>
            </a:r>
          </a:p>
          <a:p>
            <a:r>
              <a:rPr lang="cs-CZ" dirty="0" smtClean="0"/>
              <a:t>Průřezová témata v etapě základního vzdělávání  Osobnostní a sociální výchova </a:t>
            </a:r>
          </a:p>
          <a:p>
            <a:r>
              <a:rPr lang="cs-CZ" dirty="0" smtClean="0"/>
              <a:t>• Výchova demokratického občana </a:t>
            </a:r>
          </a:p>
          <a:p>
            <a:r>
              <a:rPr lang="cs-CZ" dirty="0" smtClean="0"/>
              <a:t>• Výchova k myšlení v evropských a globálních souvislostech </a:t>
            </a:r>
          </a:p>
          <a:p>
            <a:r>
              <a:rPr lang="cs-CZ" dirty="0" smtClean="0"/>
              <a:t>• Multikulturní výchova </a:t>
            </a:r>
          </a:p>
          <a:p>
            <a:r>
              <a:rPr lang="cs-CZ" dirty="0" smtClean="0"/>
              <a:t>• Environmentální výchova</a:t>
            </a:r>
          </a:p>
          <a:p>
            <a:r>
              <a:rPr lang="cs-CZ" dirty="0" smtClean="0"/>
              <a:t> • Mediální výchova </a:t>
            </a:r>
          </a:p>
          <a:p>
            <a:r>
              <a:rPr lang="cs-CZ" dirty="0" smtClean="0"/>
              <a:t>Projektové vyučování lze využít ve všech vzdělávacích oblastech. Pro úspěšnou realizaci je třeba i dobrého zázemí a materiálního zajištění. Nejdůležitější však je, aby projektové výuce byli naklonění všichni, kterých se nějakým způsobem dotýká – žáci, učitelé, vedení školy, rodiče, instituce a firmy. Je nutná jejich 6 spolupráce, či alespoň ochota projektovému vyučování přiznat jeho důležité místo ve vyučovacím procesu. </a:t>
            </a:r>
            <a:endParaRPr lang="cs-CZ" dirty="0"/>
          </a:p>
        </p:txBody>
      </p:sp>
    </p:spTree>
    <p:extLst>
      <p:ext uri="{BB962C8B-B14F-4D97-AF65-F5344CB8AC3E}">
        <p14:creationId xmlns:p14="http://schemas.microsoft.com/office/powerpoint/2010/main" val="1219774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260648"/>
            <a:ext cx="8291264" cy="5865515"/>
          </a:xfrm>
        </p:spPr>
        <p:txBody>
          <a:bodyPr>
            <a:normAutofit fontScale="85000" lnSpcReduction="20000"/>
          </a:bodyPr>
          <a:lstStyle/>
          <a:p>
            <a:r>
              <a:rPr lang="cs-CZ" dirty="0" smtClean="0"/>
              <a:t>3. Cíle projektového vyučování</a:t>
            </a:r>
          </a:p>
          <a:p>
            <a:r>
              <a:rPr lang="cs-CZ" dirty="0" smtClean="0"/>
              <a:t> Cílem projektového vyučování není předání velkého množství poznatků v co nejkratším čase, nýbrž rovnoměrné formování osobnosti žáka ve všech jejích rovinách. Chce vést žáky k samostatnosti, aktivitě a tvořivosti, a proto staví na principu svobodné volby a maximálním spojení školy se životem. Projektová výuka však rozvíjí nejen obecné dovednosti a kompetence, ale vede i k osvojování specifických odborných dovedností a vědomostí. Ty jsou však včleněny do smysluplného kontextu, je jich třeba pro splnění konkrétního úkolu. Díky projektovému vyučování „uspoříme čas a energie učitelů i žáků, kteří získají, prověří a prakticky použijí poznatky, jež by jinak sbírali v jednotlivých vyučovacích předmětech odděleně, bez souvislostí a často bez praktického porozumění.“ (Tomková, 2009)</a:t>
            </a:r>
            <a:endParaRPr lang="cs-CZ" dirty="0"/>
          </a:p>
        </p:txBody>
      </p:sp>
    </p:spTree>
    <p:extLst>
      <p:ext uri="{BB962C8B-B14F-4D97-AF65-F5344CB8AC3E}">
        <p14:creationId xmlns:p14="http://schemas.microsoft.com/office/powerpoint/2010/main" val="518655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19256" cy="5865515"/>
          </a:xfrm>
        </p:spPr>
        <p:txBody>
          <a:bodyPr>
            <a:normAutofit fontScale="92500" lnSpcReduction="20000"/>
          </a:bodyPr>
          <a:lstStyle/>
          <a:p>
            <a:r>
              <a:rPr lang="cs-CZ" dirty="0" smtClean="0"/>
              <a:t>Na začátku projektového vyučování by měl učitel určit, dosažení jakých cílů projektem sleduje. Cíle můžeme definovat v několika rovinách. Vhodné je zamyslet se například nad očekávaným přínosem v rovině: </a:t>
            </a:r>
          </a:p>
          <a:p>
            <a:r>
              <a:rPr lang="cs-CZ" dirty="0" smtClean="0"/>
              <a:t>• vědomostí </a:t>
            </a:r>
          </a:p>
          <a:p>
            <a:r>
              <a:rPr lang="cs-CZ" dirty="0" smtClean="0"/>
              <a:t>• dovedností</a:t>
            </a:r>
          </a:p>
          <a:p>
            <a:r>
              <a:rPr lang="cs-CZ" dirty="0" smtClean="0"/>
              <a:t> • postojů </a:t>
            </a:r>
          </a:p>
          <a:p>
            <a:r>
              <a:rPr lang="cs-CZ" dirty="0" smtClean="0"/>
              <a:t>Cíle jsou důležitou součástí každého plánu vyučování, pro projekt jsou pak obzvláště důležité kvůli jeho neplánovitosti a organičnosti – pro proces, který se operativně mění a přizpůsobuje měnícím se podmínkám, jsou jasné cíle nejdůležitějším opěrným bodem. </a:t>
            </a:r>
            <a:endParaRPr lang="cs-CZ" dirty="0"/>
          </a:p>
        </p:txBody>
      </p:sp>
    </p:spTree>
    <p:extLst>
      <p:ext uri="{BB962C8B-B14F-4D97-AF65-F5344CB8AC3E}">
        <p14:creationId xmlns:p14="http://schemas.microsoft.com/office/powerpoint/2010/main" val="2067413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260648"/>
            <a:ext cx="8219256" cy="5865515"/>
          </a:xfrm>
        </p:spPr>
        <p:txBody>
          <a:bodyPr>
            <a:normAutofit fontScale="77500" lnSpcReduction="20000"/>
          </a:bodyPr>
          <a:lstStyle/>
          <a:p>
            <a:r>
              <a:rPr lang="cs-CZ" dirty="0" smtClean="0"/>
              <a:t>4. Postup přípravy a realizace výukového projektu. </a:t>
            </a:r>
            <a:r>
              <a:rPr lang="cs-CZ" dirty="0" err="1" smtClean="0"/>
              <a:t>Kilpatrick</a:t>
            </a:r>
            <a:r>
              <a:rPr lang="cs-CZ" dirty="0" smtClean="0"/>
              <a:t> stanovuje tyto základní fáze projektového vyučování následovně:</a:t>
            </a:r>
          </a:p>
          <a:p>
            <a:r>
              <a:rPr lang="cs-CZ" dirty="0" smtClean="0"/>
              <a:t> záměr –</a:t>
            </a:r>
          </a:p>
          <a:p>
            <a:r>
              <a:rPr lang="cs-CZ" dirty="0" smtClean="0"/>
              <a:t> plán –</a:t>
            </a:r>
          </a:p>
          <a:p>
            <a:r>
              <a:rPr lang="cs-CZ" dirty="0" smtClean="0"/>
              <a:t> provedení –</a:t>
            </a:r>
          </a:p>
          <a:p>
            <a:r>
              <a:rPr lang="cs-CZ" dirty="0" smtClean="0"/>
              <a:t>hodnocení.</a:t>
            </a:r>
          </a:p>
          <a:p>
            <a:r>
              <a:rPr lang="cs-CZ" dirty="0" smtClean="0"/>
              <a:t> Někteří autoři považují prezentaci projektu za natolik významnou, že ji vyčleňují do samostatné fáze. Vyjdeme zde tedy z následujícího modelu projektového vyučování:</a:t>
            </a:r>
          </a:p>
          <a:p>
            <a:r>
              <a:rPr lang="cs-CZ" dirty="0" smtClean="0"/>
              <a:t> • plánování tématu projektu </a:t>
            </a:r>
          </a:p>
          <a:p>
            <a:r>
              <a:rPr lang="cs-CZ" dirty="0" smtClean="0"/>
              <a:t>• plánování procesu projektového vyučování </a:t>
            </a:r>
          </a:p>
          <a:p>
            <a:r>
              <a:rPr lang="cs-CZ" dirty="0" smtClean="0"/>
              <a:t>• realizace </a:t>
            </a:r>
          </a:p>
          <a:p>
            <a:r>
              <a:rPr lang="cs-CZ" dirty="0" smtClean="0"/>
              <a:t>• prezentace </a:t>
            </a:r>
          </a:p>
          <a:p>
            <a:r>
              <a:rPr lang="cs-CZ" dirty="0" smtClean="0"/>
              <a:t>• hodnocení </a:t>
            </a:r>
            <a:endParaRPr lang="cs-CZ" dirty="0"/>
          </a:p>
        </p:txBody>
      </p:sp>
    </p:spTree>
    <p:extLst>
      <p:ext uri="{BB962C8B-B14F-4D97-AF65-F5344CB8AC3E}">
        <p14:creationId xmlns:p14="http://schemas.microsoft.com/office/powerpoint/2010/main" val="22703289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332656"/>
            <a:ext cx="8291264" cy="5793507"/>
          </a:xfrm>
        </p:spPr>
        <p:txBody>
          <a:bodyPr>
            <a:normAutofit fontScale="77500" lnSpcReduction="20000"/>
          </a:bodyPr>
          <a:lstStyle/>
          <a:p>
            <a:r>
              <a:rPr lang="cs-CZ" dirty="0" smtClean="0"/>
              <a:t>4.1 Plánování tématu projektu</a:t>
            </a:r>
          </a:p>
          <a:p>
            <a:r>
              <a:rPr lang="cs-CZ" dirty="0" smtClean="0"/>
              <a:t> Samostatnou kapitolu věnujeme plánování tématu projektového vyučování. Může být vybrán konkrétní úkol nebo jen výchozí námět projektu. Obojí může vyplynout z nějakého vnějšího podnětu (potřeba obce, školy) či vyvstane ze společné práce učitele a žáků ve vyučování. Předtím, než se vybere konkrétní úkol, je obvyklé dané téma prozkoumat, zmapovat jeho rozsah. Učitel či žáci zvolí aktivitu k tomu vhodnou. Základem těchto aktivit je zpravidla získávání informací z různých zdrojů a jejich zpracovávání – předchozí zkušenosti a znalosti žáků, různé druhy knih a tiskovin, internet, veřejné mínění apod. Jako efektivní nástroj pro práci s informacemi lze zvolit například volné psaní, myšlenkovou mapu, metodu vím – chci vědět – dozvěděl jsem se atd. Úkol projektu je po prozkoumání tématu pak nejčastěji formulován ve společné diskusi učitele a žáků. Učitel by při tom měl nápady žáků citlivě usměrňovat a vést je k formulování reálného a smysluplného úkolu.</a:t>
            </a:r>
            <a:endParaRPr lang="cs-CZ" dirty="0"/>
          </a:p>
        </p:txBody>
      </p:sp>
    </p:spTree>
    <p:extLst>
      <p:ext uri="{BB962C8B-B14F-4D97-AF65-F5344CB8AC3E}">
        <p14:creationId xmlns:p14="http://schemas.microsoft.com/office/powerpoint/2010/main" val="157777195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4657</Words>
  <Application>Microsoft Office PowerPoint</Application>
  <PresentationFormat>Předvádění na obrazovce (4:3)</PresentationFormat>
  <Paragraphs>138</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Motiv systému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Uživatel systému Windows</dc:creator>
  <cp:lastModifiedBy>Uživatel systému Windows</cp:lastModifiedBy>
  <cp:revision>5</cp:revision>
  <dcterms:created xsi:type="dcterms:W3CDTF">2021-02-24T15:30:48Z</dcterms:created>
  <dcterms:modified xsi:type="dcterms:W3CDTF">2021-02-24T16:19:59Z</dcterms:modified>
</cp:coreProperties>
</file>