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9"/>
  </p:notesMasterIdLst>
  <p:sldIdLst>
    <p:sldId id="286" r:id="rId2"/>
    <p:sldId id="318" r:id="rId3"/>
    <p:sldId id="287" r:id="rId4"/>
    <p:sldId id="317" r:id="rId5"/>
    <p:sldId id="315" r:id="rId6"/>
    <p:sldId id="316" r:id="rId7"/>
    <p:sldId id="319" r:id="rId8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94660"/>
  </p:normalViewPr>
  <p:slideViewPr>
    <p:cSldViewPr>
      <p:cViewPr varScale="1">
        <p:scale>
          <a:sx n="83" d="100"/>
          <a:sy n="83" d="100"/>
        </p:scale>
        <p:origin x="161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24.02.2021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24.02.2021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24.02.2021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24.02.2021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24.02.2021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24.02.2021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24.02.2021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24.02.2021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24.02.2021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24.02.2021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24.02.2021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24.02.2021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92696"/>
            <a:ext cx="777686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 smtClean="0">
                <a:latin typeface="Calibri" panose="020F0502020204030204" pitchFamily="34" charset="0"/>
              </a:rPr>
              <a:t>Jak se schopnost řeči od dětství utváří?</a:t>
            </a:r>
          </a:p>
          <a:p>
            <a:endParaRPr lang="cs-CZ" sz="2600" b="1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 utváření řeči je u jedince součástí postupného vytváření celého souboru znakově reagovat na sebe a svět kolem sebe</a:t>
            </a:r>
          </a:p>
          <a:p>
            <a:pPr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 kolem 9.-12. měsíce života vzniká schopnost nápodoby skutečných situací, v nichž se již dítě octlo (např. kolem příjmu potravy apod.), dále schopnost nápodoby symbolické hry, schopnost kresby</a:t>
            </a:r>
          </a:p>
          <a:p>
            <a:pPr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 v tomto významovém „prostředí“ se vytváří schopnost obrazných představ, mechanismus paměti a vzpomínek a souběžně se tvoří předpoklady pro vznik schopnosti mluvit</a:t>
            </a:r>
          </a:p>
          <a:p>
            <a:endParaRPr lang="cs-CZ" sz="2600" dirty="0" smtClean="0">
              <a:latin typeface="Calibri" panose="020F0502020204030204" pitchFamily="34" charset="0"/>
            </a:endParaRPr>
          </a:p>
          <a:p>
            <a:endParaRPr lang="cs-CZ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0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92696"/>
            <a:ext cx="799288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600" b="1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endParaRPr lang="cs-CZ" sz="2600" b="1" u="sng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endParaRPr lang="cs-CZ" sz="2600" b="1" u="sng" dirty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600" u="sng" dirty="0" smtClean="0">
                <a:latin typeface="Calibri" panose="020F0502020204030204" pitchFamily="34" charset="0"/>
              </a:rPr>
              <a:t> řeč je tak vývojově spjata s rozvojem schopnosti myšlení a jednání</a:t>
            </a:r>
          </a:p>
          <a:p>
            <a:pPr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 proto je nezbytné zabývat se řečí v těsných souvislostech s ostatními psychickými, sociálními a kulturními stránkami lidské osobnosti</a:t>
            </a:r>
          </a:p>
          <a:p>
            <a:pPr>
              <a:buFontTx/>
              <a:buChar char="-"/>
            </a:pPr>
            <a:endParaRPr lang="cs-CZ" sz="2600" dirty="0" smtClean="0">
              <a:latin typeface="Calibri" panose="020F0502020204030204" pitchFamily="34" charset="0"/>
            </a:endParaRPr>
          </a:p>
          <a:p>
            <a:endParaRPr lang="cs-CZ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17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836712"/>
            <a:ext cx="741682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cs-CZ" sz="2500" b="1" dirty="0" smtClean="0">
                <a:latin typeface="Calibri" panose="020F0502020204030204" pitchFamily="34" charset="0"/>
              </a:rPr>
              <a:t> prvotní komunikační situace </a:t>
            </a:r>
            <a:r>
              <a:rPr lang="cs-CZ" sz="2500" dirty="0" smtClean="0">
                <a:latin typeface="Calibri" panose="020F0502020204030204" pitchFamily="34" charset="0"/>
              </a:rPr>
              <a:t>– rodina + výchovná a vzdělávací zařízení</a:t>
            </a:r>
          </a:p>
          <a:p>
            <a:pPr>
              <a:buFontTx/>
              <a:buChar char="-"/>
            </a:pPr>
            <a:r>
              <a:rPr lang="cs-CZ" sz="2500" b="1" dirty="0" smtClean="0">
                <a:latin typeface="Calibri" panose="020F0502020204030204" pitchFamily="34" charset="0"/>
              </a:rPr>
              <a:t> </a:t>
            </a:r>
            <a:r>
              <a:rPr lang="cs-CZ" sz="2500" dirty="0" smtClean="0">
                <a:latin typeface="Calibri" panose="020F0502020204030204" pitchFamily="34" charset="0"/>
              </a:rPr>
              <a:t>převažují situace běžně mluvené spontánní komunikace uskutečňované dle územní, případně sociální charakteristiky (obecná čeština, interdialekt, dialekt)</a:t>
            </a:r>
          </a:p>
          <a:p>
            <a:pPr>
              <a:buFontTx/>
              <a:buChar char="-"/>
            </a:pPr>
            <a:endParaRPr lang="cs-CZ" sz="2500" dirty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500" dirty="0" smtClean="0">
                <a:latin typeface="Calibri" panose="020F0502020204030204" pitchFamily="34" charset="0"/>
              </a:rPr>
              <a:t> posun k </a:t>
            </a:r>
            <a:r>
              <a:rPr lang="cs-CZ" sz="2500" u="sng" dirty="0" smtClean="0">
                <a:latin typeface="Calibri" panose="020F0502020204030204" pitchFamily="34" charset="0"/>
              </a:rPr>
              <a:t>uvědomování si odlišnosti komunikativních situací</a:t>
            </a:r>
            <a:r>
              <a:rPr lang="cs-CZ" sz="2500" dirty="0" smtClean="0">
                <a:latin typeface="Calibri" panose="020F0502020204030204" pitchFamily="34" charset="0"/>
              </a:rPr>
              <a:t> „mimo rodinu a nejbližší okolí“ a </a:t>
            </a:r>
            <a:r>
              <a:rPr lang="cs-CZ" sz="2500" u="sng" dirty="0" smtClean="0">
                <a:latin typeface="Calibri" panose="020F0502020204030204" pitchFamily="34" charset="0"/>
              </a:rPr>
              <a:t>v důsledku odlišností ve výrazových (jazykových) prostředcích</a:t>
            </a:r>
            <a:r>
              <a:rPr lang="cs-CZ" sz="2500" dirty="0" smtClean="0">
                <a:latin typeface="Calibri" panose="020F0502020204030204" pitchFamily="34" charset="0"/>
              </a:rPr>
              <a:t>, zejména hláskoslovných a tvaroslovných – posun ke spisovnému hovorovému vyjadřování</a:t>
            </a:r>
          </a:p>
          <a:p>
            <a:pPr>
              <a:buFontTx/>
              <a:buChar char="-"/>
            </a:pPr>
            <a:endParaRPr lang="cs-CZ" sz="20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836712"/>
            <a:ext cx="741682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cs-CZ" sz="2500" dirty="0" smtClean="0">
                <a:latin typeface="Calibri" panose="020F0502020204030204" pitchFamily="34" charset="0"/>
              </a:rPr>
              <a:t> </a:t>
            </a:r>
            <a:r>
              <a:rPr lang="cs-CZ" sz="2500" b="1" dirty="0" smtClean="0">
                <a:latin typeface="Calibri" panose="020F0502020204030204" pitchFamily="34" charset="0"/>
              </a:rPr>
              <a:t>později</a:t>
            </a:r>
            <a:r>
              <a:rPr lang="cs-CZ" sz="2500" dirty="0" smtClean="0">
                <a:latin typeface="Calibri" panose="020F0502020204030204" pitchFamily="34" charset="0"/>
              </a:rPr>
              <a:t>: soustavné působení školy vyděluje ještě důsledněji situace, v nichž se vyžaduje užívání určitých vyjadřovacích prostředků, zcela se vyhraňuje vědomí diference mezi oficiální a neoficiální komunikací</a:t>
            </a:r>
          </a:p>
          <a:p>
            <a:pPr>
              <a:buFontTx/>
              <a:buChar char="-"/>
            </a:pPr>
            <a:r>
              <a:rPr lang="cs-CZ" sz="2500" dirty="0" smtClean="0">
                <a:latin typeface="Calibri" panose="020F0502020204030204" pitchFamily="34" charset="0"/>
              </a:rPr>
              <a:t> uvědomování si rozdílů komunikačních situací (prostředí školy, nakupování, styk s úřady; komunikace psaná x komunikace mluvená aj.)</a:t>
            </a:r>
            <a:endParaRPr lang="cs-CZ" sz="2500" dirty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endParaRPr lang="cs-CZ" sz="25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836712"/>
            <a:ext cx="7416824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500" b="1" dirty="0" smtClean="0">
                <a:latin typeface="Calibri" panose="020F0502020204030204" pitchFamily="34" charset="0"/>
              </a:rPr>
              <a:t>Ve školách </a:t>
            </a:r>
            <a:r>
              <a:rPr lang="cs-CZ" sz="2500" dirty="0" smtClean="0">
                <a:latin typeface="Calibri" panose="020F0502020204030204" pitchFamily="34" charset="0"/>
              </a:rPr>
              <a:t>se upřednostňuje komunikace spisovná.</a:t>
            </a:r>
          </a:p>
          <a:p>
            <a:r>
              <a:rPr lang="cs-CZ" sz="2500" dirty="0" smtClean="0">
                <a:latin typeface="Calibri" panose="020F0502020204030204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cs-CZ" sz="2500" dirty="0" smtClean="0">
                <a:latin typeface="Calibri" panose="020F0502020204030204" pitchFamily="34" charset="0"/>
              </a:rPr>
              <a:t> praktické vědomí komunikační úspěšnosti se utváří spíše zkušenostně (empiricky)</a:t>
            </a:r>
          </a:p>
          <a:p>
            <a:pPr>
              <a:buFontTx/>
              <a:buChar char="-"/>
            </a:pPr>
            <a:r>
              <a:rPr lang="cs-CZ" sz="2500" dirty="0" smtClean="0">
                <a:latin typeface="Calibri" panose="020F0502020204030204" pitchFamily="34" charset="0"/>
              </a:rPr>
              <a:t> děje zpravidla při „pohybu“ (různá místa, různé situace)</a:t>
            </a:r>
          </a:p>
          <a:p>
            <a:pPr>
              <a:buFontTx/>
              <a:buChar char="-"/>
            </a:pPr>
            <a:r>
              <a:rPr lang="cs-CZ" sz="2500" dirty="0" smtClean="0">
                <a:latin typeface="Calibri" panose="020F0502020204030204" pitchFamily="34" charset="0"/>
              </a:rPr>
              <a:t> některé komunikační situace jsou četnější, jiné méně</a:t>
            </a:r>
          </a:p>
          <a:p>
            <a:pPr>
              <a:buFontTx/>
              <a:buChar char="-"/>
            </a:pPr>
            <a:r>
              <a:rPr lang="cs-CZ" sz="2500" dirty="0" smtClean="0">
                <a:latin typeface="Calibri" panose="020F0502020204030204" pitchFamily="34" charset="0"/>
              </a:rPr>
              <a:t> komunikační překážky, bariéry, šumy či omezení bránící dosažení komunikačních cílů</a:t>
            </a:r>
          </a:p>
          <a:p>
            <a:pPr>
              <a:buFontTx/>
              <a:buChar char="-"/>
            </a:pPr>
            <a:endParaRPr lang="cs-CZ" sz="2500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500" dirty="0" smtClean="0">
                <a:latin typeface="Calibri" panose="020F0502020204030204" pitchFamily="34" charset="0"/>
              </a:rPr>
              <a:t> hovorová spisovnost x nespisovnost</a:t>
            </a:r>
            <a:endParaRPr lang="cs-CZ" sz="25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95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548680"/>
            <a:ext cx="734481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600" b="1" smtClean="0">
              <a:latin typeface="Calibri" panose="020F0502020204030204" pitchFamily="34" charset="0"/>
            </a:endParaRPr>
          </a:p>
          <a:p>
            <a:r>
              <a:rPr lang="cs-CZ" sz="2600" b="1" smtClean="0">
                <a:latin typeface="Calibri" panose="020F0502020204030204" pitchFamily="34" charset="0"/>
              </a:rPr>
              <a:t>Různé </a:t>
            </a:r>
            <a:r>
              <a:rPr lang="cs-CZ" sz="2600" b="1" dirty="0" smtClean="0">
                <a:latin typeface="Calibri" panose="020F0502020204030204" pitchFamily="34" charset="0"/>
              </a:rPr>
              <a:t>životní situace, různé vztahy mezi lidmi</a:t>
            </a:r>
          </a:p>
          <a:p>
            <a:endParaRPr lang="cs-CZ" sz="2600" b="1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schopnost komunikace (resp. sdělování, sdílení) jako kritérium úspěšnosti v mezilidských vztazích</a:t>
            </a:r>
          </a:p>
          <a:p>
            <a:pPr marL="342900" indent="-342900">
              <a:buFontTx/>
              <a:buChar char="-"/>
            </a:pPr>
            <a:r>
              <a:rPr lang="cs-CZ" sz="2600" u="sng" dirty="0" smtClean="0">
                <a:latin typeface="Calibri" panose="020F0502020204030204" pitchFamily="34" charset="0"/>
              </a:rPr>
              <a:t>společenské role </a:t>
            </a:r>
            <a:r>
              <a:rPr lang="cs-CZ" sz="2600" dirty="0" smtClean="0">
                <a:latin typeface="Calibri" panose="020F0502020204030204" pitchFamily="34" charset="0"/>
              </a:rPr>
              <a:t>a jejich vliv na komunikaci</a:t>
            </a:r>
          </a:p>
          <a:p>
            <a:pPr marL="342900" indent="-342900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zásady, pravidla, normy spjaté s rolemi</a:t>
            </a:r>
          </a:p>
          <a:p>
            <a:pPr marL="342900" indent="-342900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závislost nejen na životní roli, čase, ale do značné míry i na lokalitě</a:t>
            </a:r>
          </a:p>
          <a:p>
            <a:pPr marL="342900" indent="-342900">
              <a:buFontTx/>
              <a:buChar char="-"/>
            </a:pPr>
            <a:r>
              <a:rPr lang="cs-CZ" sz="2600" u="sng" dirty="0" smtClean="0">
                <a:latin typeface="Calibri" panose="020F0502020204030204" pitchFamily="34" charset="0"/>
              </a:rPr>
              <a:t>různé soubory vyjadřovacích prostředků pro různé komunikační situace</a:t>
            </a:r>
          </a:p>
          <a:p>
            <a:pPr marL="342900" indent="-342900">
              <a:buFontTx/>
              <a:buChar char="-"/>
            </a:pPr>
            <a:endParaRPr lang="cs-CZ" sz="2600" dirty="0" smtClean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endParaRPr lang="cs-CZ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37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548680"/>
            <a:ext cx="734481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endParaRPr lang="cs-CZ" sz="2600" u="sng" dirty="0" smtClean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endParaRPr lang="cs-CZ" sz="2600" u="sng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600" u="sng" dirty="0" smtClean="0">
                <a:latin typeface="Calibri" panose="020F0502020204030204" pitchFamily="34" charset="0"/>
              </a:rPr>
              <a:t>generační rozdíly </a:t>
            </a:r>
            <a:r>
              <a:rPr lang="cs-CZ" sz="2600" dirty="0" smtClean="0">
                <a:latin typeface="Calibri" panose="020F0502020204030204" pitchFamily="34" charset="0"/>
              </a:rPr>
              <a:t>(odlišnosti nejen ve slovní zásobě, ale i v hláskosloví, tvarosloví, skladbě, ve vztahu k cizím jazykům, výrazný smysl pro jazykovou tvořivost, kreativitu, pro jazykovou hru, různé vnímání stylově odlišných prostředků, charakteristický způsob vyjadřování, citátové či </a:t>
            </a:r>
            <a:r>
              <a:rPr lang="cs-CZ" sz="2600" dirty="0" err="1" smtClean="0">
                <a:latin typeface="Calibri" panose="020F0502020204030204" pitchFamily="34" charset="0"/>
              </a:rPr>
              <a:t>parafrázové</a:t>
            </a:r>
            <a:r>
              <a:rPr lang="cs-CZ" sz="2600" dirty="0" smtClean="0">
                <a:latin typeface="Calibri" panose="020F0502020204030204" pitchFamily="34" charset="0"/>
              </a:rPr>
              <a:t> užívání vyjadřovacích prostředků + </a:t>
            </a:r>
            <a:r>
              <a:rPr lang="cs-CZ" sz="2600" u="sng" dirty="0" smtClean="0">
                <a:latin typeface="Calibri" panose="020F0502020204030204" pitchFamily="34" charset="0"/>
              </a:rPr>
              <a:t>vliv masových médií</a:t>
            </a:r>
          </a:p>
          <a:p>
            <a:pPr marL="342900" indent="-342900">
              <a:buFontTx/>
              <a:buChar char="-"/>
            </a:pPr>
            <a:endParaRPr lang="cs-CZ" sz="2600" dirty="0" smtClean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endParaRPr lang="cs-CZ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83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3358</TotalTime>
  <Words>421</Words>
  <Application>Microsoft Office PowerPoint</Application>
  <PresentationFormat>Předvádění na obrazovce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Calibri</vt:lpstr>
      <vt:lpstr>Century Gothic</vt:lpstr>
      <vt:lpstr>Wingdings 2</vt:lpstr>
      <vt:lpstr>Austin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Literatura</cp:lastModifiedBy>
  <cp:revision>628</cp:revision>
  <dcterms:created xsi:type="dcterms:W3CDTF">2013-04-13T14:50:58Z</dcterms:created>
  <dcterms:modified xsi:type="dcterms:W3CDTF">2021-02-24T14:00:07Z</dcterms:modified>
</cp:coreProperties>
</file>