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-36720" y="0"/>
            <a:ext cx="3276360" cy="3239640"/>
          </a:xfrm>
          <a:custGeom>
            <a:avLst/>
            <a:gdLst/>
            <a:ahLst/>
            <a:cxnLst/>
            <a:rect l="l" t="t" r="r" b="b"/>
            <a:pathLst>
              <a:path w="9103" h="9001">
                <a:moveTo>
                  <a:pt x="0" y="0"/>
                </a:moveTo>
                <a:lnTo>
                  <a:pt x="9102" y="0"/>
                </a:lnTo>
                <a:lnTo>
                  <a:pt x="6102" y="9000"/>
                </a:lnTo>
                <a:lnTo>
                  <a:pt x="102" y="450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2"/>
          <p:cNvSpPr/>
          <p:nvPr/>
        </p:nvSpPr>
        <p:spPr>
          <a:xfrm>
            <a:off x="3240000" y="0"/>
            <a:ext cx="5399640" cy="1079640"/>
          </a:xfrm>
          <a:custGeom>
            <a:avLst/>
            <a:gdLst/>
            <a:ahLst/>
            <a:cxnLst/>
            <a:rect l="l" t="t" r="r" b="b"/>
            <a:pathLst>
              <a:path w="15001" h="3001">
                <a:moveTo>
                  <a:pt x="1000" y="0"/>
                </a:moveTo>
                <a:lnTo>
                  <a:pt x="0" y="3000"/>
                </a:lnTo>
                <a:lnTo>
                  <a:pt x="15000" y="0"/>
                </a:lnTo>
                <a:lnTo>
                  <a:pt x="1000" y="0"/>
                </a:lnTo>
                <a:close/>
              </a:path>
            </a:pathLst>
          </a:custGeom>
          <a:solidFill>
            <a:srgbClr val="EA75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6120000" y="0"/>
            <a:ext cx="3959640" cy="3779640"/>
          </a:xfrm>
          <a:custGeom>
            <a:avLst/>
            <a:gdLst/>
            <a:ahLst/>
            <a:cxnLst/>
            <a:rect l="l" t="t" r="r" b="b"/>
            <a:pathLst>
              <a:path w="11001" h="10501">
                <a:moveTo>
                  <a:pt x="11000" y="0"/>
                </a:moveTo>
                <a:lnTo>
                  <a:pt x="0" y="2500"/>
                </a:lnTo>
                <a:lnTo>
                  <a:pt x="11000" y="10500"/>
                </a:lnTo>
                <a:lnTo>
                  <a:pt x="11000" y="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6840000" y="2520000"/>
            <a:ext cx="3239640" cy="3149640"/>
          </a:xfrm>
          <a:custGeom>
            <a:avLst/>
            <a:gdLst/>
            <a:ahLst/>
            <a:cxnLst/>
            <a:rect l="l" t="t" r="r" b="b"/>
            <a:pathLst>
              <a:path w="9001" h="8751">
                <a:moveTo>
                  <a:pt x="9000" y="4500"/>
                </a:moveTo>
                <a:lnTo>
                  <a:pt x="3000" y="0"/>
                </a:lnTo>
                <a:lnTo>
                  <a:pt x="0" y="8750"/>
                </a:lnTo>
                <a:lnTo>
                  <a:pt x="9000" y="8750"/>
                </a:lnTo>
                <a:lnTo>
                  <a:pt x="9000" y="450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800000" y="4500000"/>
            <a:ext cx="5039640" cy="1169640"/>
          </a:xfrm>
          <a:custGeom>
            <a:avLst/>
            <a:gdLst/>
            <a:ahLst/>
            <a:cxnLst/>
            <a:rect l="l" t="t" r="r" b="b"/>
            <a:pathLst>
              <a:path w="14001" h="3251">
                <a:moveTo>
                  <a:pt x="0" y="3250"/>
                </a:moveTo>
                <a:lnTo>
                  <a:pt x="13000" y="3250"/>
                </a:lnTo>
                <a:lnTo>
                  <a:pt x="14000" y="0"/>
                </a:lnTo>
                <a:lnTo>
                  <a:pt x="0" y="3250"/>
                </a:lnTo>
                <a:close/>
              </a:path>
            </a:pathLst>
          </a:custGeom>
          <a:solidFill>
            <a:srgbClr val="3465A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-36720" y="2160000"/>
            <a:ext cx="3996360" cy="3538440"/>
          </a:xfrm>
          <a:custGeom>
            <a:avLst/>
            <a:gdLst/>
            <a:ahLst/>
            <a:cxnLst/>
            <a:rect l="l" t="t" r="r" b="b"/>
            <a:pathLst>
              <a:path w="11103" h="9831">
                <a:moveTo>
                  <a:pt x="0" y="9830"/>
                </a:moveTo>
                <a:lnTo>
                  <a:pt x="1602" y="9830"/>
                </a:lnTo>
                <a:lnTo>
                  <a:pt x="11102" y="7500"/>
                </a:lnTo>
                <a:lnTo>
                  <a:pt x="102" y="0"/>
                </a:lnTo>
                <a:lnTo>
                  <a:pt x="0" y="983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4320000"/>
            <a:ext cx="1979640" cy="1349640"/>
          </a:xfrm>
          <a:custGeom>
            <a:avLst/>
            <a:gdLst/>
            <a:ahLst/>
            <a:cxnLst/>
            <a:rect l="l" t="t" r="r" b="b"/>
            <a:pathLst>
              <a:path w="5501" h="3751">
                <a:moveTo>
                  <a:pt x="0" y="0"/>
                </a:moveTo>
                <a:lnTo>
                  <a:pt x="0" y="3750"/>
                </a:lnTo>
                <a:lnTo>
                  <a:pt x="5500" y="3750"/>
                </a:lnTo>
                <a:lnTo>
                  <a:pt x="0" y="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0"/>
            <a:ext cx="1079640" cy="3419640"/>
          </a:xfrm>
          <a:custGeom>
            <a:avLst/>
            <a:gdLst/>
            <a:ahLst/>
            <a:cxnLst/>
            <a:rect l="l" t="t" r="r" b="b"/>
            <a:pathLst>
              <a:path w="3001" h="9501">
                <a:moveTo>
                  <a:pt x="0" y="0"/>
                </a:moveTo>
                <a:lnTo>
                  <a:pt x="0" y="9500"/>
                </a:lnTo>
                <a:lnTo>
                  <a:pt x="3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7740000" y="0"/>
            <a:ext cx="2339640" cy="1619640"/>
          </a:xfrm>
          <a:custGeom>
            <a:avLst/>
            <a:gdLst/>
            <a:ahLst/>
            <a:cxnLst/>
            <a:rect l="l" t="t" r="r" b="b"/>
            <a:pathLst>
              <a:path w="6501" h="4501">
                <a:moveTo>
                  <a:pt x="6500" y="0"/>
                </a:moveTo>
                <a:lnTo>
                  <a:pt x="0" y="0"/>
                </a:lnTo>
                <a:lnTo>
                  <a:pt x="6500" y="4500"/>
                </a:lnTo>
                <a:lnTo>
                  <a:pt x="6500" y="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4"/>
          <p:cNvSpPr/>
          <p:nvPr/>
        </p:nvSpPr>
        <p:spPr>
          <a:xfrm>
            <a:off x="9000000" y="2520000"/>
            <a:ext cx="1079640" cy="3149640"/>
          </a:xfrm>
          <a:custGeom>
            <a:avLst/>
            <a:gdLst/>
            <a:ahLst/>
            <a:cxnLst/>
            <a:rect l="l" t="t" r="r" b="b"/>
            <a:pathLst>
              <a:path w="3001" h="8751">
                <a:moveTo>
                  <a:pt x="3000" y="8750"/>
                </a:moveTo>
                <a:lnTo>
                  <a:pt x="3000" y="0"/>
                </a:lnTo>
                <a:lnTo>
                  <a:pt x="0" y="8750"/>
                </a:lnTo>
                <a:lnTo>
                  <a:pt x="3000" y="875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PlaceHolder 5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petrasimkova.cz/kazdy-mame-ctyri-usi/" TargetMode="Externa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1980000" y="1260000"/>
            <a:ext cx="6119280" cy="341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6000" b="1" strike="noStrike" spc="-1">
                <a:solidFill>
                  <a:srgbClr val="000000"/>
                </a:solidFill>
                <a:latin typeface="DejaVu Sans"/>
                <a:ea typeface="DejaVu Sans"/>
              </a:rPr>
              <a:t>Participace </a:t>
            </a:r>
            <a:endParaRPr lang="cs-CZ" sz="6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6000" b="1" strike="noStrike" spc="-1">
                <a:solidFill>
                  <a:srgbClr val="000000"/>
                </a:solidFill>
                <a:latin typeface="DejaVu Sans"/>
                <a:ea typeface="DejaVu Sans"/>
              </a:rPr>
              <a:t>rodiny a školy</a:t>
            </a:r>
            <a:endParaRPr lang="cs-CZ" sz="6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cs-CZ" sz="6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3600" b="1" strike="noStrike" spc="-1">
                <a:solidFill>
                  <a:srgbClr val="000000"/>
                </a:solidFill>
                <a:latin typeface="DejaVu Sans"/>
                <a:ea typeface="DejaVu Sans"/>
              </a:rPr>
              <a:t>jaro - 2021</a:t>
            </a:r>
            <a:endParaRPr lang="cs-CZ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720000" y="324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Konseznuální model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64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byl typický pro 70. a částečně 80. léta.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Základní pilíř tvořila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shoda mezi oficiálním vzdělávacím systémem a rodinou.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Podstatná byla informovanost rodičů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v rámci převážně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jednosměrné komunikace.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-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Škola a rodina byly chápány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jako sobě rovné,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či dokonce přímo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překrývající se oblasti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Učitelé byli vedeni k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 nejefektivnějšímu získávání informací od rodičů pro jejich práci ve školním prostředí,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kde se setkávaly heterogenní kulturní a sociální skupiny žáků, tak, aby mohly propracovat provázanost učení dětí doma a ve škole.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Participační model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 prosazoval se v rozmezí 80. a 90. let.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Rodiče jsou chápání jako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individuální, aktivní a samostatní jedinci, jež pomáhají procesu uznání platnosti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stále narůstajících požadavků škol a podporují své děti v záležitostech vzdělávání.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Pomalu dochází k oslabování výchovné síly socializační instituce rodiny s jinými socializačními institucemi, jako jsou např. média, vrstevníci a jiné. Její úkoly tedy částečně přebírá škola.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Model sdílné odpovědnosti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tento model se v současnosti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dostává do popředí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posunuje výše zmíněný participační model k ještě výraznějšímu podílu spolupráce rodičů a školy, vyzdvihuje společnou odpovědnost rodičů a učitelů za výsledky konkrétních rozhodnutí.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Podstatou je tedy zapojení rodičů do takových aktivit, které budou přinášet prospěch jejich dětem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. Ravnová (In Rabušicová, 2004) však současně vyslovuje obavu, zda se takováto sdílená odpovědnost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časem nezmění spíše v odpovědnost rozdělenou.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Spolupráce rodina a školy dnes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8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V současné době jsou znatelné tendence realizovat smysluplnou a efektivní spolupráci rodiny a školy.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Tento stav naznačuje hojný výskyt daného tématu v odborném i veřejném zahraničním tisku.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Postupem času ani rodiče ani učitelé neměli dostatek času se vzájemně informovat a vybudovat pracovní vztah.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V mnoha společnostech jsou rodiče odrazováni od účasti rodičů ve výuce a učitelé mnohdy vyhledávají osobní kontakty s rodičem pouze ve chvílích, kdy je potřeba řešit nějaký problém.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Spolupráce rodina a školy dnes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Výzkumy mimo jiné zmiňují, že čím dříve začnou rodiče žáků spolupracovat se školou, tím větší bude mít tato spolupráce efekt na výsledky žáka.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Škola, která nabízí rozličné druhy zapojení rodičů do života školy,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bývá hodnocena jako velmi úspěšná a otevřená rodičům.</a:t>
            </a:r>
            <a:endParaRPr lang="cs-CZ" sz="24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Hovoří také o tom, že toto zapojení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pozitivně ovlivňuje postoje a chování žáků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, výsledky studia i vzdělávání znevýhodněných jedinců.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Komunikace s rodiči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 České republice zvětšuje, vznikají organizace, které se na tuto spolupráci zaměřují, snaží se vzbudit větší zájem a nabídnout varianty komunikace a spolupráce jak školám, které mají učinit první krok, tak i rodičům.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Bertlová dále uvádí, že pro mnoho učitelů je komunikace s rodiči nepříjemnou záležitostí, pro jiné neoblíbenou. Někteří však dokáží z kooperace s rodiči těžit a je žádoucí, aby se postoj pedagogů i veřejnosti této spolupráci více naklonil.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Komunikace s rodiči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7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Pozorování je velmi podstatným předpokladem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k diagnostice dítěte.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Dobrý učitel rozpozná změnu v chování dítěte a přesto, že se snaží zjistit příčinu této změny, někdy není v jeho silách situaci vyřešit. V tuto chvíli je žádoucí zapojit také rodiče.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Oni sami mohou nejlépe objasnit, zda se děje v rodině nějaká změna, ať už pozitivní či negativní.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Jestliže se tyto dvě síly spojí, učitel může zohlednit příčinu v hodnocení žáka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a společně s rodiči mohou co nejrychleji a nejefektivněji pracovat na řešení problému dítěte</a:t>
            </a:r>
            <a:r>
              <a:rPr lang="cs-CZ" sz="2400" b="1" strike="noStrike" spc="-1">
                <a:solidFill>
                  <a:srgbClr val="666666"/>
                </a:solidFill>
                <a:latin typeface="Times New Roman"/>
                <a:ea typeface="DejaVu Sans"/>
              </a:rPr>
              <a:t>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-180000" y="900000"/>
            <a:ext cx="8639280" cy="107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 algn="ctr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Jaké by měl mít učitel dovednosti </a:t>
            </a:r>
            <a:endParaRPr lang="cs-CZ" sz="2400" b="0" strike="noStrike" spc="-1">
              <a:latin typeface="Arial"/>
            </a:endParaRPr>
          </a:p>
          <a:p>
            <a:pPr marL="432000" indent="-323280" algn="ctr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při komunikaci s rodiči?</a:t>
            </a:r>
            <a:endParaRPr lang="cs-CZ" sz="2400" b="0" strike="noStrike" spc="-1">
              <a:latin typeface="Arial"/>
            </a:endParaRPr>
          </a:p>
        </p:txBody>
      </p:sp>
      <p:pic>
        <p:nvPicPr>
          <p:cNvPr id="118" name="Obrázek 117"/>
          <p:cNvPicPr/>
          <p:nvPr/>
        </p:nvPicPr>
        <p:blipFill>
          <a:blip r:embed="rId2"/>
          <a:stretch/>
        </p:blipFill>
        <p:spPr>
          <a:xfrm>
            <a:off x="4140000" y="2520000"/>
            <a:ext cx="1815120" cy="269784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Potřebné dovednosti učitele </a:t>
            </a:r>
            <a:br/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při komunikaci s rodiči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720000" y="1440000"/>
            <a:ext cx="863928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9000"/>
          </a:bodyPr>
          <a:lstStyle/>
          <a:p>
            <a:pPr marL="432000" indent="-323280">
              <a:lnSpc>
                <a:spcPct val="99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latin typeface="Cambria"/>
                <a:ea typeface="DejaVu Sans"/>
              </a:rPr>
              <a:t>dovednost navazovat kontakt s rodiči dětí,</a:t>
            </a:r>
            <a:endParaRPr lang="cs-CZ" sz="2200" b="0" strike="noStrike" spc="-1">
              <a:latin typeface="Arial"/>
            </a:endParaRPr>
          </a:p>
          <a:p>
            <a:pPr marL="432000" indent="-323280">
              <a:lnSpc>
                <a:spcPct val="99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latin typeface="Cambria"/>
                <a:ea typeface="DejaVu Sans"/>
              </a:rPr>
              <a:t>dovednost vhodně sdělit výsledky svých zjištění jednotlivým rodičům nebo celé skupině rodičů,</a:t>
            </a:r>
            <a:endParaRPr lang="cs-CZ" sz="2200" b="0" strike="noStrike" spc="-1">
              <a:latin typeface="Arial"/>
            </a:endParaRPr>
          </a:p>
          <a:p>
            <a:pPr marL="432000" indent="-323280">
              <a:lnSpc>
                <a:spcPct val="99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latin typeface="Cambria"/>
                <a:ea typeface="DejaVu Sans"/>
              </a:rPr>
              <a:t>dovednost iniciovat a řídit diskuse s rodiči,</a:t>
            </a:r>
            <a:endParaRPr lang="cs-CZ" sz="2200" b="0" strike="noStrike" spc="-1">
              <a:latin typeface="Arial"/>
            </a:endParaRPr>
          </a:p>
          <a:p>
            <a:pPr marL="432000" indent="-323280">
              <a:lnSpc>
                <a:spcPct val="99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latin typeface="Cambria"/>
                <a:ea typeface="DejaVu Sans"/>
              </a:rPr>
              <a:t>dovednost sdělovat požadavky a instrukce k jejich splnění tak, aby vytvořily podmínky pro jejich přijetí rodiči,</a:t>
            </a:r>
            <a:endParaRPr lang="cs-CZ" sz="2200" b="0" strike="noStrike" spc="-1">
              <a:latin typeface="Arial"/>
            </a:endParaRPr>
          </a:p>
          <a:p>
            <a:pPr marL="432000" indent="-323280">
              <a:lnSpc>
                <a:spcPct val="99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latin typeface="Cambria"/>
                <a:ea typeface="DejaVu Sans"/>
              </a:rPr>
              <a:t>dovednost přesvědčit rodiče o tom, že učiteli záleží na příznivém edukačním vývoji každého dítěte</a:t>
            </a:r>
            <a:r>
              <a:rPr lang="cs-CZ" sz="2100" b="0" strike="noStrike" spc="-1">
                <a:solidFill>
                  <a:srgbClr val="000000"/>
                </a:solidFill>
                <a:latin typeface="Cambria"/>
                <a:ea typeface="DejaVu Sans"/>
              </a:rPr>
              <a:t>.</a:t>
            </a:r>
            <a:endParaRPr lang="cs-CZ" sz="21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  <a:ea typeface="DejaVu Sans"/>
              </a:rPr>
              <a:t> 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Komunikace s rodiči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720000" y="1440000"/>
            <a:ext cx="899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Již od roku 2013 společnost EDUin, zabývající se informovanost společnosti o vzdělávání, každoročně pořádá konference Rodiče vítáni, které se tématem dotýkají spolupráce mezi rodiči a školou.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Například v roce 2014 byla konference Rodiče vítáni: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Jak zapojit rodinu do života školy?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V roce 2016 konference nesla název: Kariérové poradenství – spolupráce rodičů a školy. EDUin stojí také za zajímavým výzkumem Vztah rodičů a školy jejich dítěte, realizovaném v roce 2011. Tento výzkum mapoval: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720000" y="18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Historie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720000" y="108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6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- 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Historie vztahu rodiny a mateřské školy úzce souvisí s pojetím dětství a zakládáním prvních veřejných zařízení pro děti předškolního věku.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Fenomén dětství se objevuje až </a:t>
            </a:r>
            <a:r>
              <a:rPr lang="cs-CZ" sz="2400" b="1" u="sng" strike="noStrike" spc="-1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v druhé polovině 18. století, 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kdy dochází k osvětě a společnost klade větší důraz na rodinu.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zajišťování péči o dítě v době nepřítomnosti rodičů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z důvodu pobytu v zaměstnání.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Průlomem byl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školský zákon z roku 1869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, který stanovil, že obecné školy mohou být doplněny o nepovinná školská zařízení zajišťující péči, výchovu a vzdělávání.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540000" y="720000"/>
            <a:ext cx="8639280" cy="101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Výzkum vztah rodičů a školy jejich dítěte mapoval: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720000" y="1440000"/>
            <a:ext cx="8639280" cy="305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• Současnou úroveň a způsob komunikace mezi školami a rodiči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• Míru participace rodičů na aktivitách školy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• Spolupráci školy s rodiči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• Zacházení pedagogů s dětmi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18600" y="874080"/>
            <a:ext cx="8639280" cy="107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 algn="ctr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8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Jaké jsou možnosti komunikace rodičů </a:t>
            </a:r>
            <a:endParaRPr lang="cs-CZ" sz="2800" b="0" strike="noStrike" spc="-1">
              <a:latin typeface="Arial"/>
            </a:endParaRPr>
          </a:p>
          <a:p>
            <a:pPr marL="432000" indent="-323280" algn="ctr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8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s učitelkou/se školou?</a:t>
            </a:r>
            <a:endParaRPr lang="cs-CZ" sz="2800" b="0" strike="noStrike" spc="-1">
              <a:latin typeface="Arial"/>
            </a:endParaRPr>
          </a:p>
        </p:txBody>
      </p:sp>
      <p:pic>
        <p:nvPicPr>
          <p:cNvPr id="126" name="Obrázek 125"/>
          <p:cNvPicPr/>
          <p:nvPr/>
        </p:nvPicPr>
        <p:blipFill>
          <a:blip r:embed="rId2"/>
          <a:stretch/>
        </p:blipFill>
        <p:spPr>
          <a:xfrm>
            <a:off x="4124160" y="2248920"/>
            <a:ext cx="1815120" cy="269784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Možnosti komunikace rodičů s učitelkami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260000" y="900360"/>
            <a:ext cx="6839640" cy="44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64000"/>
          </a:bodyPr>
          <a:lstStyle/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1. individuální rozhovory s rodiči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2. třídní schůzky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3. nástěnky, vývěsky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4. e-mail, webové stránky školy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5. portfolia dětí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6. školní noviny, časopis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7. společné kulturní aktivity rodiny a mateřské školy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8. dotazníky pro rodiče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9. společné brigády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10. sdružení rodičů při mateřské škole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Legislativní ukotvení participace rodiny na vzdělávání v MŠ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3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Samotná participace rodičů s mateřskou školou je zmíněna v kurikulárních dokumentech a každá škola i učitelé jsou povinni se těmito zásadami řídit.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Jak uvádí Rámcový vzdělávací program pro předškolní vzdělávání „Úkolem institucionálního předškolního vzdělávání je doplňovat rodinnou výchovu, v úzké vazbě na ni pomáhat zajistit dítěti prostředí s dostatkem mnohostranných a přiměřených podnětů k jeho aktivnímu rozvoji a učení.“ </a:t>
            </a: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(RVP PV, 2004, s. 5)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Dle RVP PV je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spoluúčast rodičů důležitým aspektem a je plně vyhovující za určitých podmínek.  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720000" y="324720"/>
            <a:ext cx="8639280" cy="97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Times New Roman"/>
                <a:ea typeface="DejaVu Sans"/>
              </a:rPr>
              <a:t> Dle RVP PV je spoluúčast rodičů důležitým aspektem a je plně vyhovující za určitých podmínek. 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0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Ve vztazích mezi pedagogy a rodiči panuje oboustranná důvěra a otevřenost, vstřícnost, porozumění, respekt a ochota spolupracovat. Spolupráce funguje na základě partnerství.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Pedagogové sledují konkrétní potřeby jednotlivých dětí, resp. rodin, snaží se jim porozumět a vyhovět.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Rodiče mají možnost podílet se na dění v mateřské škole, účastnit se různých programů, dle svého zájmu zde vstupovat do her svých dětí. Jsou pravidelně a dostatečně informováni o všem, co se v mateřské škole děje. Projeví-li zájem, mohou se spolupodílet při plánování programu mateřské školy, při řešení vzniklých problémů apod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540000" y="126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Jak si představujete efektivní                         spolupráci rodiny a školy?</a:t>
            </a:r>
            <a:endParaRPr lang="cs-CZ" sz="2400" b="0" strike="noStrike" spc="-1">
              <a:latin typeface="Arial"/>
            </a:endParaRPr>
          </a:p>
        </p:txBody>
      </p:sp>
      <p:pic>
        <p:nvPicPr>
          <p:cNvPr id="134" name="Obrázek 133"/>
          <p:cNvPicPr/>
          <p:nvPr/>
        </p:nvPicPr>
        <p:blipFill>
          <a:blip r:embed="rId2"/>
          <a:stretch/>
        </p:blipFill>
        <p:spPr>
          <a:xfrm>
            <a:off x="6660000" y="1620000"/>
            <a:ext cx="1815120" cy="269784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Úrovně spolupráce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3000"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Obecně vycházíme z toho, že spolupráce se rozvíjí na dvou úrovních (Štech, 2004):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1) spolupráce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mezi institucemi rodiny a školy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, v rámci které interagují dvě společenské skupiny – škola a rodina.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2) Druhou úrovní, a ta nás bude v předkládané opoře zajímat, je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spolupráce na úrovni osob, nejčastěji učitele a rodiče, 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kdy personální ladění, přesvědčení, zkušenosti těchto osob determinují vzájemné interakce a zásadně tak ovlivňují charakter a kvalitu spolupráce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Spolupráce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60000" y="1440000"/>
            <a:ext cx="917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Vycházíme z toho, </a:t>
            </a:r>
            <a:r>
              <a:rPr lang="cs-CZ" sz="2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že spolupráce je jistý vztah založený na sociální interakci,</a:t>
            </a: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který se vytváří mezi dvěma nebo více lidmi za účelem plnění nějaké úlohy.</a:t>
            </a:r>
            <a:endParaRPr lang="cs-CZ" sz="26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Spolupráce tedy začíná v momentě, kdy pracujeme s jinými lidmi, mezi kterými panuje shoda, na plnění společných cílů.</a:t>
            </a:r>
            <a:endParaRPr lang="cs-CZ" sz="26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Jedná se tedy o základní formu sociálního chování v sociálních interakcích, jejímž obsahem je společná cesta všech zúčastněných k cíli (Pohnětalová, 2015).</a:t>
            </a:r>
            <a:r>
              <a:rPr lang="cs-CZ" sz="22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 </a:t>
            </a:r>
            <a:endParaRPr lang="cs-CZ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Pro spolupráci je charakteristické: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4000"/>
          </a:bodyPr>
          <a:lstStyle/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1. Spolupráce je založena na komunikaci.</a:t>
            </a:r>
            <a:endParaRPr lang="cs-CZ" sz="32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2. Spolupráce je charakterizována vazbou „dávat i brát navzájem“.</a:t>
            </a:r>
            <a:endParaRPr lang="cs-CZ" sz="32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3. Spolupráce může probíhat, jestliže mezi spolupracujícími panuje shoda nad cíli, kterých chce dosáhnout.</a:t>
            </a:r>
            <a:endParaRPr lang="cs-CZ" sz="32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4. Spolupráce je efektivní, když obě strany spolupracují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Kdy je spolupráce efektivní: 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Bef>
                <a:spcPts val="499"/>
              </a:spcBef>
            </a:pPr>
            <a:endParaRPr lang="cs-CZ" sz="18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  zvažují své nápady, vzájemně si naslouchají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  společně přemýšlejí potenciální řešení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  rozdělují si povinnosti, úkoly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  přijímají odpovědnost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  každý „spolupracující“ má pocit, že je důležitý a schopný do    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spolupráce něco přinést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.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Historie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Podobně ministerský výnos o mateřských školách a ústavech jim příbuzných vydaný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v roce 1872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cs-CZ" sz="2400" b="0" u="sng" strike="noStrike" spc="-1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upravuje funkce mateřských škol,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jež mají zajistit </a:t>
            </a:r>
            <a:r>
              <a:rPr lang="cs-CZ" sz="2400" b="0" u="sng" strike="noStrike" spc="-1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rozvoj tělesné, duševní a smyslové stránky dítěte a doplnit tak rodinnou výchovu.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Ovšem až zákon o jednotné úpravě školství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č. 95/1948 Sb.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právoplatně ustanovuje </a:t>
            </a:r>
            <a:r>
              <a:rPr lang="cs-CZ" sz="2400" b="0" u="sng" strike="noStrike" spc="-1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mateřské školy prvním článkem školské soustavy,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byť nespadají do povinné školní docházky.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720000" y="1260000"/>
            <a:ext cx="5939280" cy="341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60"/>
              </a:spcAft>
            </a:pPr>
            <a:r>
              <a:rPr lang="cs-CZ" sz="28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Proč rozvíjet spolupráci?</a:t>
            </a:r>
            <a:endParaRPr lang="cs-CZ" sz="2800" b="0" strike="noStrike" spc="-1">
              <a:latin typeface="Arial"/>
            </a:endParaRPr>
          </a:p>
        </p:txBody>
      </p:sp>
      <p:pic>
        <p:nvPicPr>
          <p:cNvPr id="144" name="Obrázek 143"/>
          <p:cNvPicPr/>
          <p:nvPr/>
        </p:nvPicPr>
        <p:blipFill>
          <a:blip r:embed="rId2"/>
          <a:stretch/>
        </p:blipFill>
        <p:spPr>
          <a:xfrm>
            <a:off x="6824160" y="1800000"/>
            <a:ext cx="1815120" cy="269784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3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         Proč rozvíjet spolupráci?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Protože to je lepší pro dítě, žáka, pro jeho rodiče, ale i pro učitele a školu.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- Co ale v edukační realitě školy znamená profitovat ze spolupráce?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 - V čem spočívají tyto benefity?</a:t>
            </a:r>
            <a:r>
              <a:rPr lang="cs-CZ" sz="24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24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720000" y="36000"/>
            <a:ext cx="8639280" cy="1223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15000"/>
              </a:lnSpc>
              <a:spcBef>
                <a:spcPts val="499"/>
              </a:spcBef>
            </a:pPr>
            <a:r>
              <a:rPr lang="cs-CZ" sz="2400" b="1" strike="noStrike" spc="-1">
                <a:solidFill>
                  <a:srgbClr val="000000"/>
                </a:solidFill>
                <a:latin typeface="DejaVu Sans"/>
                <a:ea typeface="DejaVu Sans"/>
              </a:rPr>
              <a:t>Ve zkrácené podobě to můžeme                   vyjádřit následujícím schématem:</a:t>
            </a:r>
            <a:endParaRPr lang="cs-CZ" sz="2400" b="0" strike="noStrike" spc="-1">
              <a:latin typeface="Arial"/>
            </a:endParaRPr>
          </a:p>
        </p:txBody>
      </p:sp>
      <p:pic>
        <p:nvPicPr>
          <p:cNvPr id="148" name="Obrázek 147"/>
          <p:cNvPicPr/>
          <p:nvPr/>
        </p:nvPicPr>
        <p:blipFill>
          <a:blip r:embed="rId2"/>
          <a:stretch/>
        </p:blipFill>
        <p:spPr>
          <a:xfrm>
            <a:off x="1800000" y="1260000"/>
            <a:ext cx="7338960" cy="3822480"/>
          </a:xfrm>
          <a:prstGeom prst="rect">
            <a:avLst/>
          </a:prstGeom>
          <a:ln w="18000">
            <a:noFill/>
          </a:ln>
        </p:spPr>
      </p:pic>
      <p:sp>
        <p:nvSpPr>
          <p:cNvPr id="149" name="CustomShape 2"/>
          <p:cNvSpPr/>
          <p:nvPr/>
        </p:nvSpPr>
        <p:spPr>
          <a:xfrm>
            <a:off x="2975400" y="5083200"/>
            <a:ext cx="4943880" cy="28584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15000"/>
              </a:lnSpc>
              <a:spcBef>
                <a:spcPts val="499"/>
              </a:spcBef>
            </a:pPr>
            <a:r>
              <a:rPr lang="cs-CZ" sz="115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Schéma: Výhody spolupráce (J. Majerčíková, B. P. Puhrová, 2018)</a:t>
            </a:r>
            <a:endParaRPr lang="cs-CZ" sz="115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720000" y="1440000"/>
            <a:ext cx="8639280" cy="53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Mají rodiče zájem spolupracovat se školou?</a:t>
            </a:r>
            <a:endParaRPr lang="cs-CZ" sz="2400" b="0" strike="noStrike" spc="-1">
              <a:latin typeface="Arial"/>
            </a:endParaRPr>
          </a:p>
        </p:txBody>
      </p:sp>
      <p:pic>
        <p:nvPicPr>
          <p:cNvPr id="151" name="Obrázek 150"/>
          <p:cNvPicPr/>
          <p:nvPr/>
        </p:nvPicPr>
        <p:blipFill>
          <a:blip r:embed="rId2"/>
          <a:stretch/>
        </p:blipFill>
        <p:spPr>
          <a:xfrm>
            <a:off x="4124160" y="2161440"/>
            <a:ext cx="1815120" cy="269784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15000"/>
              </a:lnSpc>
            </a:pPr>
            <a:r>
              <a:rPr lang="cs-CZ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Role rodičů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540000" y="1080000"/>
            <a:ext cx="9179280" cy="413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37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Role, které na sebe berou rodiče ve vzájemné interakci se školou, mohou nabývat různých podob.</a:t>
            </a:r>
            <a:endParaRPr lang="cs-CZ" sz="26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Pojem role zde chápeme jako osobně prožívané aktivity a sociální interakce.</a:t>
            </a:r>
            <a:endParaRPr lang="cs-CZ" sz="26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- Šeďová (In Rabušicová, 2004) o rolích rodičů hovoří tak, že se jedná o jasně definované způsoby uspořádání vztahů rodiny a školy, o jejich vzájemném sociálním působení. </a:t>
            </a:r>
            <a:endParaRPr lang="cs-CZ" sz="26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Je možno definovat čtyři role, s nimiž se rodiče mohou identifikovat.</a:t>
            </a:r>
            <a:endParaRPr lang="cs-CZ" sz="26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Tři z nich – klientská, partnerská a občanská – jsou popsány jako více či méně důkladně propracované teoretické koncepty. </a:t>
            </a:r>
            <a:endParaRPr lang="cs-CZ" sz="26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Oproti tomu role rodiče jako problému zde reflektuje neúspěšnost nebo negativní vymezení konceptů výše zmíněných. Tato role je vyvozena z reálného školního prostředí a nelze, vzhledem ke svým problematickým aspektům, aby byla ideálním konceptem. Pro úplnost informací a objektivitu posouzení situace jej však nelze vypustit.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Možnosti spolupráce s školy s rodinou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u="sng" strike="noStrike" spc="-1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Rodiče jako klienti: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a) aktivně participovat na chodu managementu školy a mít zásadní vliv na rozkvět školy,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b) vyslovit své požadavky jako řadový rodič (př. jako člen sdružení rodičů),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c) vyjádřit svoji loajálnost přijmutím toho, co škola nabízí.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60000" y="1080000"/>
            <a:ext cx="9359640" cy="39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864000" lvl="3" indent="-215640">
              <a:lnSpc>
                <a:spcPct val="100000"/>
              </a:lnSpc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u="sng" strike="noStrike" spc="-1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Rodiče jako partneři:</a:t>
            </a:r>
            <a:endParaRPr lang="cs-CZ" sz="2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26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Pojem partnerství s ohledem na vztah mezi rodinou a školou je dnes pravděpodobně nejužívanější termín, který zároveň skýtá rovnocenný vztah mezi rodiči i školou, vzájemný respekt a uvědomění, že každá strana přináší pozitiva při rozvoji dítěte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Dále uvádějí, že zapojení rodičů je podmínkou k rozvoji partnerství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Partnerství mezi rodinou a školou 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4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1. informační publikace o životě školy, jejích cílech a programu;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2. participace rodičů na rozhodování o škole prostřednictvím zastoupení rodičů ve škol. výborech a radách;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3. systematické rozvíjení kontaktů mezi školou a rodiči;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4. aktivní spoluúčast rodičů na životě školy;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5. umožnění vstupů rodičů do vyučování a návštěvy učitelů v rodinách;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6. společné programy a domácí úkoly pro rodiče a žáky.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                                 (Průcha et. al., 2009: s. 373)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720000" y="39888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cs-CZ" sz="3600" b="0" strike="noStrike" spc="-1">
                <a:solidFill>
                  <a:srgbClr val="333333"/>
                </a:solidFill>
                <a:latin typeface="sans-serif;Arial"/>
                <a:ea typeface="DejaVu Sans"/>
              </a:rPr>
              <a:t>Pro komunikační proces využíváme t</a:t>
            </a:r>
            <a:r>
              <a:rPr lang="cs-CZ" sz="3600" b="0" strike="noStrike" spc="-1">
                <a:solidFill>
                  <a:srgbClr val="333333"/>
                </a:solidFill>
                <a:latin typeface="Times New Roman"/>
                <a:ea typeface="DejaVu Sans"/>
              </a:rPr>
              <a:t>eorii Schulze von Thun</a:t>
            </a:r>
            <a:endParaRPr lang="cs-CZ" sz="3600" b="0" strike="noStrike" spc="-1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1080360" y="180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1" u="sng" strike="noStrike" spc="-1">
                <a:solidFill>
                  <a:srgbClr val="000000"/>
                </a:solidFill>
                <a:uFillTx/>
                <a:latin typeface="DejaVu Sans"/>
                <a:ea typeface="DejaVu Sans"/>
              </a:rPr>
              <a:t>Model čtyř uší</a:t>
            </a: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 </a:t>
            </a:r>
            <a:r>
              <a:rPr lang="cs-CZ" sz="2400" b="0" u="sng" strike="noStrike" spc="-1">
                <a:solidFill>
                  <a:srgbClr val="0000FF"/>
                </a:solidFill>
                <a:uFillTx/>
                <a:latin typeface="DejaVu Sans"/>
                <a:ea typeface="DejaVu Sans"/>
                <a:hlinkClick r:id="rId2"/>
              </a:rPr>
              <a:t>https://petrasimkova.cz/kazdy-mame-ctyri-usi/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1. věcnou stránku;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2. apelovou stránku;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3. vztahovou stránku;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4. stránku sebeodhalující (situaci a osobnost, sdělení o sobě). 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latin typeface="DejaVu Sans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autor Friedemann Schulz von Thun </a:t>
            </a:r>
            <a:endParaRPr lang="cs-CZ" sz="3000" b="0" strike="noStrike" spc="-1">
              <a:latin typeface="Arial"/>
            </a:endParaRPr>
          </a:p>
        </p:txBody>
      </p:sp>
      <p:pic>
        <p:nvPicPr>
          <p:cNvPr id="162" name="Obrázek 161"/>
          <p:cNvPicPr/>
          <p:nvPr/>
        </p:nvPicPr>
        <p:blipFill>
          <a:blip r:embed="rId2"/>
          <a:stretch/>
        </p:blipFill>
        <p:spPr>
          <a:xfrm>
            <a:off x="1433160" y="1620000"/>
            <a:ext cx="7026120" cy="318528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Historie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- 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 roce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1989 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dosáhl počet dětí (ve věku od 3 do 6 let) navštěvující předškolní zařízení rekordních 96%. (podle Kuchařová, V. a Svobodová, K., 2006, s. 8)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Nově vznikající mateřské školy v letech 1950 - 1989 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jsou v praxi rodičům spíše uzavřené, mají autoritativní charakter, individualismus je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nahrazen kolektivismem, řád a dodržování pravidel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je zcela nezbytný, aby dítě mohlo být správně formováno pro svůj další rozvoj.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u="sng" strike="noStrike" spc="-1">
                <a:solidFill>
                  <a:srgbClr val="000000"/>
                </a:solidFill>
                <a:uFillTx/>
                <a:latin typeface="DejaVu Sans"/>
                <a:ea typeface="DejaVu Sans"/>
              </a:rPr>
              <a:t>Teorie čtyř uší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1.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Vztahové ucho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–způsobuje, že přijímatel vztahuje vše na sebe. Přecitlivěle reaguje na různá sdělení, která může interpretovat jako kritiku směrem k sobě.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2.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Ucho sebeodhalení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– jeho využití umožňuje obsah sděleného interpretovat z pohledu přínosu dané události, situace pro příjemce.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3.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Apelové ucho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–vede příjemce ke zjišťování toho, co si partner v komunikaci přeje, jaká jsou jeho očekávání.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4.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Věcné ucho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–převádí sdělené informace na konkrétní obsahy.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Slovo na závěr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50000"/>
              </a:lnSpc>
              <a:spcBef>
                <a:spcPts val="609"/>
              </a:spcBef>
            </a:pPr>
            <a:endParaRPr lang="cs-CZ" sz="18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609"/>
              </a:spcBef>
            </a:pPr>
            <a:endParaRPr lang="cs-CZ" sz="18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609"/>
              </a:spcBef>
            </a:pPr>
            <a:r>
              <a:rPr lang="cs-CZ" sz="2400" b="1" i="1" strike="noStrike" spc="-1">
                <a:solidFill>
                  <a:srgbClr val="000000"/>
                </a:solidFill>
                <a:latin typeface="Arial"/>
                <a:ea typeface="DejaVu Sans"/>
              </a:rPr>
              <a:t>J. Průcha (2006) uvádí, že mnozí pedagogové tvrdí, že bez dobrých vztahů a kooperace mezi rodiči a</a:t>
            </a:r>
            <a:r>
              <a:rPr lang="cs-CZ" sz="2400" b="1" i="1" strike="noStrike" spc="-12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b="1" i="1" strike="noStrike" spc="-1">
                <a:solidFill>
                  <a:srgbClr val="000000"/>
                </a:solidFill>
                <a:latin typeface="Arial"/>
                <a:ea typeface="DejaVu Sans"/>
              </a:rPr>
              <a:t>školou nemůže úspěšně fungovat vzdělávání mládeže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Použitá literatura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720000" y="1260000"/>
            <a:ext cx="8639280" cy="431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pl-PL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Majerčíková, J.,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&amp; </a:t>
            </a:r>
            <a:r>
              <a:rPr lang="pl-PL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Petrů Puhrová, B. (2018).  </a:t>
            </a:r>
            <a:r>
              <a:rPr lang="pl-PL" sz="1800" b="0" i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Mezi rodinou a školou (studijní opora).</a:t>
            </a:r>
            <a:endParaRPr lang="cs-CZ" sz="1800" b="0" strike="noStrike" spc="-1" dirty="0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18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Sheedyová-Kurcinková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M. (1998). </a:t>
            </a:r>
            <a:r>
              <a:rPr lang="cs-CZ" sz="1800" b="0" i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Problémové dítě v rodině a ve škole.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Praha: Portál.</a:t>
            </a:r>
            <a:endParaRPr lang="cs-CZ" sz="1800" b="0" strike="noStrike" spc="-1" dirty="0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18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Rabušicová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M.,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Šeďová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K., Trnková, K.,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&amp;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Čiháček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V. (2004). </a:t>
            </a:r>
            <a:r>
              <a:rPr lang="cs-CZ" sz="1800" b="0" i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Škola a/versus rodina. 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Brno: MU.</a:t>
            </a:r>
            <a:endParaRPr lang="cs-CZ" sz="1800" b="0" strike="noStrike" spc="-1" dirty="0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18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Lindner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U. (2019). </a:t>
            </a:r>
            <a:r>
              <a:rPr lang="cs-CZ" sz="1800" b="0" i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Pozor, rodiče ve školce! 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Praha: Portál.</a:t>
            </a:r>
            <a:endParaRPr lang="cs-CZ" sz="1800" b="0" strike="noStrike" spc="-1" dirty="0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pl-PL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Lažová, L. (2013). </a:t>
            </a:r>
            <a:r>
              <a:rPr lang="pl-PL" sz="1800" b="0" i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Mateřská škola komunikuje s rodiči. </a:t>
            </a:r>
            <a:r>
              <a:rPr lang="cs-CZ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Praha: Portál.</a:t>
            </a:r>
            <a:endParaRPr lang="cs-CZ" sz="1800" b="0" strike="noStrike" spc="-1" dirty="0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800"/>
              </a:spcBef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pl-PL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Čapek, J., Lauermann, M.,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&amp; </a:t>
            </a:r>
            <a:r>
              <a:rPr lang="pl-PL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Příkazská, I. (2017). </a:t>
            </a:r>
            <a:r>
              <a:rPr lang="pl-PL" sz="1800" b="0" i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Jak budovat dobrý vztah s rodiči. </a:t>
            </a:r>
            <a:r>
              <a:rPr lang="pl-PL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Praha: Raabe.</a:t>
            </a:r>
            <a:endParaRPr lang="cs-CZ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2340000" y="360000"/>
            <a:ext cx="557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64000"/>
          </a:bodyPr>
          <a:lstStyle/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3600" b="1" strike="noStrike" spc="-1">
                <a:solidFill>
                  <a:srgbClr val="000000"/>
                </a:solidFill>
                <a:latin typeface="DejaVu Sans"/>
                <a:ea typeface="DejaVu Sans"/>
              </a:rPr>
              <a:t>Děkuji za pozornost. </a:t>
            </a:r>
            <a:endParaRPr lang="cs-CZ" sz="3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3600" b="0" strike="noStrike" spc="-1">
              <a:latin typeface="Arial"/>
            </a:endParaRPr>
          </a:p>
        </p:txBody>
      </p:sp>
      <p:pic>
        <p:nvPicPr>
          <p:cNvPr id="170" name="Obrázek 169"/>
          <p:cNvPicPr/>
          <p:nvPr/>
        </p:nvPicPr>
        <p:blipFill>
          <a:blip r:embed="rId2"/>
          <a:stretch/>
        </p:blipFill>
        <p:spPr>
          <a:xfrm>
            <a:off x="1784160" y="1260000"/>
            <a:ext cx="6495120" cy="392940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Postupná změna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3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„Cílem výchovy se stalo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utváření dítěte jako objektu podle předem dohodnutého vzoru.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Veřejné výchovné instituce se staly především místem účelné adaptace, uspořádané podle cílů, stanovených z vůle dospělých...“ (Opravilová, 2010, s. 128, tučné písmo v originále)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Zároveň ale dochází k osvětě. Literární autoři se věnují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otázce vývoje dítěte a obohacují stávající znalosti.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„Mnoho poznatků bylo získáno a funkčně využito zejména v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oblasti zdravotní péče a prevence, práce s dětmi vyžadující zvláštní péči a v oblasti oborových                                                     a předmětových didaktik výtvarné, hudební a tělesné výchovy.“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60"/>
              </a:spcAft>
            </a:pPr>
            <a:endParaRPr lang="cs-CZ" sz="18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Jaké změny nastaly </a:t>
            </a:r>
            <a:endParaRPr lang="cs-CZ" sz="24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ve spolupráci</a:t>
            </a:r>
            <a:endParaRPr lang="cs-CZ" sz="24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cs-CZ" sz="2400" b="1" strike="noStrike" spc="-1">
                <a:solidFill>
                  <a:srgbClr val="158466"/>
                </a:solidFill>
                <a:latin typeface="DejaVu Sans"/>
                <a:ea typeface="DejaVu Sans"/>
              </a:rPr>
              <a:t>rodiny a školy?</a:t>
            </a:r>
            <a:endParaRPr lang="cs-CZ" sz="2400" b="0" strike="noStrike" spc="-1">
              <a:latin typeface="Arial"/>
            </a:endParaRPr>
          </a:p>
        </p:txBody>
      </p:sp>
      <p:pic>
        <p:nvPicPr>
          <p:cNvPr id="96" name="Obrázek 95"/>
          <p:cNvPicPr/>
          <p:nvPr/>
        </p:nvPicPr>
        <p:blipFill>
          <a:blip r:embed="rId2"/>
          <a:stretch/>
        </p:blipFill>
        <p:spPr>
          <a:xfrm>
            <a:off x="6464160" y="1801440"/>
            <a:ext cx="1815120" cy="269784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Postupná změna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- 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Škola se začíná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měnit směrem k otevřenější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a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více spolupracující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instituci, jež nevyřazuje ze spolupráce a spoluúčasti na výuce jiné subjekty zainteresované do výchovy a vzdělávání.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Ani rodina však nezůstává beze změn, nyní se jí naskytl prostor k otevřenému definování svého vztahu ke škole a ke vzdělávání svých dětí.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Postupná změna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720000" y="1440000"/>
            <a:ext cx="86392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Birte Ravnová definovala modely vztahů mezi rodinami/rodiči a školami/učiteli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v průběhu druhé poloviny 20. století: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  <a:p>
            <a:pPr algn="ctr">
              <a:lnSpc>
                <a:spcPct val="115000"/>
              </a:lnSpc>
              <a:spcAft>
                <a:spcPts val="1060"/>
              </a:spcAft>
            </a:pPr>
            <a:endParaRPr lang="cs-CZ" sz="2400" b="0" strike="noStrike" spc="-1">
              <a:latin typeface="Arial"/>
            </a:endParaRPr>
          </a:p>
          <a:p>
            <a:pPr algn="ctr">
              <a:lnSpc>
                <a:spcPct val="115000"/>
              </a:lnSpc>
              <a:spcAft>
                <a:spcPts val="1060"/>
              </a:spcAft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• kompenzační model</a:t>
            </a:r>
            <a:endParaRPr lang="cs-CZ" sz="2400" b="0" strike="noStrike" spc="-1">
              <a:latin typeface="Arial"/>
            </a:endParaRPr>
          </a:p>
          <a:p>
            <a:pPr algn="ctr">
              <a:lnSpc>
                <a:spcPct val="115000"/>
              </a:lnSpc>
              <a:spcAft>
                <a:spcPts val="1060"/>
              </a:spcAft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• konsenzuální model</a:t>
            </a:r>
            <a:endParaRPr lang="cs-CZ" sz="2400" b="0" strike="noStrike" spc="-1">
              <a:latin typeface="Arial"/>
            </a:endParaRPr>
          </a:p>
          <a:p>
            <a:pPr algn="ctr">
              <a:lnSpc>
                <a:spcPct val="115000"/>
              </a:lnSpc>
              <a:spcAft>
                <a:spcPts val="1060"/>
              </a:spcAft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• participační model </a:t>
            </a:r>
            <a:endParaRPr lang="cs-CZ" sz="2400" b="0" strike="noStrike" spc="-1">
              <a:latin typeface="Arial"/>
            </a:endParaRPr>
          </a:p>
          <a:p>
            <a:pPr algn="ctr">
              <a:lnSpc>
                <a:spcPct val="115000"/>
              </a:lnSpc>
              <a:spcAft>
                <a:spcPts val="1060"/>
              </a:spcAft>
            </a:pP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• model sdílené odpovědnosti 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720000" y="360000"/>
            <a:ext cx="8639280" cy="8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000" b="0" strike="noStrike" spc="-1">
                <a:solidFill>
                  <a:srgbClr val="333333"/>
                </a:solidFill>
                <a:latin typeface="DejaVu Sans"/>
                <a:ea typeface="DejaVu Sans"/>
              </a:rPr>
              <a:t>Kompenzační model</a:t>
            </a:r>
            <a:endParaRPr lang="cs-CZ" sz="30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360000" y="1080000"/>
            <a:ext cx="9539640" cy="43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42000"/>
          </a:bodyPr>
          <a:lstStyle/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lang="cs-CZ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je typický pro 60. a 70. léta.</a:t>
            </a:r>
            <a:endParaRPr lang="cs-CZ" sz="28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Základní myšlenka je založena na rovných vzdělávacích příležitostech definovaných na základě socioekonomického zázemí rodin. </a:t>
            </a:r>
            <a:endParaRPr lang="cs-CZ" sz="28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Ke snahám o hlubší spolupráci docházelo za všeobecné představy, </a:t>
            </a:r>
            <a:r>
              <a:rPr lang="cs-CZ" sz="2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že určité skupiny rodičů nemají dostatečné možnosti a schopnosti být tak dobrými rodiči,</a:t>
            </a:r>
            <a:r>
              <a:rPr lang="cs-CZ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aby mohli svým dětem pomáhat v jejich rozvoji. </a:t>
            </a:r>
            <a:endParaRPr lang="cs-CZ" sz="28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Řešením měly být některé specificky vytvořené instituce nebo programy, a také škola, která měla kompenzovat tuto rodičovskou nedostatečnost. </a:t>
            </a:r>
            <a:endParaRPr lang="cs-CZ" sz="28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lang="cs-CZ" sz="2800" b="0" u="sng" strike="noStrike" spc="-1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Rodiče v tomto modelu přebírali roli spolupracovníků při výchově a vzdělávání dětí, avšak školy určovaly postupy, na základě kterých mohly děti dosahovat lepších výsledků ve škole.</a:t>
            </a:r>
            <a:r>
              <a:rPr lang="cs-CZ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cs-CZ" sz="28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r>
              <a:rPr lang="cs-CZ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(In Rabušicová, 2004)</a:t>
            </a:r>
            <a:r>
              <a:rPr lang="cs-CZ" sz="2400" b="0" strike="noStrike" spc="-1">
                <a:solidFill>
                  <a:srgbClr val="666666"/>
                </a:solidFill>
                <a:latin typeface="Times New Roman"/>
                <a:ea typeface="DejaVu Sans"/>
              </a:rPr>
              <a:t> </a:t>
            </a:r>
            <a:endParaRPr lang="cs-CZ" sz="2400" b="0" strike="noStrike" spc="-1"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1060"/>
              </a:spcAft>
            </a:pP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2702</Words>
  <Application>Microsoft Office PowerPoint</Application>
  <PresentationFormat>Vlastní</PresentationFormat>
  <Paragraphs>200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43</vt:i4>
      </vt:variant>
    </vt:vector>
  </HeadingPairs>
  <TitlesOfParts>
    <vt:vector size="52" baseType="lpstr">
      <vt:lpstr>Arial</vt:lpstr>
      <vt:lpstr>Cambria</vt:lpstr>
      <vt:lpstr>DejaVu Sans</vt:lpstr>
      <vt:lpstr>sans-serif;Arial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</dc:title>
  <dc:subject/>
  <dc:creator>Syslová</dc:creator>
  <dc:description/>
  <cp:lastModifiedBy>Syslová Zora</cp:lastModifiedBy>
  <cp:revision>28</cp:revision>
  <dcterms:created xsi:type="dcterms:W3CDTF">2021-05-02T17:49:12Z</dcterms:created>
  <dcterms:modified xsi:type="dcterms:W3CDTF">2021-05-03T10:56:10Z</dcterms:modified>
  <dc:language>cs-CZ</dc:language>
</cp:coreProperties>
</file>