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67" r:id="rId3"/>
    <p:sldId id="270" r:id="rId4"/>
    <p:sldId id="273" r:id="rId5"/>
    <p:sldId id="272" r:id="rId6"/>
    <p:sldId id="271" r:id="rId7"/>
    <p:sldId id="274" r:id="rId8"/>
    <p:sldId id="275" r:id="rId9"/>
    <p:sldId id="276" r:id="rId10"/>
    <p:sldId id="258" r:id="rId11"/>
    <p:sldId id="262" r:id="rId12"/>
    <p:sldId id="263" r:id="rId13"/>
    <p:sldId id="259" r:id="rId14"/>
    <p:sldId id="265" r:id="rId15"/>
    <p:sldId id="266" r:id="rId16"/>
    <p:sldId id="261" r:id="rId17"/>
    <p:sldId id="268" r:id="rId18"/>
    <p:sldId id="269" r:id="rId19"/>
    <p:sldId id="260" r:id="rId20"/>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765" autoAdjust="0"/>
    <p:restoredTop sz="92762" autoAdjust="0"/>
  </p:normalViewPr>
  <p:slideViewPr>
    <p:cSldViewPr snapToGrid="0">
      <p:cViewPr varScale="1">
        <p:scale>
          <a:sx n="52" d="100"/>
          <a:sy n="52" d="100"/>
        </p:scale>
        <p:origin x="518" y="53"/>
      </p:cViewPr>
      <p:guideLst/>
    </p:cSldViewPr>
  </p:slideViewPr>
  <p:outlineViewPr>
    <p:cViewPr>
      <p:scale>
        <a:sx n="33" d="100"/>
        <a:sy n="33" d="100"/>
      </p:scale>
      <p:origin x="0" y="-261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cs-CZ"/>
              <a:t>Kliknutím lze upravit styl.</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endParaRPr lang="en-US" dirty="0"/>
          </a:p>
        </p:txBody>
      </p:sp>
      <p:sp>
        <p:nvSpPr>
          <p:cNvPr id="4" name="Date Placeholder 3"/>
          <p:cNvSpPr>
            <a:spLocks noGrp="1"/>
          </p:cNvSpPr>
          <p:nvPr>
            <p:ph type="dt" sz="half" idx="10"/>
          </p:nvPr>
        </p:nvSpPr>
        <p:spPr/>
        <p:txBody>
          <a:bodyPr/>
          <a:lstStyle/>
          <a:p>
            <a:fld id="{9206DA83-DDAE-4A74-B29B-4FA8C5ACED99}" type="datetimeFigureOut">
              <a:rPr lang="cs-CZ" smtClean="0">
                <a:solidFill>
                  <a:prstClr val="black">
                    <a:tint val="75000"/>
                  </a:prstClr>
                </a:solidFill>
              </a:rPr>
              <a:pPr/>
              <a:t>09.05.2021</a:t>
            </a:fld>
            <a:endParaRPr lang="cs-CZ">
              <a:solidFill>
                <a:prstClr val="black">
                  <a:tint val="75000"/>
                </a:prstClr>
              </a:solidFill>
            </a:endParaRPr>
          </a:p>
        </p:txBody>
      </p:sp>
      <p:sp>
        <p:nvSpPr>
          <p:cNvPr id="5" name="Footer Placeholder 4"/>
          <p:cNvSpPr>
            <a:spLocks noGrp="1"/>
          </p:cNvSpPr>
          <p:nvPr>
            <p:ph type="ftr" sz="quarter" idx="11"/>
          </p:nvPr>
        </p:nvSpPr>
        <p:spPr/>
        <p:txBody>
          <a:bodyPr/>
          <a:lstStyle/>
          <a:p>
            <a:endParaRPr lang="cs-CZ">
              <a:solidFill>
                <a:prstClr val="black">
                  <a:tint val="75000"/>
                </a:prstClr>
              </a:solidFill>
            </a:endParaRPr>
          </a:p>
        </p:txBody>
      </p:sp>
      <p:sp>
        <p:nvSpPr>
          <p:cNvPr id="6" name="Slide Number Placeholder 5"/>
          <p:cNvSpPr>
            <a:spLocks noGrp="1"/>
          </p:cNvSpPr>
          <p:nvPr>
            <p:ph type="sldNum" sz="quarter" idx="12"/>
          </p:nvPr>
        </p:nvSpPr>
        <p:spPr/>
        <p:txBody>
          <a:bodyPr/>
          <a:lstStyle/>
          <a:p>
            <a:fld id="{150DD6E5-6E7C-4173-8132-B4046BD192DF}" type="slidenum">
              <a:rPr lang="cs-CZ" smtClean="0">
                <a:solidFill>
                  <a:srgbClr val="5FCBEF"/>
                </a:solidFill>
              </a:rPr>
              <a:pPr/>
              <a:t>‹#›</a:t>
            </a:fld>
            <a:endParaRPr lang="cs-CZ">
              <a:solidFill>
                <a:srgbClr val="5FCBEF"/>
              </a:solidFill>
            </a:endParaRPr>
          </a:p>
        </p:txBody>
      </p:sp>
    </p:spTree>
    <p:extLst>
      <p:ext uri="{BB962C8B-B14F-4D97-AF65-F5344CB8AC3E}">
        <p14:creationId xmlns:p14="http://schemas.microsoft.com/office/powerpoint/2010/main" val="1951629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cs-CZ"/>
              <a:t>Kliknutím lze upravit styl.</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9206DA83-DDAE-4A74-B29B-4FA8C5ACED99}" type="datetimeFigureOut">
              <a:rPr lang="cs-CZ" smtClean="0">
                <a:solidFill>
                  <a:prstClr val="black">
                    <a:tint val="75000"/>
                  </a:prstClr>
                </a:solidFill>
              </a:rPr>
              <a:pPr/>
              <a:t>09.05.2021</a:t>
            </a:fld>
            <a:endParaRPr lang="cs-CZ">
              <a:solidFill>
                <a:prstClr val="black">
                  <a:tint val="75000"/>
                </a:prstClr>
              </a:solidFill>
            </a:endParaRPr>
          </a:p>
        </p:txBody>
      </p:sp>
      <p:sp>
        <p:nvSpPr>
          <p:cNvPr id="5" name="Footer Placeholder 4"/>
          <p:cNvSpPr>
            <a:spLocks noGrp="1"/>
          </p:cNvSpPr>
          <p:nvPr>
            <p:ph type="ftr" sz="quarter" idx="11"/>
          </p:nvPr>
        </p:nvSpPr>
        <p:spPr/>
        <p:txBody>
          <a:bodyPr/>
          <a:lstStyle/>
          <a:p>
            <a:endParaRPr lang="cs-CZ">
              <a:solidFill>
                <a:prstClr val="black">
                  <a:tint val="75000"/>
                </a:prstClr>
              </a:solidFill>
            </a:endParaRPr>
          </a:p>
        </p:txBody>
      </p:sp>
      <p:sp>
        <p:nvSpPr>
          <p:cNvPr id="6" name="Slide Number Placeholder 5"/>
          <p:cNvSpPr>
            <a:spLocks noGrp="1"/>
          </p:cNvSpPr>
          <p:nvPr>
            <p:ph type="sldNum" sz="quarter" idx="12"/>
          </p:nvPr>
        </p:nvSpPr>
        <p:spPr/>
        <p:txBody>
          <a:bodyPr/>
          <a:lstStyle/>
          <a:p>
            <a:fld id="{150DD6E5-6E7C-4173-8132-B4046BD192DF}" type="slidenum">
              <a:rPr lang="cs-CZ" smtClean="0">
                <a:solidFill>
                  <a:srgbClr val="5FCBEF"/>
                </a:solidFill>
              </a:rPr>
              <a:pPr/>
              <a:t>‹#›</a:t>
            </a:fld>
            <a:endParaRPr lang="cs-CZ">
              <a:solidFill>
                <a:srgbClr val="5FCBEF"/>
              </a:solidFill>
            </a:endParaRPr>
          </a:p>
        </p:txBody>
      </p:sp>
    </p:spTree>
    <p:extLst>
      <p:ext uri="{BB962C8B-B14F-4D97-AF65-F5344CB8AC3E}">
        <p14:creationId xmlns:p14="http://schemas.microsoft.com/office/powerpoint/2010/main" val="41863319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Kliknutím lze upravit styly předlohy textu.</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9206DA83-DDAE-4A74-B29B-4FA8C5ACED99}" type="datetimeFigureOut">
              <a:rPr lang="cs-CZ" smtClean="0">
                <a:solidFill>
                  <a:prstClr val="black">
                    <a:tint val="75000"/>
                  </a:prstClr>
                </a:solidFill>
              </a:rPr>
              <a:pPr/>
              <a:t>09.05.2021</a:t>
            </a:fld>
            <a:endParaRPr lang="cs-CZ">
              <a:solidFill>
                <a:prstClr val="black">
                  <a:tint val="75000"/>
                </a:prstClr>
              </a:solidFill>
            </a:endParaRPr>
          </a:p>
        </p:txBody>
      </p:sp>
      <p:sp>
        <p:nvSpPr>
          <p:cNvPr id="5" name="Footer Placeholder 4"/>
          <p:cNvSpPr>
            <a:spLocks noGrp="1"/>
          </p:cNvSpPr>
          <p:nvPr>
            <p:ph type="ftr" sz="quarter" idx="11"/>
          </p:nvPr>
        </p:nvSpPr>
        <p:spPr/>
        <p:txBody>
          <a:bodyPr/>
          <a:lstStyle/>
          <a:p>
            <a:endParaRPr lang="cs-CZ">
              <a:solidFill>
                <a:prstClr val="black">
                  <a:tint val="75000"/>
                </a:prstClr>
              </a:solidFill>
            </a:endParaRPr>
          </a:p>
        </p:txBody>
      </p:sp>
      <p:sp>
        <p:nvSpPr>
          <p:cNvPr id="6" name="Slide Number Placeholder 5"/>
          <p:cNvSpPr>
            <a:spLocks noGrp="1"/>
          </p:cNvSpPr>
          <p:nvPr>
            <p:ph type="sldNum" sz="quarter" idx="12"/>
          </p:nvPr>
        </p:nvSpPr>
        <p:spPr/>
        <p:txBody>
          <a:bodyPr/>
          <a:lstStyle/>
          <a:p>
            <a:fld id="{150DD6E5-6E7C-4173-8132-B4046BD192DF}" type="slidenum">
              <a:rPr lang="cs-CZ" smtClean="0">
                <a:solidFill>
                  <a:srgbClr val="5FCBEF"/>
                </a:solidFill>
              </a:rPr>
              <a:pPr/>
              <a:t>‹#›</a:t>
            </a:fld>
            <a:endParaRPr lang="cs-CZ">
              <a:solidFill>
                <a:srgbClr val="5FCBEF"/>
              </a:solidFill>
            </a:endParaRP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r>
              <a:rPr lang="en-US" sz="8000" dirty="0">
                <a:ln w="3175" cmpd="sng">
                  <a:noFill/>
                </a:ln>
                <a:solidFill>
                  <a:srgbClr val="5FCBEF">
                    <a:lumMod val="60000"/>
                    <a:lumOff val="40000"/>
                  </a:srgbClr>
                </a:solidFill>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r>
              <a:rPr lang="en-US" sz="8000" dirty="0">
                <a:ln w="3175" cmpd="sng">
                  <a:noFill/>
                </a:ln>
                <a:solidFill>
                  <a:srgbClr val="5FCBEF">
                    <a:lumMod val="60000"/>
                    <a:lumOff val="40000"/>
                  </a:srgbClr>
                </a:solidFill>
                <a:latin typeface="Arial"/>
              </a:rPr>
              <a:t>”</a:t>
            </a:r>
          </a:p>
        </p:txBody>
      </p:sp>
    </p:spTree>
    <p:extLst>
      <p:ext uri="{BB962C8B-B14F-4D97-AF65-F5344CB8AC3E}">
        <p14:creationId xmlns:p14="http://schemas.microsoft.com/office/powerpoint/2010/main" val="9031683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cs-CZ"/>
              <a:t>Kliknutím lze upravit styl.</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9206DA83-DDAE-4A74-B29B-4FA8C5ACED99}" type="datetimeFigureOut">
              <a:rPr lang="cs-CZ" smtClean="0">
                <a:solidFill>
                  <a:prstClr val="black">
                    <a:tint val="75000"/>
                  </a:prstClr>
                </a:solidFill>
              </a:rPr>
              <a:pPr/>
              <a:t>09.05.2021</a:t>
            </a:fld>
            <a:endParaRPr lang="cs-CZ">
              <a:solidFill>
                <a:prstClr val="black">
                  <a:tint val="75000"/>
                </a:prstClr>
              </a:solidFill>
            </a:endParaRPr>
          </a:p>
        </p:txBody>
      </p:sp>
      <p:sp>
        <p:nvSpPr>
          <p:cNvPr id="5" name="Footer Placeholder 4"/>
          <p:cNvSpPr>
            <a:spLocks noGrp="1"/>
          </p:cNvSpPr>
          <p:nvPr>
            <p:ph type="ftr" sz="quarter" idx="11"/>
          </p:nvPr>
        </p:nvSpPr>
        <p:spPr/>
        <p:txBody>
          <a:bodyPr/>
          <a:lstStyle/>
          <a:p>
            <a:endParaRPr lang="cs-CZ">
              <a:solidFill>
                <a:prstClr val="black">
                  <a:tint val="75000"/>
                </a:prstClr>
              </a:solidFill>
            </a:endParaRPr>
          </a:p>
        </p:txBody>
      </p:sp>
      <p:sp>
        <p:nvSpPr>
          <p:cNvPr id="6" name="Slide Number Placeholder 5"/>
          <p:cNvSpPr>
            <a:spLocks noGrp="1"/>
          </p:cNvSpPr>
          <p:nvPr>
            <p:ph type="sldNum" sz="quarter" idx="12"/>
          </p:nvPr>
        </p:nvSpPr>
        <p:spPr/>
        <p:txBody>
          <a:bodyPr/>
          <a:lstStyle/>
          <a:p>
            <a:fld id="{150DD6E5-6E7C-4173-8132-B4046BD192DF}" type="slidenum">
              <a:rPr lang="cs-CZ" smtClean="0">
                <a:solidFill>
                  <a:srgbClr val="5FCBEF"/>
                </a:solidFill>
              </a:rPr>
              <a:pPr/>
              <a:t>‹#›</a:t>
            </a:fld>
            <a:endParaRPr lang="cs-CZ">
              <a:solidFill>
                <a:srgbClr val="5FCBEF"/>
              </a:solidFill>
            </a:endParaRPr>
          </a:p>
        </p:txBody>
      </p:sp>
    </p:spTree>
    <p:extLst>
      <p:ext uri="{BB962C8B-B14F-4D97-AF65-F5344CB8AC3E}">
        <p14:creationId xmlns:p14="http://schemas.microsoft.com/office/powerpoint/2010/main" val="36930565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Kliknutím lze upravit styly předlohy textu.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9206DA83-DDAE-4A74-B29B-4FA8C5ACED99}" type="datetimeFigureOut">
              <a:rPr lang="cs-CZ" smtClean="0">
                <a:solidFill>
                  <a:prstClr val="black">
                    <a:tint val="75000"/>
                  </a:prstClr>
                </a:solidFill>
              </a:rPr>
              <a:pPr/>
              <a:t>09.05.2021</a:t>
            </a:fld>
            <a:endParaRPr lang="cs-CZ">
              <a:solidFill>
                <a:prstClr val="black">
                  <a:tint val="75000"/>
                </a:prstClr>
              </a:solidFill>
            </a:endParaRPr>
          </a:p>
        </p:txBody>
      </p:sp>
      <p:sp>
        <p:nvSpPr>
          <p:cNvPr id="5" name="Footer Placeholder 4"/>
          <p:cNvSpPr>
            <a:spLocks noGrp="1"/>
          </p:cNvSpPr>
          <p:nvPr>
            <p:ph type="ftr" sz="quarter" idx="11"/>
          </p:nvPr>
        </p:nvSpPr>
        <p:spPr/>
        <p:txBody>
          <a:bodyPr/>
          <a:lstStyle/>
          <a:p>
            <a:endParaRPr lang="cs-CZ">
              <a:solidFill>
                <a:prstClr val="black">
                  <a:tint val="75000"/>
                </a:prstClr>
              </a:solidFill>
            </a:endParaRPr>
          </a:p>
        </p:txBody>
      </p:sp>
      <p:sp>
        <p:nvSpPr>
          <p:cNvPr id="6" name="Slide Number Placeholder 5"/>
          <p:cNvSpPr>
            <a:spLocks noGrp="1"/>
          </p:cNvSpPr>
          <p:nvPr>
            <p:ph type="sldNum" sz="quarter" idx="12"/>
          </p:nvPr>
        </p:nvSpPr>
        <p:spPr/>
        <p:txBody>
          <a:bodyPr/>
          <a:lstStyle/>
          <a:p>
            <a:fld id="{150DD6E5-6E7C-4173-8132-B4046BD192DF}" type="slidenum">
              <a:rPr lang="cs-CZ" smtClean="0">
                <a:solidFill>
                  <a:srgbClr val="5FCBEF"/>
                </a:solidFill>
              </a:rPr>
              <a:pPr/>
              <a:t>‹#›</a:t>
            </a:fld>
            <a:endParaRPr lang="cs-CZ">
              <a:solidFill>
                <a:srgbClr val="5FCBEF"/>
              </a:solidFill>
            </a:endParaRP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r>
              <a:rPr lang="en-US" sz="8000" dirty="0">
                <a:ln w="3175" cmpd="sng">
                  <a:noFill/>
                </a:ln>
                <a:solidFill>
                  <a:srgbClr val="5FCBEF">
                    <a:lumMod val="60000"/>
                    <a:lumOff val="40000"/>
                  </a:srgbClr>
                </a:solidFill>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r>
              <a:rPr lang="en-US" sz="8000" dirty="0">
                <a:ln w="3175" cmpd="sng">
                  <a:noFill/>
                </a:ln>
                <a:solidFill>
                  <a:srgbClr val="5FCBEF">
                    <a:lumMod val="60000"/>
                    <a:lumOff val="40000"/>
                  </a:srgbClr>
                </a:solidFill>
                <a:latin typeface="Arial"/>
              </a:rPr>
              <a:t>”</a:t>
            </a:r>
          </a:p>
        </p:txBody>
      </p:sp>
    </p:spTree>
    <p:extLst>
      <p:ext uri="{BB962C8B-B14F-4D97-AF65-F5344CB8AC3E}">
        <p14:creationId xmlns:p14="http://schemas.microsoft.com/office/powerpoint/2010/main" val="18560786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Kliknutím lze upravit styly předlohy textu.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9206DA83-DDAE-4A74-B29B-4FA8C5ACED99}" type="datetimeFigureOut">
              <a:rPr lang="cs-CZ" smtClean="0">
                <a:solidFill>
                  <a:prstClr val="black">
                    <a:tint val="75000"/>
                  </a:prstClr>
                </a:solidFill>
              </a:rPr>
              <a:pPr/>
              <a:t>09.05.2021</a:t>
            </a:fld>
            <a:endParaRPr lang="cs-CZ">
              <a:solidFill>
                <a:prstClr val="black">
                  <a:tint val="75000"/>
                </a:prstClr>
              </a:solidFill>
            </a:endParaRPr>
          </a:p>
        </p:txBody>
      </p:sp>
      <p:sp>
        <p:nvSpPr>
          <p:cNvPr id="5" name="Footer Placeholder 4"/>
          <p:cNvSpPr>
            <a:spLocks noGrp="1"/>
          </p:cNvSpPr>
          <p:nvPr>
            <p:ph type="ftr" sz="quarter" idx="11"/>
          </p:nvPr>
        </p:nvSpPr>
        <p:spPr/>
        <p:txBody>
          <a:bodyPr/>
          <a:lstStyle/>
          <a:p>
            <a:endParaRPr lang="cs-CZ">
              <a:solidFill>
                <a:prstClr val="black">
                  <a:tint val="75000"/>
                </a:prstClr>
              </a:solidFill>
            </a:endParaRPr>
          </a:p>
        </p:txBody>
      </p:sp>
      <p:sp>
        <p:nvSpPr>
          <p:cNvPr id="6" name="Slide Number Placeholder 5"/>
          <p:cNvSpPr>
            <a:spLocks noGrp="1"/>
          </p:cNvSpPr>
          <p:nvPr>
            <p:ph type="sldNum" sz="quarter" idx="12"/>
          </p:nvPr>
        </p:nvSpPr>
        <p:spPr/>
        <p:txBody>
          <a:bodyPr/>
          <a:lstStyle/>
          <a:p>
            <a:fld id="{150DD6E5-6E7C-4173-8132-B4046BD192DF}" type="slidenum">
              <a:rPr lang="cs-CZ" smtClean="0">
                <a:solidFill>
                  <a:srgbClr val="5FCBEF"/>
                </a:solidFill>
              </a:rPr>
              <a:pPr/>
              <a:t>‹#›</a:t>
            </a:fld>
            <a:endParaRPr lang="cs-CZ">
              <a:solidFill>
                <a:srgbClr val="5FCBEF"/>
              </a:solidFill>
            </a:endParaRPr>
          </a:p>
        </p:txBody>
      </p:sp>
    </p:spTree>
    <p:extLst>
      <p:ext uri="{BB962C8B-B14F-4D97-AF65-F5344CB8AC3E}">
        <p14:creationId xmlns:p14="http://schemas.microsoft.com/office/powerpoint/2010/main" val="1685346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9206DA83-DDAE-4A74-B29B-4FA8C5ACED99}" type="datetimeFigureOut">
              <a:rPr lang="cs-CZ" smtClean="0">
                <a:solidFill>
                  <a:prstClr val="black">
                    <a:tint val="75000"/>
                  </a:prstClr>
                </a:solidFill>
              </a:rPr>
              <a:pPr/>
              <a:t>09.05.2021</a:t>
            </a:fld>
            <a:endParaRPr lang="cs-CZ">
              <a:solidFill>
                <a:prstClr val="black">
                  <a:tint val="75000"/>
                </a:prstClr>
              </a:solidFill>
            </a:endParaRPr>
          </a:p>
        </p:txBody>
      </p:sp>
      <p:sp>
        <p:nvSpPr>
          <p:cNvPr id="5" name="Footer Placeholder 4"/>
          <p:cNvSpPr>
            <a:spLocks noGrp="1"/>
          </p:cNvSpPr>
          <p:nvPr>
            <p:ph type="ftr" sz="quarter" idx="11"/>
          </p:nvPr>
        </p:nvSpPr>
        <p:spPr/>
        <p:txBody>
          <a:bodyPr/>
          <a:lstStyle/>
          <a:p>
            <a:endParaRPr lang="cs-CZ">
              <a:solidFill>
                <a:prstClr val="black">
                  <a:tint val="75000"/>
                </a:prstClr>
              </a:solidFill>
            </a:endParaRPr>
          </a:p>
        </p:txBody>
      </p:sp>
      <p:sp>
        <p:nvSpPr>
          <p:cNvPr id="6" name="Slide Number Placeholder 5"/>
          <p:cNvSpPr>
            <a:spLocks noGrp="1"/>
          </p:cNvSpPr>
          <p:nvPr>
            <p:ph type="sldNum" sz="quarter" idx="12"/>
          </p:nvPr>
        </p:nvSpPr>
        <p:spPr/>
        <p:txBody>
          <a:bodyPr/>
          <a:lstStyle/>
          <a:p>
            <a:fld id="{150DD6E5-6E7C-4173-8132-B4046BD192DF}" type="slidenum">
              <a:rPr lang="cs-CZ" smtClean="0">
                <a:solidFill>
                  <a:srgbClr val="5FCBEF"/>
                </a:solidFill>
              </a:rPr>
              <a:pPr/>
              <a:t>‹#›</a:t>
            </a:fld>
            <a:endParaRPr lang="cs-CZ">
              <a:solidFill>
                <a:srgbClr val="5FCBEF"/>
              </a:solidFill>
            </a:endParaRPr>
          </a:p>
        </p:txBody>
      </p:sp>
    </p:spTree>
    <p:extLst>
      <p:ext uri="{BB962C8B-B14F-4D97-AF65-F5344CB8AC3E}">
        <p14:creationId xmlns:p14="http://schemas.microsoft.com/office/powerpoint/2010/main" val="1072727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cs-CZ"/>
              <a:t>Kliknutím lze upravit styl.</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9206DA83-DDAE-4A74-B29B-4FA8C5ACED99}" type="datetimeFigureOut">
              <a:rPr lang="cs-CZ" smtClean="0">
                <a:solidFill>
                  <a:prstClr val="black">
                    <a:tint val="75000"/>
                  </a:prstClr>
                </a:solidFill>
              </a:rPr>
              <a:pPr/>
              <a:t>09.05.2021</a:t>
            </a:fld>
            <a:endParaRPr lang="cs-CZ">
              <a:solidFill>
                <a:prstClr val="black">
                  <a:tint val="75000"/>
                </a:prstClr>
              </a:solidFill>
            </a:endParaRPr>
          </a:p>
        </p:txBody>
      </p:sp>
      <p:sp>
        <p:nvSpPr>
          <p:cNvPr id="5" name="Footer Placeholder 4"/>
          <p:cNvSpPr>
            <a:spLocks noGrp="1"/>
          </p:cNvSpPr>
          <p:nvPr>
            <p:ph type="ftr" sz="quarter" idx="11"/>
          </p:nvPr>
        </p:nvSpPr>
        <p:spPr/>
        <p:txBody>
          <a:bodyPr/>
          <a:lstStyle/>
          <a:p>
            <a:endParaRPr lang="cs-CZ">
              <a:solidFill>
                <a:prstClr val="black">
                  <a:tint val="75000"/>
                </a:prstClr>
              </a:solidFill>
            </a:endParaRPr>
          </a:p>
        </p:txBody>
      </p:sp>
      <p:sp>
        <p:nvSpPr>
          <p:cNvPr id="6" name="Slide Number Placeholder 5"/>
          <p:cNvSpPr>
            <a:spLocks noGrp="1"/>
          </p:cNvSpPr>
          <p:nvPr>
            <p:ph type="sldNum" sz="quarter" idx="12"/>
          </p:nvPr>
        </p:nvSpPr>
        <p:spPr/>
        <p:txBody>
          <a:bodyPr/>
          <a:lstStyle/>
          <a:p>
            <a:fld id="{150DD6E5-6E7C-4173-8132-B4046BD192DF}" type="slidenum">
              <a:rPr lang="cs-CZ" smtClean="0">
                <a:solidFill>
                  <a:srgbClr val="5FCBEF"/>
                </a:solidFill>
              </a:rPr>
              <a:pPr/>
              <a:t>‹#›</a:t>
            </a:fld>
            <a:endParaRPr lang="cs-CZ">
              <a:solidFill>
                <a:srgbClr val="5FCBEF"/>
              </a:solidFill>
            </a:endParaRPr>
          </a:p>
        </p:txBody>
      </p:sp>
    </p:spTree>
    <p:extLst>
      <p:ext uri="{BB962C8B-B14F-4D97-AF65-F5344CB8AC3E}">
        <p14:creationId xmlns:p14="http://schemas.microsoft.com/office/powerpoint/2010/main" val="7354519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9206DA83-DDAE-4A74-B29B-4FA8C5ACED99}" type="datetimeFigureOut">
              <a:rPr lang="cs-CZ" smtClean="0">
                <a:solidFill>
                  <a:prstClr val="black">
                    <a:tint val="75000"/>
                  </a:prstClr>
                </a:solidFill>
              </a:rPr>
              <a:pPr/>
              <a:t>09.05.2021</a:t>
            </a:fld>
            <a:endParaRPr lang="cs-CZ">
              <a:solidFill>
                <a:prstClr val="black">
                  <a:tint val="75000"/>
                </a:prstClr>
              </a:solidFill>
            </a:endParaRPr>
          </a:p>
        </p:txBody>
      </p:sp>
      <p:sp>
        <p:nvSpPr>
          <p:cNvPr id="5" name="Footer Placeholder 4"/>
          <p:cNvSpPr>
            <a:spLocks noGrp="1"/>
          </p:cNvSpPr>
          <p:nvPr>
            <p:ph type="ftr" sz="quarter" idx="11"/>
          </p:nvPr>
        </p:nvSpPr>
        <p:spPr/>
        <p:txBody>
          <a:bodyPr/>
          <a:lstStyle/>
          <a:p>
            <a:endParaRPr lang="cs-CZ">
              <a:solidFill>
                <a:prstClr val="black">
                  <a:tint val="75000"/>
                </a:prstClr>
              </a:solidFill>
            </a:endParaRPr>
          </a:p>
        </p:txBody>
      </p:sp>
      <p:sp>
        <p:nvSpPr>
          <p:cNvPr id="6" name="Slide Number Placeholder 5"/>
          <p:cNvSpPr>
            <a:spLocks noGrp="1"/>
          </p:cNvSpPr>
          <p:nvPr>
            <p:ph type="sldNum" sz="quarter" idx="12"/>
          </p:nvPr>
        </p:nvSpPr>
        <p:spPr/>
        <p:txBody>
          <a:bodyPr/>
          <a:lstStyle/>
          <a:p>
            <a:fld id="{150DD6E5-6E7C-4173-8132-B4046BD192DF}" type="slidenum">
              <a:rPr lang="cs-CZ" smtClean="0">
                <a:solidFill>
                  <a:srgbClr val="5FCBEF"/>
                </a:solidFill>
              </a:rPr>
              <a:pPr/>
              <a:t>‹#›</a:t>
            </a:fld>
            <a:endParaRPr lang="cs-CZ">
              <a:solidFill>
                <a:srgbClr val="5FCBEF"/>
              </a:solidFill>
            </a:endParaRPr>
          </a:p>
        </p:txBody>
      </p:sp>
    </p:spTree>
    <p:extLst>
      <p:ext uri="{BB962C8B-B14F-4D97-AF65-F5344CB8AC3E}">
        <p14:creationId xmlns:p14="http://schemas.microsoft.com/office/powerpoint/2010/main" val="23610314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9206DA83-DDAE-4A74-B29B-4FA8C5ACED99}" type="datetimeFigureOut">
              <a:rPr lang="cs-CZ" smtClean="0">
                <a:solidFill>
                  <a:prstClr val="black">
                    <a:tint val="75000"/>
                  </a:prstClr>
                </a:solidFill>
              </a:rPr>
              <a:pPr/>
              <a:t>09.05.2021</a:t>
            </a:fld>
            <a:endParaRPr lang="cs-CZ">
              <a:solidFill>
                <a:prstClr val="black">
                  <a:tint val="75000"/>
                </a:prstClr>
              </a:solidFill>
            </a:endParaRPr>
          </a:p>
        </p:txBody>
      </p:sp>
      <p:sp>
        <p:nvSpPr>
          <p:cNvPr id="5" name="Footer Placeholder 4"/>
          <p:cNvSpPr>
            <a:spLocks noGrp="1"/>
          </p:cNvSpPr>
          <p:nvPr>
            <p:ph type="ftr" sz="quarter" idx="11"/>
          </p:nvPr>
        </p:nvSpPr>
        <p:spPr/>
        <p:txBody>
          <a:bodyPr/>
          <a:lstStyle/>
          <a:p>
            <a:endParaRPr lang="cs-CZ">
              <a:solidFill>
                <a:prstClr val="black">
                  <a:tint val="75000"/>
                </a:prstClr>
              </a:solidFill>
            </a:endParaRPr>
          </a:p>
        </p:txBody>
      </p:sp>
      <p:sp>
        <p:nvSpPr>
          <p:cNvPr id="6" name="Slide Number Placeholder 5"/>
          <p:cNvSpPr>
            <a:spLocks noGrp="1"/>
          </p:cNvSpPr>
          <p:nvPr>
            <p:ph type="sldNum" sz="quarter" idx="12"/>
          </p:nvPr>
        </p:nvSpPr>
        <p:spPr/>
        <p:txBody>
          <a:bodyPr/>
          <a:lstStyle/>
          <a:p>
            <a:fld id="{150DD6E5-6E7C-4173-8132-B4046BD192DF}" type="slidenum">
              <a:rPr lang="cs-CZ" smtClean="0">
                <a:solidFill>
                  <a:srgbClr val="5FCBEF"/>
                </a:solidFill>
              </a:rPr>
              <a:pPr/>
              <a:t>‹#›</a:t>
            </a:fld>
            <a:endParaRPr lang="cs-CZ">
              <a:solidFill>
                <a:srgbClr val="5FCBEF"/>
              </a:solidFill>
            </a:endParaRPr>
          </a:p>
        </p:txBody>
      </p:sp>
    </p:spTree>
    <p:extLst>
      <p:ext uri="{BB962C8B-B14F-4D97-AF65-F5344CB8AC3E}">
        <p14:creationId xmlns:p14="http://schemas.microsoft.com/office/powerpoint/2010/main" val="29966580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9206DA83-DDAE-4A74-B29B-4FA8C5ACED99}" type="datetimeFigureOut">
              <a:rPr lang="cs-CZ" smtClean="0">
                <a:solidFill>
                  <a:prstClr val="black">
                    <a:tint val="75000"/>
                  </a:prstClr>
                </a:solidFill>
              </a:rPr>
              <a:pPr/>
              <a:t>09.05.2021</a:t>
            </a:fld>
            <a:endParaRPr lang="cs-CZ">
              <a:solidFill>
                <a:prstClr val="black">
                  <a:tint val="75000"/>
                </a:prstClr>
              </a:solidFill>
            </a:endParaRPr>
          </a:p>
        </p:txBody>
      </p:sp>
      <p:sp>
        <p:nvSpPr>
          <p:cNvPr id="6" name="Footer Placeholder 5"/>
          <p:cNvSpPr>
            <a:spLocks noGrp="1"/>
          </p:cNvSpPr>
          <p:nvPr>
            <p:ph type="ftr" sz="quarter" idx="11"/>
          </p:nvPr>
        </p:nvSpPr>
        <p:spPr/>
        <p:txBody>
          <a:bodyPr/>
          <a:lstStyle/>
          <a:p>
            <a:endParaRPr lang="cs-CZ">
              <a:solidFill>
                <a:prstClr val="black">
                  <a:tint val="75000"/>
                </a:prstClr>
              </a:solidFill>
            </a:endParaRPr>
          </a:p>
        </p:txBody>
      </p:sp>
      <p:sp>
        <p:nvSpPr>
          <p:cNvPr id="7" name="Slide Number Placeholder 6"/>
          <p:cNvSpPr>
            <a:spLocks noGrp="1"/>
          </p:cNvSpPr>
          <p:nvPr>
            <p:ph type="sldNum" sz="quarter" idx="12"/>
          </p:nvPr>
        </p:nvSpPr>
        <p:spPr/>
        <p:txBody>
          <a:bodyPr/>
          <a:lstStyle/>
          <a:p>
            <a:fld id="{150DD6E5-6E7C-4173-8132-B4046BD192DF}" type="slidenum">
              <a:rPr lang="cs-CZ" smtClean="0">
                <a:solidFill>
                  <a:srgbClr val="5FCBEF"/>
                </a:solidFill>
              </a:rPr>
              <a:pPr/>
              <a:t>‹#›</a:t>
            </a:fld>
            <a:endParaRPr lang="cs-CZ">
              <a:solidFill>
                <a:srgbClr val="5FCBEF"/>
              </a:solidFill>
            </a:endParaRPr>
          </a:p>
        </p:txBody>
      </p:sp>
    </p:spTree>
    <p:extLst>
      <p:ext uri="{BB962C8B-B14F-4D97-AF65-F5344CB8AC3E}">
        <p14:creationId xmlns:p14="http://schemas.microsoft.com/office/powerpoint/2010/main" val="28103029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9206DA83-DDAE-4A74-B29B-4FA8C5ACED99}" type="datetimeFigureOut">
              <a:rPr lang="cs-CZ" smtClean="0">
                <a:solidFill>
                  <a:prstClr val="black">
                    <a:tint val="75000"/>
                  </a:prstClr>
                </a:solidFill>
              </a:rPr>
              <a:pPr/>
              <a:t>09.05.2021</a:t>
            </a:fld>
            <a:endParaRPr lang="cs-CZ">
              <a:solidFill>
                <a:prstClr val="black">
                  <a:tint val="75000"/>
                </a:prstClr>
              </a:solidFill>
            </a:endParaRPr>
          </a:p>
        </p:txBody>
      </p:sp>
      <p:sp>
        <p:nvSpPr>
          <p:cNvPr id="8" name="Footer Placeholder 7"/>
          <p:cNvSpPr>
            <a:spLocks noGrp="1"/>
          </p:cNvSpPr>
          <p:nvPr>
            <p:ph type="ftr" sz="quarter" idx="11"/>
          </p:nvPr>
        </p:nvSpPr>
        <p:spPr/>
        <p:txBody>
          <a:bodyPr/>
          <a:lstStyle/>
          <a:p>
            <a:endParaRPr lang="cs-CZ">
              <a:solidFill>
                <a:prstClr val="black">
                  <a:tint val="75000"/>
                </a:prstClr>
              </a:solidFill>
            </a:endParaRPr>
          </a:p>
        </p:txBody>
      </p:sp>
      <p:sp>
        <p:nvSpPr>
          <p:cNvPr id="9" name="Slide Number Placeholder 8"/>
          <p:cNvSpPr>
            <a:spLocks noGrp="1"/>
          </p:cNvSpPr>
          <p:nvPr>
            <p:ph type="sldNum" sz="quarter" idx="12"/>
          </p:nvPr>
        </p:nvSpPr>
        <p:spPr/>
        <p:txBody>
          <a:bodyPr/>
          <a:lstStyle/>
          <a:p>
            <a:fld id="{150DD6E5-6E7C-4173-8132-B4046BD192DF}" type="slidenum">
              <a:rPr lang="cs-CZ" smtClean="0">
                <a:solidFill>
                  <a:srgbClr val="5FCBEF"/>
                </a:solidFill>
              </a:rPr>
              <a:pPr/>
              <a:t>‹#›</a:t>
            </a:fld>
            <a:endParaRPr lang="cs-CZ">
              <a:solidFill>
                <a:srgbClr val="5FCBEF"/>
              </a:solidFill>
            </a:endParaRPr>
          </a:p>
        </p:txBody>
      </p:sp>
    </p:spTree>
    <p:extLst>
      <p:ext uri="{BB962C8B-B14F-4D97-AF65-F5344CB8AC3E}">
        <p14:creationId xmlns:p14="http://schemas.microsoft.com/office/powerpoint/2010/main" val="32869415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9206DA83-DDAE-4A74-B29B-4FA8C5ACED99}" type="datetimeFigureOut">
              <a:rPr lang="cs-CZ" smtClean="0">
                <a:solidFill>
                  <a:prstClr val="black">
                    <a:tint val="75000"/>
                  </a:prstClr>
                </a:solidFill>
              </a:rPr>
              <a:pPr/>
              <a:t>09.05.2021</a:t>
            </a:fld>
            <a:endParaRPr lang="cs-CZ">
              <a:solidFill>
                <a:prstClr val="black">
                  <a:tint val="75000"/>
                </a:prstClr>
              </a:solidFill>
            </a:endParaRPr>
          </a:p>
        </p:txBody>
      </p:sp>
      <p:sp>
        <p:nvSpPr>
          <p:cNvPr id="4" name="Footer Placeholder 3"/>
          <p:cNvSpPr>
            <a:spLocks noGrp="1"/>
          </p:cNvSpPr>
          <p:nvPr>
            <p:ph type="ftr" sz="quarter" idx="11"/>
          </p:nvPr>
        </p:nvSpPr>
        <p:spPr/>
        <p:txBody>
          <a:bodyPr/>
          <a:lstStyle/>
          <a:p>
            <a:endParaRPr lang="cs-CZ">
              <a:solidFill>
                <a:prstClr val="black">
                  <a:tint val="75000"/>
                </a:prstClr>
              </a:solidFill>
            </a:endParaRPr>
          </a:p>
        </p:txBody>
      </p:sp>
      <p:sp>
        <p:nvSpPr>
          <p:cNvPr id="5" name="Slide Number Placeholder 4"/>
          <p:cNvSpPr>
            <a:spLocks noGrp="1"/>
          </p:cNvSpPr>
          <p:nvPr>
            <p:ph type="sldNum" sz="quarter" idx="12"/>
          </p:nvPr>
        </p:nvSpPr>
        <p:spPr/>
        <p:txBody>
          <a:bodyPr/>
          <a:lstStyle/>
          <a:p>
            <a:fld id="{150DD6E5-6E7C-4173-8132-B4046BD192DF}" type="slidenum">
              <a:rPr lang="cs-CZ" smtClean="0">
                <a:solidFill>
                  <a:srgbClr val="5FCBEF"/>
                </a:solidFill>
              </a:rPr>
              <a:pPr/>
              <a:t>‹#›</a:t>
            </a:fld>
            <a:endParaRPr lang="cs-CZ">
              <a:solidFill>
                <a:srgbClr val="5FCBEF"/>
              </a:solidFill>
            </a:endParaRPr>
          </a:p>
        </p:txBody>
      </p:sp>
    </p:spTree>
    <p:extLst>
      <p:ext uri="{BB962C8B-B14F-4D97-AF65-F5344CB8AC3E}">
        <p14:creationId xmlns:p14="http://schemas.microsoft.com/office/powerpoint/2010/main" val="31400967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06DA83-DDAE-4A74-B29B-4FA8C5ACED99}" type="datetimeFigureOut">
              <a:rPr lang="cs-CZ" smtClean="0">
                <a:solidFill>
                  <a:prstClr val="black">
                    <a:tint val="75000"/>
                  </a:prstClr>
                </a:solidFill>
              </a:rPr>
              <a:pPr/>
              <a:t>09.05.2021</a:t>
            </a:fld>
            <a:endParaRPr lang="cs-CZ">
              <a:solidFill>
                <a:prstClr val="black">
                  <a:tint val="75000"/>
                </a:prstClr>
              </a:solidFill>
            </a:endParaRPr>
          </a:p>
        </p:txBody>
      </p:sp>
      <p:sp>
        <p:nvSpPr>
          <p:cNvPr id="3" name="Footer Placeholder 2"/>
          <p:cNvSpPr>
            <a:spLocks noGrp="1"/>
          </p:cNvSpPr>
          <p:nvPr>
            <p:ph type="ftr" sz="quarter" idx="11"/>
          </p:nvPr>
        </p:nvSpPr>
        <p:spPr/>
        <p:txBody>
          <a:bodyPr/>
          <a:lstStyle/>
          <a:p>
            <a:endParaRPr lang="cs-CZ">
              <a:solidFill>
                <a:prstClr val="black">
                  <a:tint val="75000"/>
                </a:prstClr>
              </a:solidFill>
            </a:endParaRPr>
          </a:p>
        </p:txBody>
      </p:sp>
      <p:sp>
        <p:nvSpPr>
          <p:cNvPr id="4" name="Slide Number Placeholder 3"/>
          <p:cNvSpPr>
            <a:spLocks noGrp="1"/>
          </p:cNvSpPr>
          <p:nvPr>
            <p:ph type="sldNum" sz="quarter" idx="12"/>
          </p:nvPr>
        </p:nvSpPr>
        <p:spPr/>
        <p:txBody>
          <a:bodyPr/>
          <a:lstStyle/>
          <a:p>
            <a:fld id="{150DD6E5-6E7C-4173-8132-B4046BD192DF}" type="slidenum">
              <a:rPr lang="cs-CZ" smtClean="0">
                <a:solidFill>
                  <a:srgbClr val="5FCBEF"/>
                </a:solidFill>
              </a:rPr>
              <a:pPr/>
              <a:t>‹#›</a:t>
            </a:fld>
            <a:endParaRPr lang="cs-CZ">
              <a:solidFill>
                <a:srgbClr val="5FCBEF"/>
              </a:solidFill>
            </a:endParaRPr>
          </a:p>
        </p:txBody>
      </p:sp>
    </p:spTree>
    <p:extLst>
      <p:ext uri="{BB962C8B-B14F-4D97-AF65-F5344CB8AC3E}">
        <p14:creationId xmlns:p14="http://schemas.microsoft.com/office/powerpoint/2010/main" val="2183906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cs-CZ"/>
              <a:t>Kliknutím lze upravit styl.</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9206DA83-DDAE-4A74-B29B-4FA8C5ACED99}" type="datetimeFigureOut">
              <a:rPr lang="cs-CZ" smtClean="0">
                <a:solidFill>
                  <a:prstClr val="black">
                    <a:tint val="75000"/>
                  </a:prstClr>
                </a:solidFill>
              </a:rPr>
              <a:pPr/>
              <a:t>09.05.2021</a:t>
            </a:fld>
            <a:endParaRPr lang="cs-CZ">
              <a:solidFill>
                <a:prstClr val="black">
                  <a:tint val="75000"/>
                </a:prstClr>
              </a:solidFill>
            </a:endParaRPr>
          </a:p>
        </p:txBody>
      </p:sp>
      <p:sp>
        <p:nvSpPr>
          <p:cNvPr id="6" name="Footer Placeholder 5"/>
          <p:cNvSpPr>
            <a:spLocks noGrp="1"/>
          </p:cNvSpPr>
          <p:nvPr>
            <p:ph type="ftr" sz="quarter" idx="11"/>
          </p:nvPr>
        </p:nvSpPr>
        <p:spPr/>
        <p:txBody>
          <a:bodyPr/>
          <a:lstStyle/>
          <a:p>
            <a:endParaRPr lang="cs-CZ">
              <a:solidFill>
                <a:prstClr val="black">
                  <a:tint val="75000"/>
                </a:prstClr>
              </a:solidFill>
            </a:endParaRPr>
          </a:p>
        </p:txBody>
      </p:sp>
      <p:sp>
        <p:nvSpPr>
          <p:cNvPr id="7" name="Slide Number Placeholder 6"/>
          <p:cNvSpPr>
            <a:spLocks noGrp="1"/>
          </p:cNvSpPr>
          <p:nvPr>
            <p:ph type="sldNum" sz="quarter" idx="12"/>
          </p:nvPr>
        </p:nvSpPr>
        <p:spPr/>
        <p:txBody>
          <a:bodyPr/>
          <a:lstStyle/>
          <a:p>
            <a:fld id="{150DD6E5-6E7C-4173-8132-B4046BD192DF}" type="slidenum">
              <a:rPr lang="cs-CZ" smtClean="0">
                <a:solidFill>
                  <a:srgbClr val="5FCBEF"/>
                </a:solidFill>
              </a:rPr>
              <a:pPr/>
              <a:t>‹#›</a:t>
            </a:fld>
            <a:endParaRPr lang="cs-CZ">
              <a:solidFill>
                <a:srgbClr val="5FCBEF"/>
              </a:solidFill>
            </a:endParaRPr>
          </a:p>
        </p:txBody>
      </p:sp>
    </p:spTree>
    <p:extLst>
      <p:ext uri="{BB962C8B-B14F-4D97-AF65-F5344CB8AC3E}">
        <p14:creationId xmlns:p14="http://schemas.microsoft.com/office/powerpoint/2010/main" val="34028686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6" name="Footer Placeholder 5"/>
          <p:cNvSpPr>
            <a:spLocks noGrp="1"/>
          </p:cNvSpPr>
          <p:nvPr>
            <p:ph type="ftr" sz="quarter" idx="11"/>
          </p:nvPr>
        </p:nvSpPr>
        <p:spPr/>
        <p:txBody>
          <a:bodyPr/>
          <a:lstStyle/>
          <a:p>
            <a:endParaRPr lang="cs-CZ">
              <a:solidFill>
                <a:prstClr val="black">
                  <a:tint val="75000"/>
                </a:prstClr>
              </a:solidFill>
            </a:endParaRPr>
          </a:p>
        </p:txBody>
      </p:sp>
      <p:sp>
        <p:nvSpPr>
          <p:cNvPr id="7" name="Slide Number Placeholder 6"/>
          <p:cNvSpPr>
            <a:spLocks noGrp="1"/>
          </p:cNvSpPr>
          <p:nvPr>
            <p:ph type="sldNum" sz="quarter" idx="12"/>
          </p:nvPr>
        </p:nvSpPr>
        <p:spPr/>
        <p:txBody>
          <a:bodyPr/>
          <a:lstStyle/>
          <a:p>
            <a:fld id="{150DD6E5-6E7C-4173-8132-B4046BD192DF}" type="slidenum">
              <a:rPr lang="cs-CZ" smtClean="0">
                <a:solidFill>
                  <a:srgbClr val="5FCBEF"/>
                </a:solidFill>
              </a:rPr>
              <a:pPr/>
              <a:t>‹#›</a:t>
            </a:fld>
            <a:endParaRPr lang="cs-CZ">
              <a:solidFill>
                <a:srgbClr val="5FCBEF"/>
              </a:solidFill>
            </a:endParaRPr>
          </a:p>
        </p:txBody>
      </p:sp>
      <p:sp>
        <p:nvSpPr>
          <p:cNvPr id="5" name="Date Placeholder 4"/>
          <p:cNvSpPr>
            <a:spLocks noGrp="1"/>
          </p:cNvSpPr>
          <p:nvPr>
            <p:ph type="dt" sz="half" idx="10"/>
          </p:nvPr>
        </p:nvSpPr>
        <p:spPr/>
        <p:txBody>
          <a:bodyPr/>
          <a:lstStyle/>
          <a:p>
            <a:fld id="{9206DA83-DDAE-4A74-B29B-4FA8C5ACED99}" type="datetimeFigureOut">
              <a:rPr lang="cs-CZ" smtClean="0">
                <a:solidFill>
                  <a:prstClr val="black">
                    <a:tint val="75000"/>
                  </a:prstClr>
                </a:solidFill>
              </a:rPr>
              <a:pPr/>
              <a:t>09.05.2021</a:t>
            </a:fld>
            <a:endParaRPr lang="cs-CZ">
              <a:solidFill>
                <a:prstClr val="black">
                  <a:tint val="75000"/>
                </a:prstClr>
              </a:solidFill>
            </a:endParaRPr>
          </a:p>
        </p:txBody>
      </p:sp>
    </p:spTree>
    <p:extLst>
      <p:ext uri="{BB962C8B-B14F-4D97-AF65-F5344CB8AC3E}">
        <p14:creationId xmlns:p14="http://schemas.microsoft.com/office/powerpoint/2010/main" val="17394292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cs-CZ"/>
              <a:t>Kliknutím lze upravit styl.</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206DA83-DDAE-4A74-B29B-4FA8C5ACED99}" type="datetimeFigureOut">
              <a:rPr lang="cs-CZ" smtClean="0">
                <a:solidFill>
                  <a:prstClr val="black">
                    <a:tint val="75000"/>
                  </a:prstClr>
                </a:solidFill>
              </a:rPr>
              <a:pPr/>
              <a:t>09.05.2021</a:t>
            </a:fld>
            <a:endParaRPr lang="cs-CZ">
              <a:solidFill>
                <a:prstClr val="black">
                  <a:tint val="75000"/>
                </a:prstClr>
              </a:solidFill>
            </a:endParaRP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cs-CZ">
              <a:solidFill>
                <a:prstClr val="black">
                  <a:tint val="75000"/>
                </a:prstClr>
              </a:solidFill>
            </a:endParaRP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50DD6E5-6E7C-4173-8132-B4046BD192DF}" type="slidenum">
              <a:rPr lang="cs-CZ" smtClean="0">
                <a:solidFill>
                  <a:srgbClr val="5FCBEF"/>
                </a:solidFill>
              </a:rPr>
              <a:pPr/>
              <a:t>‹#›</a:t>
            </a:fld>
            <a:endParaRPr lang="cs-CZ">
              <a:solidFill>
                <a:srgbClr val="5FCBEF"/>
              </a:solidFill>
            </a:endParaRPr>
          </a:p>
        </p:txBody>
      </p:sp>
    </p:spTree>
    <p:extLst>
      <p:ext uri="{BB962C8B-B14F-4D97-AF65-F5344CB8AC3E}">
        <p14:creationId xmlns:p14="http://schemas.microsoft.com/office/powerpoint/2010/main" val="36879780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999583" y="3644186"/>
            <a:ext cx="7980643" cy="1646302"/>
          </a:xfrm>
        </p:spPr>
        <p:txBody>
          <a:bodyPr/>
          <a:lstStyle/>
          <a:p>
            <a:pPr algn="ctr"/>
            <a:r>
              <a:rPr lang="cs-CZ" dirty="0" smtClean="0"/>
              <a:t>Návaznost předškolního a základního vzdělávání</a:t>
            </a:r>
            <a:endParaRPr lang="cs-CZ" dirty="0"/>
          </a:p>
        </p:txBody>
      </p:sp>
      <p:sp>
        <p:nvSpPr>
          <p:cNvPr id="5" name="Podnadpis 4"/>
          <p:cNvSpPr>
            <a:spLocks noGrp="1"/>
          </p:cNvSpPr>
          <p:nvPr>
            <p:ph type="subTitle" idx="1"/>
          </p:nvPr>
        </p:nvSpPr>
        <p:spPr>
          <a:xfrm>
            <a:off x="1676399" y="5463997"/>
            <a:ext cx="6974149" cy="1096899"/>
          </a:xfrm>
        </p:spPr>
        <p:txBody>
          <a:bodyPr>
            <a:normAutofit/>
          </a:bodyPr>
          <a:lstStyle/>
          <a:p>
            <a:pPr algn="ctr"/>
            <a:r>
              <a:rPr lang="cs-CZ" sz="2400" dirty="0" smtClean="0"/>
              <a:t>Mgr. Lucie Štěpánková</a:t>
            </a:r>
            <a:endParaRPr lang="cs-CZ" sz="2400" dirty="0"/>
          </a:p>
        </p:txBody>
      </p:sp>
      <p:pic>
        <p:nvPicPr>
          <p:cNvPr id="4" name="Obrázek 3"/>
          <p:cNvPicPr/>
          <p:nvPr/>
        </p:nvPicPr>
        <p:blipFill>
          <a:blip r:embed="rId2">
            <a:extLst>
              <a:ext uri="{28A0092B-C50C-407E-A947-70E740481C1C}">
                <a14:useLocalDpi xmlns:a14="http://schemas.microsoft.com/office/drawing/2010/main" val="0"/>
              </a:ext>
            </a:extLst>
          </a:blip>
          <a:stretch>
            <a:fillRect/>
          </a:stretch>
        </p:blipFill>
        <p:spPr>
          <a:xfrm>
            <a:off x="1013315" y="205103"/>
            <a:ext cx="7753205" cy="3337014"/>
          </a:xfrm>
          <a:prstGeom prst="rect">
            <a:avLst/>
          </a:prstGeom>
        </p:spPr>
      </p:pic>
    </p:spTree>
    <p:extLst>
      <p:ext uri="{BB962C8B-B14F-4D97-AF65-F5344CB8AC3E}">
        <p14:creationId xmlns:p14="http://schemas.microsoft.com/office/powerpoint/2010/main" val="28903609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Návaznost RVP PV a RVP ZV</a:t>
            </a:r>
            <a:endParaRPr lang="cs-CZ"/>
          </a:p>
        </p:txBody>
      </p:sp>
      <p:sp>
        <p:nvSpPr>
          <p:cNvPr id="3" name="Zástupný symbol pro obsah 2"/>
          <p:cNvSpPr>
            <a:spLocks noGrp="1"/>
          </p:cNvSpPr>
          <p:nvPr>
            <p:ph idx="1"/>
          </p:nvPr>
        </p:nvSpPr>
        <p:spPr>
          <a:xfrm>
            <a:off x="677334" y="1719619"/>
            <a:ext cx="8596668" cy="4804012"/>
          </a:xfrm>
        </p:spPr>
        <p:txBody>
          <a:bodyPr>
            <a:normAutofit lnSpcReduction="10000"/>
          </a:bodyPr>
          <a:lstStyle/>
          <a:p>
            <a:pPr marL="0" indent="0" algn="just">
              <a:buNone/>
            </a:pPr>
            <a:r>
              <a:rPr lang="cs-CZ" smtClean="0"/>
              <a:t>Při </a:t>
            </a:r>
            <a:r>
              <a:rPr lang="cs-CZ"/>
              <a:t>tvorbě rámcových vzdělávacích programů byl kladen důraz na to, aby návaznost mezi předškolním a základním vzdělávání byla dostatečně ošetřena koncepčně i metodicky:</a:t>
            </a:r>
          </a:p>
          <a:p>
            <a:pPr algn="just"/>
            <a:r>
              <a:rPr lang="cs-CZ" b="1"/>
              <a:t>koncepce</a:t>
            </a:r>
            <a:r>
              <a:rPr lang="cs-CZ"/>
              <a:t> materiálů je společná (obdobná), resp. dostatečně blízká (samozřejmě s ohledem k zvláštnostem každé z obou oblastí) a logicky návazná;</a:t>
            </a:r>
          </a:p>
          <a:p>
            <a:pPr algn="just"/>
            <a:r>
              <a:rPr lang="cs-CZ" b="1"/>
              <a:t>vzdělávací </a:t>
            </a:r>
            <a:r>
              <a:rPr lang="cs-CZ" b="1" smtClean="0"/>
              <a:t>cíle</a:t>
            </a:r>
            <a:r>
              <a:rPr lang="cs-CZ"/>
              <a:t> jsou formulovány tak, aby bylo zřejmé, že se jedná o dvě návazné etapy jednoho společného procesu;</a:t>
            </a:r>
          </a:p>
          <a:p>
            <a:pPr algn="just"/>
            <a:r>
              <a:rPr lang="cs-CZ" b="1"/>
              <a:t>výstupy PV</a:t>
            </a:r>
            <a:r>
              <a:rPr lang="cs-CZ"/>
              <a:t> (soubor očekávaných výsledků) a </a:t>
            </a:r>
            <a:r>
              <a:rPr lang="cs-CZ" b="1"/>
              <a:t>vstup ZV</a:t>
            </a:r>
            <a:r>
              <a:rPr lang="cs-CZ"/>
              <a:t> (vstupní předpoklady) jsou provázané a v souladu;</a:t>
            </a:r>
          </a:p>
          <a:p>
            <a:pPr algn="just"/>
            <a:r>
              <a:rPr lang="cs-CZ" b="1"/>
              <a:t>očekávané výstupy</a:t>
            </a:r>
            <a:r>
              <a:rPr lang="cs-CZ"/>
              <a:t> jsou v obou etapách formulovány tak, aby byla zřejmá jejich gradace;</a:t>
            </a:r>
          </a:p>
          <a:p>
            <a:pPr algn="just"/>
            <a:r>
              <a:rPr lang="cs-CZ" b="1"/>
              <a:t>přístupy, formy a metody práce</a:t>
            </a:r>
            <a:r>
              <a:rPr lang="cs-CZ"/>
              <a:t> se přibližují a propojují tak, aby mezi oběma úrovněmi vzdělávání napříště nebyl </a:t>
            </a:r>
            <a:r>
              <a:rPr lang="cs-CZ" i="1"/>
              <a:t>předěl</a:t>
            </a:r>
            <a:r>
              <a:rPr lang="cs-CZ"/>
              <a:t> - v praxi škol by měl být vytvářen určitý </a:t>
            </a:r>
            <a:r>
              <a:rPr lang="cs-CZ" i="1"/>
              <a:t>společný prostor</a:t>
            </a:r>
            <a:r>
              <a:rPr lang="cs-CZ"/>
              <a:t>.</a:t>
            </a:r>
          </a:p>
          <a:p>
            <a:pPr marL="0" indent="0" algn="r">
              <a:buNone/>
            </a:pPr>
            <a:r>
              <a:rPr lang="cs-CZ" smtClean="0"/>
              <a:t>Smolíková 2004</a:t>
            </a:r>
            <a:endParaRPr lang="cs-CZ"/>
          </a:p>
        </p:txBody>
      </p:sp>
    </p:spTree>
    <p:extLst>
      <p:ext uri="{BB962C8B-B14F-4D97-AF65-F5344CB8AC3E}">
        <p14:creationId xmlns:p14="http://schemas.microsoft.com/office/powerpoint/2010/main" val="18963717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Klíčové kompetence</a:t>
            </a:r>
            <a:endParaRPr lang="cs-CZ" dirty="0"/>
          </a:p>
        </p:txBody>
      </p:sp>
      <p:sp>
        <p:nvSpPr>
          <p:cNvPr id="3" name="Zástupný symbol pro obsah 2"/>
          <p:cNvSpPr>
            <a:spLocks noGrp="1"/>
          </p:cNvSpPr>
          <p:nvPr>
            <p:ph idx="1"/>
          </p:nvPr>
        </p:nvSpPr>
        <p:spPr>
          <a:xfrm>
            <a:off x="677334" y="1533832"/>
            <a:ext cx="8596668" cy="4719483"/>
          </a:xfrm>
        </p:spPr>
        <p:txBody>
          <a:bodyPr>
            <a:noAutofit/>
          </a:bodyPr>
          <a:lstStyle/>
          <a:p>
            <a:pPr algn="just"/>
            <a:r>
              <a:rPr lang="cs-CZ" sz="2800" dirty="0"/>
              <a:t>Klíčové kompetence pojmenovávají, co je předpokladem spokojenosti a úspěchu v současném světě, v osobním životě i ve sféře profesní, resp. co by jedinec měl vědět, znát, dokázat, zvládat, jak by se měl chovat, vystupovat a projevovat. Směřování k těmto kompetencím je integrujícím prvkem vzdělávání na všech úrovních. Toto společné směřování umožňuje stanovovat společné vzdělávací cíle, a tím zajišťovat plynulou návaznost všech etap vzdělávání.</a:t>
            </a:r>
          </a:p>
        </p:txBody>
      </p:sp>
      <p:pic>
        <p:nvPicPr>
          <p:cNvPr id="4" name="Obrázek 3"/>
          <p:cNvPicPr>
            <a:picLocks noChangeAspect="1"/>
          </p:cNvPicPr>
          <p:nvPr/>
        </p:nvPicPr>
        <p:blipFill rotWithShape="1">
          <a:blip r:embed="rId2" cstate="print">
            <a:extLst>
              <a:ext uri="{28A0092B-C50C-407E-A947-70E740481C1C}">
                <a14:useLocalDpi xmlns:a14="http://schemas.microsoft.com/office/drawing/2010/main" val="0"/>
              </a:ext>
            </a:extLst>
          </a:blip>
          <a:srcRect t="50364"/>
          <a:stretch/>
        </p:blipFill>
        <p:spPr>
          <a:xfrm>
            <a:off x="5429589" y="265667"/>
            <a:ext cx="3844413" cy="1268165"/>
          </a:xfrm>
          <a:prstGeom prst="rect">
            <a:avLst/>
          </a:prstGeom>
        </p:spPr>
      </p:pic>
    </p:spTree>
    <p:extLst>
      <p:ext uri="{BB962C8B-B14F-4D97-AF65-F5344CB8AC3E}">
        <p14:creationId xmlns:p14="http://schemas.microsoft.com/office/powerpoint/2010/main" val="33491377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Zástupný symbol pro obsah 3"/>
          <p:cNvGraphicFramePr>
            <a:graphicFrameLocks noGrp="1"/>
          </p:cNvGraphicFramePr>
          <p:nvPr>
            <p:ph idx="1"/>
            <p:extLst>
              <p:ext uri="{D42A27DB-BD31-4B8C-83A1-F6EECF244321}">
                <p14:modId xmlns:p14="http://schemas.microsoft.com/office/powerpoint/2010/main" val="1936431888"/>
              </p:ext>
            </p:extLst>
          </p:nvPr>
        </p:nvGraphicFramePr>
        <p:xfrm>
          <a:off x="500442" y="550152"/>
          <a:ext cx="8596312" cy="5750449"/>
        </p:xfrm>
        <a:graphic>
          <a:graphicData uri="http://schemas.openxmlformats.org/drawingml/2006/table">
            <a:tbl>
              <a:tblPr firstRow="1" bandRow="1">
                <a:tableStyleId>{5C22544A-7EE6-4342-B048-85BDC9FD1C3A}</a:tableStyleId>
              </a:tblPr>
              <a:tblGrid>
                <a:gridCol w="4298156"/>
                <a:gridCol w="4298156"/>
              </a:tblGrid>
              <a:tr h="751238">
                <a:tc gridSpan="2">
                  <a:txBody>
                    <a:bodyPr/>
                    <a:lstStyle/>
                    <a:p>
                      <a:pPr algn="ctr"/>
                      <a:r>
                        <a:rPr lang="cs-CZ" sz="3600" dirty="0" smtClean="0"/>
                        <a:t>Klíčové </a:t>
                      </a:r>
                      <a:r>
                        <a:rPr lang="cs-CZ" sz="3600" dirty="0" smtClean="0"/>
                        <a:t>kompetence</a:t>
                      </a:r>
                      <a:endParaRPr lang="cs-CZ" sz="3600" dirty="0"/>
                    </a:p>
                  </a:txBody>
                  <a:tcPr anchor="ctr"/>
                </a:tc>
                <a:tc hMerge="1">
                  <a:txBody>
                    <a:bodyPr/>
                    <a:lstStyle/>
                    <a:p>
                      <a:pPr algn="ctr"/>
                      <a:endParaRPr lang="cs-CZ"/>
                    </a:p>
                  </a:txBody>
                  <a:tcPr/>
                </a:tc>
              </a:tr>
              <a:tr h="617446">
                <a:tc>
                  <a:txBody>
                    <a:bodyPr/>
                    <a:lstStyle/>
                    <a:p>
                      <a:pPr algn="ctr"/>
                      <a:r>
                        <a:rPr lang="cs-CZ" dirty="0" smtClean="0">
                          <a:solidFill>
                            <a:srgbClr val="0070C0"/>
                          </a:solidFill>
                        </a:rPr>
                        <a:t>Předškolní</a:t>
                      </a:r>
                      <a:r>
                        <a:rPr lang="cs-CZ" baseline="0" dirty="0" smtClean="0">
                          <a:solidFill>
                            <a:srgbClr val="0070C0"/>
                          </a:solidFill>
                        </a:rPr>
                        <a:t> </a:t>
                      </a:r>
                      <a:r>
                        <a:rPr lang="cs-CZ" baseline="0" dirty="0" smtClean="0">
                          <a:solidFill>
                            <a:srgbClr val="0070C0"/>
                          </a:solidFill>
                        </a:rPr>
                        <a:t>vzdělávání</a:t>
                      </a:r>
                    </a:p>
                    <a:p>
                      <a:pPr algn="ctr"/>
                      <a:r>
                        <a:rPr lang="cs-CZ" baseline="0" dirty="0" smtClean="0">
                          <a:solidFill>
                            <a:srgbClr val="0070C0"/>
                          </a:solidFill>
                        </a:rPr>
                        <a:t>(RVP PV 2018)</a:t>
                      </a:r>
                      <a:endParaRPr lang="cs-CZ" dirty="0">
                        <a:solidFill>
                          <a:srgbClr val="0070C0"/>
                        </a:solidFill>
                      </a:endParaRPr>
                    </a:p>
                  </a:txBody>
                  <a:tcPr anchor="ctr"/>
                </a:tc>
                <a:tc>
                  <a:txBody>
                    <a:bodyPr/>
                    <a:lstStyle/>
                    <a:p>
                      <a:pPr algn="ctr"/>
                      <a:r>
                        <a:rPr lang="cs-CZ" dirty="0" smtClean="0">
                          <a:solidFill>
                            <a:srgbClr val="0070C0"/>
                          </a:solidFill>
                        </a:rPr>
                        <a:t>Základní </a:t>
                      </a:r>
                      <a:r>
                        <a:rPr lang="cs-CZ" dirty="0" smtClean="0">
                          <a:solidFill>
                            <a:srgbClr val="0070C0"/>
                          </a:solidFill>
                        </a:rPr>
                        <a:t>vzdělávání</a:t>
                      </a:r>
                    </a:p>
                    <a:p>
                      <a:pPr algn="ctr"/>
                      <a:r>
                        <a:rPr lang="cs-CZ" dirty="0" smtClean="0">
                          <a:solidFill>
                            <a:srgbClr val="0070C0"/>
                          </a:solidFill>
                        </a:rPr>
                        <a:t>(RVP ZV 2021)</a:t>
                      </a:r>
                      <a:endParaRPr lang="cs-CZ" dirty="0">
                        <a:solidFill>
                          <a:srgbClr val="0070C0"/>
                        </a:solidFill>
                      </a:endParaRPr>
                    </a:p>
                  </a:txBody>
                  <a:tcPr anchor="ctr"/>
                </a:tc>
              </a:tr>
              <a:tr h="622733">
                <a:tc>
                  <a:txBody>
                    <a:bodyPr/>
                    <a:lstStyle/>
                    <a:p>
                      <a:pPr marL="342900" indent="-342900" algn="l">
                        <a:lnSpc>
                          <a:spcPct val="107000"/>
                        </a:lnSpc>
                        <a:spcAft>
                          <a:spcPts val="0"/>
                        </a:spcAft>
                        <a:buFont typeface="Arial" panose="020B0604020202020204" pitchFamily="34" charset="0"/>
                        <a:buChar char="•"/>
                      </a:pPr>
                      <a:r>
                        <a:rPr lang="cs-CZ" sz="2400">
                          <a:effectLst/>
                          <a:latin typeface="Calibri" panose="020F0502020204030204" pitchFamily="34" charset="0"/>
                          <a:ea typeface="Calibri" panose="020F0502020204030204" pitchFamily="34" charset="0"/>
                          <a:cs typeface="Times New Roman" panose="02020603050405020304" pitchFamily="18" charset="0"/>
                        </a:rPr>
                        <a:t>k učení</a:t>
                      </a:r>
                    </a:p>
                  </a:txBody>
                  <a:tcPr marL="68580" marR="68580" marT="0" marB="0" anchor="ctr"/>
                </a:tc>
                <a:tc>
                  <a:txBody>
                    <a:bodyPr/>
                    <a:lstStyle/>
                    <a:p>
                      <a:pPr marL="342900" indent="-342900" algn="l">
                        <a:lnSpc>
                          <a:spcPct val="107000"/>
                        </a:lnSpc>
                        <a:spcAft>
                          <a:spcPts val="0"/>
                        </a:spcAft>
                        <a:buFont typeface="Arial" panose="020B0604020202020204" pitchFamily="34" charset="0"/>
                        <a:buChar char="•"/>
                      </a:pPr>
                      <a:r>
                        <a:rPr lang="cs-CZ" sz="2400">
                          <a:effectLst/>
                          <a:latin typeface="Calibri" panose="020F0502020204030204" pitchFamily="34" charset="0"/>
                          <a:ea typeface="Calibri" panose="020F0502020204030204" pitchFamily="34" charset="0"/>
                          <a:cs typeface="Times New Roman" panose="02020603050405020304" pitchFamily="18" charset="0"/>
                        </a:rPr>
                        <a:t>k učení</a:t>
                      </a:r>
                    </a:p>
                  </a:txBody>
                  <a:tcPr marL="68580" marR="68580" marT="0" marB="0" anchor="ctr"/>
                </a:tc>
              </a:tr>
              <a:tr h="622733">
                <a:tc>
                  <a:txBody>
                    <a:bodyPr/>
                    <a:lstStyle/>
                    <a:p>
                      <a:pPr marL="342900" indent="-342900" algn="l">
                        <a:lnSpc>
                          <a:spcPct val="107000"/>
                        </a:lnSpc>
                        <a:spcAft>
                          <a:spcPts val="0"/>
                        </a:spcAft>
                        <a:buFont typeface="Arial" panose="020B0604020202020204" pitchFamily="34" charset="0"/>
                        <a:buChar char="•"/>
                      </a:pPr>
                      <a:r>
                        <a:rPr lang="cs-CZ" sz="2400">
                          <a:effectLst/>
                          <a:latin typeface="Calibri" panose="020F0502020204030204" pitchFamily="34" charset="0"/>
                          <a:ea typeface="Calibri" panose="020F0502020204030204" pitchFamily="34" charset="0"/>
                          <a:cs typeface="Times New Roman" panose="02020603050405020304" pitchFamily="18" charset="0"/>
                        </a:rPr>
                        <a:t>k řešení problémů</a:t>
                      </a:r>
                    </a:p>
                  </a:txBody>
                  <a:tcPr marL="68580" marR="68580" marT="0" marB="0" anchor="ctr"/>
                </a:tc>
                <a:tc>
                  <a:txBody>
                    <a:bodyPr/>
                    <a:lstStyle/>
                    <a:p>
                      <a:pPr marL="342900" indent="-342900" algn="l">
                        <a:lnSpc>
                          <a:spcPct val="107000"/>
                        </a:lnSpc>
                        <a:spcAft>
                          <a:spcPts val="0"/>
                        </a:spcAft>
                        <a:buFont typeface="Arial" panose="020B0604020202020204" pitchFamily="34" charset="0"/>
                        <a:buChar char="•"/>
                      </a:pPr>
                      <a:r>
                        <a:rPr lang="cs-CZ" sz="2400">
                          <a:effectLst/>
                          <a:latin typeface="Calibri" panose="020F0502020204030204" pitchFamily="34" charset="0"/>
                          <a:ea typeface="Calibri" panose="020F0502020204030204" pitchFamily="34" charset="0"/>
                          <a:cs typeface="Times New Roman" panose="02020603050405020304" pitchFamily="18" charset="0"/>
                        </a:rPr>
                        <a:t>k řešení problémů</a:t>
                      </a:r>
                    </a:p>
                  </a:txBody>
                  <a:tcPr marL="68580" marR="68580" marT="0" marB="0" anchor="ctr"/>
                </a:tc>
              </a:tr>
              <a:tr h="622733">
                <a:tc>
                  <a:txBody>
                    <a:bodyPr/>
                    <a:lstStyle/>
                    <a:p>
                      <a:pPr marL="342900" indent="-342900" algn="l">
                        <a:lnSpc>
                          <a:spcPct val="107000"/>
                        </a:lnSpc>
                        <a:spcAft>
                          <a:spcPts val="0"/>
                        </a:spcAft>
                        <a:buFont typeface="Arial" panose="020B0604020202020204" pitchFamily="34" charset="0"/>
                        <a:buChar char="•"/>
                      </a:pPr>
                      <a:r>
                        <a:rPr lang="cs-CZ" sz="2400">
                          <a:effectLst/>
                          <a:latin typeface="Calibri" panose="020F0502020204030204" pitchFamily="34" charset="0"/>
                          <a:ea typeface="Calibri" panose="020F0502020204030204" pitchFamily="34" charset="0"/>
                          <a:cs typeface="Times New Roman" panose="02020603050405020304" pitchFamily="18" charset="0"/>
                        </a:rPr>
                        <a:t>komunikativní</a:t>
                      </a:r>
                    </a:p>
                  </a:txBody>
                  <a:tcPr marL="68580" marR="68580" marT="0" marB="0" anchor="ctr"/>
                </a:tc>
                <a:tc>
                  <a:txBody>
                    <a:bodyPr/>
                    <a:lstStyle/>
                    <a:p>
                      <a:pPr marL="342900" indent="-342900" algn="l">
                        <a:lnSpc>
                          <a:spcPct val="107000"/>
                        </a:lnSpc>
                        <a:spcAft>
                          <a:spcPts val="0"/>
                        </a:spcAft>
                        <a:buFont typeface="Arial" panose="020B0604020202020204" pitchFamily="34" charset="0"/>
                        <a:buChar char="•"/>
                      </a:pPr>
                      <a:r>
                        <a:rPr lang="cs-CZ" sz="2400">
                          <a:effectLst/>
                          <a:latin typeface="Calibri" panose="020F0502020204030204" pitchFamily="34" charset="0"/>
                          <a:ea typeface="Calibri" panose="020F0502020204030204" pitchFamily="34" charset="0"/>
                          <a:cs typeface="Times New Roman" panose="02020603050405020304" pitchFamily="18" charset="0"/>
                        </a:rPr>
                        <a:t>komunikativní</a:t>
                      </a:r>
                    </a:p>
                  </a:txBody>
                  <a:tcPr marL="68580" marR="68580" marT="0" marB="0" anchor="ctr"/>
                </a:tc>
              </a:tr>
              <a:tr h="622733">
                <a:tc>
                  <a:txBody>
                    <a:bodyPr/>
                    <a:lstStyle/>
                    <a:p>
                      <a:pPr marL="342900" indent="-342900" algn="l">
                        <a:lnSpc>
                          <a:spcPct val="107000"/>
                        </a:lnSpc>
                        <a:spcAft>
                          <a:spcPts val="0"/>
                        </a:spcAft>
                        <a:buFont typeface="Arial" panose="020B0604020202020204" pitchFamily="34" charset="0"/>
                        <a:buChar char="•"/>
                      </a:pPr>
                      <a:r>
                        <a:rPr lang="cs-CZ" sz="2400">
                          <a:effectLst/>
                          <a:latin typeface="Calibri" panose="020F0502020204030204" pitchFamily="34" charset="0"/>
                          <a:ea typeface="Calibri" panose="020F0502020204030204" pitchFamily="34" charset="0"/>
                          <a:cs typeface="Times New Roman" panose="02020603050405020304" pitchFamily="18" charset="0"/>
                        </a:rPr>
                        <a:t>sociální a personální </a:t>
                      </a:r>
                    </a:p>
                  </a:txBody>
                  <a:tcPr marL="68580" marR="68580" marT="0" marB="0" anchor="ctr"/>
                </a:tc>
                <a:tc>
                  <a:txBody>
                    <a:bodyPr/>
                    <a:lstStyle/>
                    <a:p>
                      <a:pPr marL="342900" indent="-342900" algn="l">
                        <a:lnSpc>
                          <a:spcPct val="107000"/>
                        </a:lnSpc>
                        <a:spcAft>
                          <a:spcPts val="0"/>
                        </a:spcAft>
                        <a:buFont typeface="Arial" panose="020B0604020202020204" pitchFamily="34" charset="0"/>
                        <a:buChar char="•"/>
                      </a:pPr>
                      <a:r>
                        <a:rPr lang="cs-CZ" sz="2400">
                          <a:effectLst/>
                          <a:latin typeface="Calibri" panose="020F0502020204030204" pitchFamily="34" charset="0"/>
                          <a:ea typeface="Calibri" panose="020F0502020204030204" pitchFamily="34" charset="0"/>
                          <a:cs typeface="Times New Roman" panose="02020603050405020304" pitchFamily="18" charset="0"/>
                        </a:rPr>
                        <a:t>sociální a personální </a:t>
                      </a:r>
                    </a:p>
                  </a:txBody>
                  <a:tcPr marL="68580" marR="68580" marT="0" marB="0" anchor="ctr"/>
                </a:tc>
              </a:tr>
              <a:tr h="622733">
                <a:tc>
                  <a:txBody>
                    <a:bodyPr/>
                    <a:lstStyle/>
                    <a:p>
                      <a:pPr marL="342900" indent="-342900" algn="l">
                        <a:lnSpc>
                          <a:spcPct val="107000"/>
                        </a:lnSpc>
                        <a:spcAft>
                          <a:spcPts val="0"/>
                        </a:spcAft>
                        <a:buFont typeface="Arial" panose="020B0604020202020204" pitchFamily="34" charset="0"/>
                        <a:buChar char="•"/>
                      </a:pPr>
                      <a:r>
                        <a:rPr lang="cs-CZ" sz="2400" smtClean="0">
                          <a:effectLst/>
                          <a:latin typeface="Calibri" panose="020F0502020204030204" pitchFamily="34" charset="0"/>
                          <a:ea typeface="Calibri" panose="020F0502020204030204" pitchFamily="34" charset="0"/>
                          <a:cs typeface="Times New Roman" panose="02020603050405020304" pitchFamily="18" charset="0"/>
                        </a:rPr>
                        <a:t>činnostní a občanské</a:t>
                      </a:r>
                      <a:endParaRPr lang="cs-CZ"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42900" indent="-342900" algn="l">
                        <a:lnSpc>
                          <a:spcPct val="107000"/>
                        </a:lnSpc>
                        <a:spcAft>
                          <a:spcPts val="0"/>
                        </a:spcAft>
                        <a:buFont typeface="Arial" panose="020B0604020202020204" pitchFamily="34" charset="0"/>
                        <a:buChar char="•"/>
                      </a:pPr>
                      <a:r>
                        <a:rPr lang="cs-CZ" sz="2400">
                          <a:effectLst/>
                          <a:latin typeface="Calibri" panose="020F0502020204030204" pitchFamily="34" charset="0"/>
                          <a:ea typeface="Calibri" panose="020F0502020204030204" pitchFamily="34" charset="0"/>
                          <a:cs typeface="Times New Roman" panose="02020603050405020304" pitchFamily="18" charset="0"/>
                        </a:rPr>
                        <a:t>občanské</a:t>
                      </a:r>
                    </a:p>
                  </a:txBody>
                  <a:tcPr marL="68580" marR="68580" marT="0" marB="0" anchor="ctr"/>
                </a:tc>
              </a:tr>
              <a:tr h="622733">
                <a:tc>
                  <a:txBody>
                    <a:bodyPr/>
                    <a:lstStyle/>
                    <a:p>
                      <a:endParaRPr lang="cs-CZ"/>
                    </a:p>
                  </a:txBody>
                  <a:tcPr/>
                </a:tc>
                <a:tc>
                  <a:txBody>
                    <a:bodyPr/>
                    <a:lstStyle/>
                    <a:p>
                      <a:pPr marL="342900" indent="-342900" algn="l">
                        <a:lnSpc>
                          <a:spcPct val="107000"/>
                        </a:lnSpc>
                        <a:spcAft>
                          <a:spcPts val="0"/>
                        </a:spcAft>
                        <a:buFont typeface="Arial" panose="020B0604020202020204" pitchFamily="34" charset="0"/>
                        <a:buChar char="•"/>
                      </a:pPr>
                      <a:r>
                        <a:rPr lang="cs-CZ" sz="2400">
                          <a:effectLst/>
                          <a:latin typeface="Calibri" panose="020F0502020204030204" pitchFamily="34" charset="0"/>
                          <a:ea typeface="Calibri" panose="020F0502020204030204" pitchFamily="34" charset="0"/>
                          <a:cs typeface="Times New Roman" panose="02020603050405020304" pitchFamily="18" charset="0"/>
                        </a:rPr>
                        <a:t>pracovní</a:t>
                      </a:r>
                    </a:p>
                  </a:txBody>
                  <a:tcPr marL="68580" marR="68580" marT="0" marB="0" anchor="ctr"/>
                </a:tc>
              </a:tr>
              <a:tr h="622733">
                <a:tc>
                  <a:txBody>
                    <a:bodyPr/>
                    <a:lstStyle/>
                    <a:p>
                      <a:endParaRPr lang="cs-CZ"/>
                    </a:p>
                  </a:txBody>
                  <a:tcPr/>
                </a:tc>
                <a:tc>
                  <a:txBody>
                    <a:bodyPr/>
                    <a:lstStyle/>
                    <a:p>
                      <a:pPr marL="342900" indent="-342900" algn="l">
                        <a:lnSpc>
                          <a:spcPct val="107000"/>
                        </a:lnSpc>
                        <a:spcAft>
                          <a:spcPts val="0"/>
                        </a:spcAft>
                        <a:buFont typeface="Arial" panose="020B0604020202020204" pitchFamily="34" charset="0"/>
                        <a:buChar char="•"/>
                      </a:pPr>
                      <a:r>
                        <a:rPr lang="cs-CZ" sz="2400">
                          <a:effectLst/>
                          <a:latin typeface="Calibri" panose="020F0502020204030204" pitchFamily="34" charset="0"/>
                          <a:ea typeface="Calibri" panose="020F0502020204030204" pitchFamily="34" charset="0"/>
                          <a:cs typeface="Times New Roman" panose="02020603050405020304" pitchFamily="18" charset="0"/>
                        </a:rPr>
                        <a:t>digitální</a:t>
                      </a:r>
                    </a:p>
                  </a:txBody>
                  <a:tcPr marL="68580" marR="68580" marT="0" marB="0" anchor="ctr"/>
                </a:tc>
              </a:tr>
            </a:tbl>
          </a:graphicData>
        </a:graphic>
      </p:graphicFrame>
    </p:spTree>
    <p:extLst>
      <p:ext uri="{BB962C8B-B14F-4D97-AF65-F5344CB8AC3E}">
        <p14:creationId xmlns:p14="http://schemas.microsoft.com/office/powerpoint/2010/main" val="21275811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Povinné předškolní vzdělávání</a:t>
            </a:r>
            <a:endParaRPr lang="cs-CZ"/>
          </a:p>
        </p:txBody>
      </p:sp>
      <p:sp>
        <p:nvSpPr>
          <p:cNvPr id="3" name="Zástupný symbol pro obsah 2"/>
          <p:cNvSpPr>
            <a:spLocks noGrp="1"/>
          </p:cNvSpPr>
          <p:nvPr>
            <p:ph idx="1"/>
          </p:nvPr>
        </p:nvSpPr>
        <p:spPr/>
        <p:txBody>
          <a:bodyPr/>
          <a:lstStyle/>
          <a:p>
            <a:pPr algn="just"/>
            <a:r>
              <a:rPr lang="cs-CZ" sz="2400" dirty="0" smtClean="0"/>
              <a:t>Podle </a:t>
            </a:r>
            <a:r>
              <a:rPr lang="cs-CZ" sz="2400" dirty="0"/>
              <a:t>§ 34a školského zákona se dítě, pro které je předškolní vzdělávání povinné, vzdělává ve spádové mateřské škole, pokud zákonný zástupce nezvolí jinou mateřskou školu nebo jiný způsob plnění povinného předškolního vzdělávání. Hlavní vzdělávací institucí v předškolním vzdělávání je tedy podle zákona prvotně mateřská škola. Dětem v předškolním věku má mateřská škola zajistit optimální podmínky, aby úspěšně zvládly vstup do základního vzdělávání.</a:t>
            </a:r>
          </a:p>
          <a:p>
            <a:endParaRPr lang="cs-CZ" dirty="0"/>
          </a:p>
        </p:txBody>
      </p:sp>
    </p:spTree>
    <p:extLst>
      <p:ext uri="{BB962C8B-B14F-4D97-AF65-F5344CB8AC3E}">
        <p14:creationId xmlns:p14="http://schemas.microsoft.com/office/powerpoint/2010/main" val="24550565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77334" y="501445"/>
            <a:ext cx="8596668" cy="6150078"/>
          </a:xfrm>
        </p:spPr>
        <p:txBody>
          <a:bodyPr>
            <a:normAutofit/>
          </a:bodyPr>
          <a:lstStyle/>
          <a:p>
            <a:pPr algn="just"/>
            <a:r>
              <a:rPr lang="cs-CZ" dirty="0"/>
              <a:t>Pokud zákonný zástupce dítěte, které má plnit povinné předškolní vzdělávání, zvolí jinou než spádovou školu (např. soukromou, firemní či lesní), má ředitel této školy povinnost oznámit danou skutečnost řediteli spádové školy. </a:t>
            </a:r>
            <a:endParaRPr lang="cs-CZ" dirty="0" smtClean="0"/>
          </a:p>
          <a:p>
            <a:pPr algn="just"/>
            <a:r>
              <a:rPr lang="cs-CZ" dirty="0"/>
              <a:t>Povinné předškolní vzdělávání má formu pravidelné denní docházky v pracovních dnech, a to v minimálním rozsahu nepřetržitých čtyř hodin (začátek doby je stanoven mezi 7. a 9. </a:t>
            </a:r>
            <a:r>
              <a:rPr lang="cs-CZ" dirty="0" smtClean="0"/>
              <a:t>hod </a:t>
            </a:r>
            <a:r>
              <a:rPr lang="cs-CZ" dirty="0"/>
              <a:t>ve školním řádu). </a:t>
            </a:r>
            <a:endParaRPr lang="cs-CZ" dirty="0" smtClean="0"/>
          </a:p>
          <a:p>
            <a:pPr algn="just"/>
            <a:r>
              <a:rPr lang="cs-CZ" dirty="0" smtClean="0"/>
              <a:t>Na </a:t>
            </a:r>
            <a:r>
              <a:rPr lang="cs-CZ" dirty="0"/>
              <a:t>děti plnící povinné předškolní vzdělávání se nevztahuje povinnost očkování, které je jinak podmínkou přijetí dítěte k předškolnímu vzdělávání.  </a:t>
            </a:r>
          </a:p>
          <a:p>
            <a:pPr algn="just"/>
            <a:r>
              <a:rPr lang="cs-CZ" dirty="0" smtClean="0"/>
              <a:t>Dítě </a:t>
            </a:r>
            <a:r>
              <a:rPr lang="cs-CZ" dirty="0"/>
              <a:t>může plnit povinné předškolní vzdělávání také jiným způsobem než v mateřské </a:t>
            </a:r>
            <a:r>
              <a:rPr lang="cs-CZ" dirty="0" smtClean="0"/>
              <a:t>škole</a:t>
            </a:r>
          </a:p>
          <a:p>
            <a:pPr lvl="1" algn="just"/>
            <a:r>
              <a:rPr lang="cs-CZ" dirty="0" smtClean="0"/>
              <a:t>formou </a:t>
            </a:r>
            <a:r>
              <a:rPr lang="cs-CZ" dirty="0"/>
              <a:t>individuálního </a:t>
            </a:r>
            <a:r>
              <a:rPr lang="cs-CZ" dirty="0" smtClean="0"/>
              <a:t>vzdělávání;</a:t>
            </a:r>
          </a:p>
          <a:p>
            <a:pPr lvl="1" algn="just"/>
            <a:r>
              <a:rPr lang="cs-CZ" dirty="0" smtClean="0"/>
              <a:t>vzděláváním </a:t>
            </a:r>
            <a:r>
              <a:rPr lang="cs-CZ" dirty="0"/>
              <a:t>v přípravné třídě základní školy (pouze děti s odkladem povinné školní </a:t>
            </a:r>
            <a:r>
              <a:rPr lang="cs-CZ" dirty="0" smtClean="0"/>
              <a:t>docházky);</a:t>
            </a:r>
          </a:p>
          <a:p>
            <a:pPr lvl="1" algn="just"/>
            <a:r>
              <a:rPr lang="cs-CZ" dirty="0" smtClean="0"/>
              <a:t>ve </a:t>
            </a:r>
            <a:r>
              <a:rPr lang="cs-CZ" dirty="0"/>
              <a:t>třídě přípravného stupně základní školy </a:t>
            </a:r>
            <a:r>
              <a:rPr lang="cs-CZ" dirty="0" smtClean="0"/>
              <a:t>speciální;</a:t>
            </a:r>
          </a:p>
          <a:p>
            <a:pPr lvl="1" algn="just"/>
            <a:r>
              <a:rPr lang="cs-CZ" dirty="0" smtClean="0"/>
              <a:t>v </a:t>
            </a:r>
            <a:r>
              <a:rPr lang="cs-CZ" dirty="0"/>
              <a:t>zahraniční škole na území České republiky. </a:t>
            </a:r>
          </a:p>
          <a:p>
            <a:pPr marL="342900" lvl="1" indent="-342900" algn="just"/>
            <a:r>
              <a:rPr lang="cs-CZ" sz="1800" dirty="0"/>
              <a:t>Povinné </a:t>
            </a:r>
            <a:r>
              <a:rPr lang="cs-CZ" sz="1800" dirty="0"/>
              <a:t>předškolní vzdělávání se nevztahuje na děti s hlubokým mentálním postižením. </a:t>
            </a:r>
          </a:p>
        </p:txBody>
      </p:sp>
    </p:spTree>
    <p:extLst>
      <p:ext uri="{BB962C8B-B14F-4D97-AF65-F5344CB8AC3E}">
        <p14:creationId xmlns:p14="http://schemas.microsoft.com/office/powerpoint/2010/main" val="24785202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Individuální vzdělávání (§ 47 ŠZ)</a:t>
            </a:r>
            <a:endParaRPr lang="cs-CZ" dirty="0"/>
          </a:p>
        </p:txBody>
      </p:sp>
      <p:sp>
        <p:nvSpPr>
          <p:cNvPr id="3" name="Zástupný symbol pro obsah 2"/>
          <p:cNvSpPr>
            <a:spLocks noGrp="1"/>
          </p:cNvSpPr>
          <p:nvPr>
            <p:ph idx="1"/>
          </p:nvPr>
        </p:nvSpPr>
        <p:spPr>
          <a:xfrm>
            <a:off x="677334" y="1371600"/>
            <a:ext cx="8938614" cy="5235677"/>
          </a:xfrm>
        </p:spPr>
        <p:txBody>
          <a:bodyPr>
            <a:normAutofit fontScale="85000" lnSpcReduction="20000"/>
          </a:bodyPr>
          <a:lstStyle/>
          <a:p>
            <a:pPr marL="0" indent="0" algn="just">
              <a:buNone/>
            </a:pPr>
            <a:r>
              <a:rPr lang="cs-CZ" sz="1900" dirty="0" smtClean="0"/>
              <a:t>(1) Zákonný </a:t>
            </a:r>
            <a:r>
              <a:rPr lang="cs-CZ" sz="1900" dirty="0"/>
              <a:t>zástupce dítěte, pro které je předškolní vzdělávání povinné, může pro dítě v odůvodněných případech zvolit, že bude individuálně vzděláváno. Má-li být dítě individuálně vzděláváno převážnou část školního roku, je zákonný zástupce dítěte povinen toto oznámení učinit nejpozději 3 měsíce před počátkem školního roku. V průběhu školního roku lze plnit povinnost individuálního předškolního vzdělávání nejdříve ode dne, kdy bylo oznámení o individuálním vzdělávání dítěte doručeno řediteli mateřské školy, kam bylo dítě přijato k předškolnímu vzdělávání.</a:t>
            </a:r>
          </a:p>
          <a:p>
            <a:pPr marL="0" indent="0" algn="just">
              <a:buNone/>
            </a:pPr>
            <a:r>
              <a:rPr lang="cs-CZ" sz="1900" b="1" dirty="0"/>
              <a:t>(2)</a:t>
            </a:r>
            <a:r>
              <a:rPr lang="cs-CZ" sz="1900" dirty="0"/>
              <a:t> Oznámení zákonného zástupce o individuálním vzdělávání dítěte musí obsahovat</a:t>
            </a:r>
          </a:p>
          <a:p>
            <a:pPr marL="400050" lvl="1" indent="0" algn="just">
              <a:spcBef>
                <a:spcPts val="600"/>
              </a:spcBef>
              <a:buNone/>
            </a:pPr>
            <a:r>
              <a:rPr lang="cs-CZ" sz="1900" b="1" dirty="0"/>
              <a:t>a)</a:t>
            </a:r>
            <a:r>
              <a:rPr lang="cs-CZ" sz="1900" dirty="0"/>
              <a:t> jméno, popřípadě jména, a příjmení, rodné číslo a místo trvalého pobytu dítěte, v případě cizince místo pobytu dítěte,</a:t>
            </a:r>
          </a:p>
          <a:p>
            <a:pPr marL="400050" lvl="1" indent="0" algn="just">
              <a:spcBef>
                <a:spcPts val="600"/>
              </a:spcBef>
              <a:buNone/>
            </a:pPr>
            <a:r>
              <a:rPr lang="cs-CZ" sz="1900" b="1" dirty="0"/>
              <a:t>b)</a:t>
            </a:r>
            <a:r>
              <a:rPr lang="cs-CZ" sz="1900" dirty="0"/>
              <a:t> uvedení období, ve kterém má být dítě individuálně vzděláváno,</a:t>
            </a:r>
          </a:p>
          <a:p>
            <a:pPr marL="0" indent="0" algn="just">
              <a:buNone/>
            </a:pPr>
            <a:r>
              <a:rPr lang="cs-CZ" sz="1900" b="1" dirty="0"/>
              <a:t>c)</a:t>
            </a:r>
            <a:r>
              <a:rPr lang="cs-CZ" sz="1900" dirty="0"/>
              <a:t> důvody pro individuální vzdělávání dítěte.</a:t>
            </a:r>
          </a:p>
          <a:p>
            <a:pPr marL="0" indent="0" algn="just">
              <a:buNone/>
            </a:pPr>
            <a:r>
              <a:rPr lang="cs-CZ" sz="1900" b="1" dirty="0"/>
              <a:t>(3)</a:t>
            </a:r>
            <a:r>
              <a:rPr lang="cs-CZ" sz="1900" dirty="0"/>
              <a:t> Ředitel mateřské školy doporučí zákonnému zástupci dítěte, které je individuálně vzděláváno, oblasti, v nichž má být dítě vzděláváno. Tyto oblasti vychází z rámcového vzdělávacího programu pro předškolní vzdělávání. Mateřská škola ověří úroveň osvojování očekávaných výstupů v jednotlivých oblastech a případně doporučí zákonnému zástupci další postup při vzdělávání; způsob a termíny ověření, včetně náhradních termínů, stanoví školní řád tak, aby se ověření uskutečnilo v období od 3. do 4. měsíce od začátku školního roku. Zákonný zástupce dítěte, které je individuálně vzděláváno, je povinen zajistit účast dítěte u ověření.</a:t>
            </a:r>
          </a:p>
          <a:p>
            <a:pPr marL="0" indent="0" algn="just">
              <a:buNone/>
            </a:pPr>
            <a:r>
              <a:rPr lang="cs-CZ" sz="1900" b="1" dirty="0"/>
              <a:t>(4)</a:t>
            </a:r>
            <a:r>
              <a:rPr lang="cs-CZ" sz="1900" dirty="0"/>
              <a:t> Ředitel mateřské školy, kam bylo dítě přijato k předškolnímu vzdělávání, ukončí individuální vzdělávání dítěte, pokud zákonný zástupce dítěte nezajistil účast dítěte u ověření podle odstavce 3, a to ani v náhradním termínu.</a:t>
            </a:r>
          </a:p>
          <a:p>
            <a:endParaRPr lang="cs-CZ" dirty="0"/>
          </a:p>
        </p:txBody>
      </p:sp>
    </p:spTree>
    <p:extLst>
      <p:ext uri="{BB962C8B-B14F-4D97-AF65-F5344CB8AC3E}">
        <p14:creationId xmlns:p14="http://schemas.microsoft.com/office/powerpoint/2010/main" val="3215726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Přípravné třídy ZŠ</a:t>
            </a:r>
            <a:endParaRPr lang="cs-CZ"/>
          </a:p>
        </p:txBody>
      </p:sp>
      <p:sp>
        <p:nvSpPr>
          <p:cNvPr id="3" name="Zástupný symbol pro obsah 2"/>
          <p:cNvSpPr>
            <a:spLocks noGrp="1"/>
          </p:cNvSpPr>
          <p:nvPr>
            <p:ph idx="1"/>
          </p:nvPr>
        </p:nvSpPr>
        <p:spPr>
          <a:xfrm>
            <a:off x="677334" y="1487607"/>
            <a:ext cx="8850124" cy="4553756"/>
          </a:xfrm>
        </p:spPr>
        <p:txBody>
          <a:bodyPr>
            <a:normAutofit/>
          </a:bodyPr>
          <a:lstStyle/>
          <a:p>
            <a:pPr algn="just"/>
            <a:r>
              <a:rPr lang="cs-CZ" sz="2000" dirty="0" smtClean="0"/>
              <a:t>Současná </a:t>
            </a:r>
            <a:r>
              <a:rPr lang="cs-CZ" sz="2000" dirty="0" smtClean="0"/>
              <a:t>podoba </a:t>
            </a:r>
            <a:r>
              <a:rPr lang="cs-CZ" sz="2000" dirty="0" smtClean="0"/>
              <a:t>přípravných tříd vešla v platnost </a:t>
            </a:r>
            <a:r>
              <a:rPr lang="cs-CZ" sz="2000" dirty="0" smtClean="0"/>
              <a:t>od </a:t>
            </a:r>
            <a:r>
              <a:rPr lang="cs-CZ" sz="2000" dirty="0" err="1" smtClean="0"/>
              <a:t>šk</a:t>
            </a:r>
            <a:r>
              <a:rPr lang="cs-CZ" sz="2000" dirty="0" smtClean="0"/>
              <a:t>. roku 2017/2018, </a:t>
            </a:r>
            <a:r>
              <a:rPr lang="cs-CZ" sz="2000" dirty="0"/>
              <a:t>v návaznosti na zavedení povinného předškolního vzdělávání. </a:t>
            </a:r>
            <a:endParaRPr lang="cs-CZ" sz="2000" dirty="0" smtClean="0"/>
          </a:p>
          <a:p>
            <a:pPr algn="just"/>
            <a:r>
              <a:rPr lang="cs-CZ" sz="2000" dirty="0" smtClean="0"/>
              <a:t>Jsou určené </a:t>
            </a:r>
            <a:r>
              <a:rPr lang="cs-CZ" sz="2000" dirty="0" smtClean="0"/>
              <a:t>výhradně pro </a:t>
            </a:r>
            <a:r>
              <a:rPr lang="cs-CZ" sz="2000" dirty="0" smtClean="0"/>
              <a:t>děti s odkladem povinné školní docházky:</a:t>
            </a:r>
          </a:p>
          <a:p>
            <a:pPr marL="457200" lvl="1" indent="0">
              <a:buNone/>
            </a:pPr>
            <a:r>
              <a:rPr lang="cs-CZ" sz="1800" i="1" dirty="0" smtClean="0"/>
              <a:t>„</a:t>
            </a:r>
            <a:r>
              <a:rPr lang="cs-CZ" sz="1800" i="1" dirty="0" smtClean="0"/>
              <a:t>Do </a:t>
            </a:r>
            <a:r>
              <a:rPr lang="cs-CZ" sz="1800" i="1" dirty="0"/>
              <a:t>přípravné třídy lze přijmout jen děti, u kterých je předpoklad, že zařazení do přípravné třídy vyrovná jejich vývoj a kterým byl udělen odklad školní docházky</a:t>
            </a:r>
            <a:r>
              <a:rPr lang="cs-CZ" sz="1800" i="1" dirty="0" smtClean="0"/>
              <a:t>.“</a:t>
            </a:r>
          </a:p>
          <a:p>
            <a:pPr algn="just"/>
            <a:r>
              <a:rPr lang="cs-CZ" sz="2000" dirty="0" smtClean="0"/>
              <a:t>O </a:t>
            </a:r>
            <a:r>
              <a:rPr lang="cs-CZ" sz="2000" dirty="0"/>
              <a:t>zařazování žáků do přípravné třídy základní školy rozhoduje ředitel školy na žádost zákonného zástupce dítěte a na základě písemného doporučení školského poradenského zařízení, které k žádosti přiloží zákonný zástupce. Obsah vzdělávání v přípravné třídě je součástí školního vzdělávacího programu.(ŠZ  § odst.2</a:t>
            </a:r>
            <a:r>
              <a:rPr lang="cs-CZ" sz="2000" dirty="0" smtClean="0"/>
              <a:t>)</a:t>
            </a:r>
            <a:endParaRPr lang="cs-CZ" dirty="0"/>
          </a:p>
        </p:txBody>
      </p:sp>
    </p:spTree>
    <p:extLst>
      <p:ext uri="{BB962C8B-B14F-4D97-AF65-F5344CB8AC3E}">
        <p14:creationId xmlns:p14="http://schemas.microsoft.com/office/powerpoint/2010/main" val="26297820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77334" y="1061885"/>
            <a:ext cx="8053711" cy="4979478"/>
          </a:xfrm>
        </p:spPr>
        <p:txBody>
          <a:bodyPr>
            <a:normAutofit/>
          </a:bodyPr>
          <a:lstStyle/>
          <a:p>
            <a:pPr algn="just"/>
            <a:r>
              <a:rPr lang="cs-CZ" sz="2000" dirty="0"/>
              <a:t>Vzdělávání dětí v přípravné třídě je propojeno předškolním a základním vzděláváním, činnosti jsou zaměřeny na systematickou přípravu dětí na zahájení vzdělávání v základní škole. Cílem je vybavit děti odpovídajícími dovednostmi a návyky pro bezproblémový vstup do prvního ročníku. Minimální počet dětí ve třídě je 10, maximální 15</a:t>
            </a:r>
            <a:r>
              <a:rPr lang="cs-CZ" sz="2000" dirty="0" smtClean="0"/>
              <a:t>.</a:t>
            </a:r>
          </a:p>
          <a:p>
            <a:pPr algn="just"/>
            <a:r>
              <a:rPr lang="cs-CZ" sz="2000" b="1" u="sng" dirty="0" smtClean="0"/>
              <a:t>Obsah vzdělávání vychází z RVP PV</a:t>
            </a:r>
            <a:r>
              <a:rPr lang="cs-CZ" sz="2000" dirty="0" smtClean="0"/>
              <a:t>.</a:t>
            </a:r>
          </a:p>
          <a:p>
            <a:pPr algn="just"/>
            <a:r>
              <a:rPr lang="cs-CZ" sz="2000" dirty="0"/>
              <a:t>Přípravné třídy se tak zaměřují na vyrovnávání vývoje dítěte s ohledem na jeho školní nezralost v době, kdy by již povinnou školní docházku mělo realizovat. Pedagogové v přípravných třídách by se tak měli věnovat výhradně dětem, kterým byl udělen odklad povinné školní docházky a u kterých je z nějakých objektivních příčin potřebné vyrovnat jejich vývoj.</a:t>
            </a:r>
            <a:endParaRPr lang="cs-CZ" sz="2000" dirty="0"/>
          </a:p>
        </p:txBody>
      </p:sp>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63489" y="4358712"/>
            <a:ext cx="3725504" cy="2208927"/>
          </a:xfrm>
          <a:prstGeom prst="rect">
            <a:avLst/>
          </a:prstGeom>
        </p:spPr>
      </p:pic>
    </p:spTree>
    <p:extLst>
      <p:ext uri="{BB962C8B-B14F-4D97-AF65-F5344CB8AC3E}">
        <p14:creationId xmlns:p14="http://schemas.microsoft.com/office/powerpoint/2010/main" val="22282837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77334" y="609600"/>
            <a:ext cx="8596668" cy="762000"/>
          </a:xfrm>
        </p:spPr>
        <p:txBody>
          <a:bodyPr/>
          <a:lstStyle/>
          <a:p>
            <a:r>
              <a:rPr lang="cs-CZ" dirty="0" smtClean="0"/>
              <a:t>Vzdělávání v přípravné třídě ZŠ</a:t>
            </a:r>
            <a:endParaRPr lang="cs-CZ" dirty="0"/>
          </a:p>
        </p:txBody>
      </p:sp>
      <p:sp>
        <p:nvSpPr>
          <p:cNvPr id="3" name="Zástupný symbol pro obsah 2"/>
          <p:cNvSpPr>
            <a:spLocks noGrp="1"/>
          </p:cNvSpPr>
          <p:nvPr>
            <p:ph idx="1"/>
          </p:nvPr>
        </p:nvSpPr>
        <p:spPr>
          <a:xfrm>
            <a:off x="677334" y="1592827"/>
            <a:ext cx="8596668" cy="4763728"/>
          </a:xfrm>
        </p:spPr>
        <p:txBody>
          <a:bodyPr>
            <a:normAutofit/>
          </a:bodyPr>
          <a:lstStyle/>
          <a:p>
            <a:r>
              <a:rPr lang="cs-CZ" dirty="0" smtClean="0"/>
              <a:t>je </a:t>
            </a:r>
            <a:r>
              <a:rPr lang="cs-CZ" dirty="0"/>
              <a:t>organizováno jako </a:t>
            </a:r>
            <a:r>
              <a:rPr lang="cs-CZ" dirty="0" smtClean="0"/>
              <a:t>„polodenní“ (4 hodiny denně)</a:t>
            </a:r>
          </a:p>
          <a:p>
            <a:r>
              <a:rPr lang="cs-CZ" dirty="0" smtClean="0"/>
              <a:t>ve </a:t>
            </a:r>
            <a:r>
              <a:rPr lang="cs-CZ" dirty="0"/>
              <a:t>třídě je snížený počet </a:t>
            </a:r>
            <a:r>
              <a:rPr lang="cs-CZ" dirty="0" smtClean="0"/>
              <a:t>dětí (10 – 15);</a:t>
            </a:r>
          </a:p>
          <a:p>
            <a:r>
              <a:rPr lang="cs-CZ" dirty="0" smtClean="0"/>
              <a:t>ve </a:t>
            </a:r>
            <a:r>
              <a:rPr lang="cs-CZ" dirty="0"/>
              <a:t>třídě může učit pedagog s aprobací pro předškolní vzdělávání i pro základní </a:t>
            </a:r>
            <a:r>
              <a:rPr lang="cs-CZ" dirty="0" smtClean="0"/>
              <a:t>vzdělávání, vychovatel, nebo speciální </a:t>
            </a:r>
            <a:r>
              <a:rPr lang="cs-CZ" dirty="0"/>
              <a:t>pedagog</a:t>
            </a:r>
            <a:r>
              <a:rPr lang="cs-CZ" dirty="0" smtClean="0"/>
              <a:t>);</a:t>
            </a:r>
          </a:p>
          <a:p>
            <a:r>
              <a:rPr lang="cs-CZ" dirty="0" smtClean="0"/>
              <a:t>vzdělávání </a:t>
            </a:r>
            <a:r>
              <a:rPr lang="cs-CZ" dirty="0"/>
              <a:t>je přísně individualizované, probíhá většinou na základě individuálních vzdělávacích </a:t>
            </a:r>
            <a:r>
              <a:rPr lang="cs-CZ" dirty="0" smtClean="0"/>
              <a:t>plánů;</a:t>
            </a:r>
          </a:p>
          <a:p>
            <a:r>
              <a:rPr lang="cs-CZ" dirty="0" smtClean="0"/>
              <a:t>vzdělávání </a:t>
            </a:r>
            <a:r>
              <a:rPr lang="cs-CZ" dirty="0"/>
              <a:t>má intervenční, popř. korektivní charakter (jde o vyrovnání nedostatků v rozvoji a učení dítěte</a:t>
            </a:r>
            <a:r>
              <a:rPr lang="cs-CZ" dirty="0" smtClean="0"/>
              <a:t>);</a:t>
            </a:r>
          </a:p>
          <a:p>
            <a:r>
              <a:rPr lang="cs-CZ" dirty="0" smtClean="0"/>
              <a:t>zpravidla </a:t>
            </a:r>
            <a:r>
              <a:rPr lang="cs-CZ" dirty="0"/>
              <a:t>je potřebné zajistit speciálně pedagogickou </a:t>
            </a:r>
            <a:r>
              <a:rPr lang="cs-CZ" dirty="0" smtClean="0"/>
              <a:t>péči;</a:t>
            </a:r>
          </a:p>
          <a:p>
            <a:r>
              <a:rPr lang="cs-CZ" dirty="0" smtClean="0"/>
              <a:t>vzdělávací </a:t>
            </a:r>
            <a:r>
              <a:rPr lang="cs-CZ" dirty="0"/>
              <a:t>program trvá jeden školní rok; </a:t>
            </a:r>
            <a:endParaRPr lang="cs-CZ" dirty="0" smtClean="0"/>
          </a:p>
          <a:p>
            <a:r>
              <a:rPr lang="cs-CZ" dirty="0"/>
              <a:t>na závěr školního roku pedagog vypracovává zprávu o průběhu předškolní přípravy v daném roce (včetně doporučení pro vzdělávání dítěte v dalším období), která je součástí dokumentace </a:t>
            </a:r>
            <a:r>
              <a:rPr lang="cs-CZ" dirty="0" smtClean="0"/>
              <a:t>školy.</a:t>
            </a:r>
            <a:endParaRPr lang="cs-CZ" dirty="0"/>
          </a:p>
        </p:txBody>
      </p:sp>
    </p:spTree>
    <p:extLst>
      <p:ext uri="{BB962C8B-B14F-4D97-AF65-F5344CB8AC3E}">
        <p14:creationId xmlns:p14="http://schemas.microsoft.com/office/powerpoint/2010/main" val="28108470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Zdroje</a:t>
            </a:r>
            <a:endParaRPr lang="cs-CZ" dirty="0"/>
          </a:p>
        </p:txBody>
      </p:sp>
      <p:sp>
        <p:nvSpPr>
          <p:cNvPr id="3" name="Zástupný symbol pro obsah 2"/>
          <p:cNvSpPr>
            <a:spLocks noGrp="1"/>
          </p:cNvSpPr>
          <p:nvPr>
            <p:ph idx="1"/>
          </p:nvPr>
        </p:nvSpPr>
        <p:spPr>
          <a:xfrm>
            <a:off x="677334" y="1327355"/>
            <a:ext cx="8596668" cy="4714007"/>
          </a:xfrm>
        </p:spPr>
        <p:txBody>
          <a:bodyPr>
            <a:normAutofit/>
          </a:bodyPr>
          <a:lstStyle/>
          <a:p>
            <a:pPr algn="just"/>
            <a:r>
              <a:rPr lang="cs-CZ" dirty="0"/>
              <a:t>SMOLÍKOVÁ, Kateřina. K návaznosti předškolního a základního vzdělávání – východiska, doporučení, metodické náměty. </a:t>
            </a:r>
            <a:r>
              <a:rPr lang="cs-CZ" i="1" dirty="0"/>
              <a:t>Metodický portál: Články </a:t>
            </a:r>
            <a:r>
              <a:rPr lang="cs-CZ" dirty="0"/>
              <a:t>[online]. 19. 08. 2004, [cit. </a:t>
            </a:r>
            <a:r>
              <a:rPr lang="cs-CZ" dirty="0" smtClean="0"/>
              <a:t>2021-04-26]. </a:t>
            </a:r>
            <a:r>
              <a:rPr lang="cs-CZ" dirty="0"/>
              <a:t>Dostupný z WWW: &lt;https://clanky.rvp.cz/</a:t>
            </a:r>
            <a:r>
              <a:rPr lang="cs-CZ" dirty="0" err="1"/>
              <a:t>clanek</a:t>
            </a:r>
            <a:r>
              <a:rPr lang="cs-CZ" dirty="0"/>
              <a:t>/c/P/62/K-NAVAZNOSTI-PREDSKOLNIHO-A-ZAKLADNIHO-VZDELAVANI---VYCHODISKA-DOPORUCENI-METODICKE-NAMETY.html&gt;. ISSN 1802-4785</a:t>
            </a:r>
            <a:r>
              <a:rPr lang="cs-CZ" dirty="0" smtClean="0"/>
              <a:t>.</a:t>
            </a:r>
          </a:p>
          <a:p>
            <a:pPr algn="just"/>
            <a:r>
              <a:rPr lang="cs-CZ" dirty="0" smtClean="0"/>
              <a:t>Poznámky k tvorbě vzdělávacího obsahu přípravných tříd ZŠ (2007) </a:t>
            </a:r>
            <a:r>
              <a:rPr lang="cs-CZ" i="1" dirty="0"/>
              <a:t>Metodický portál: METODICKÁ POMOC UČITELŮM</a:t>
            </a:r>
            <a:r>
              <a:rPr lang="cs-CZ" dirty="0" smtClean="0"/>
              <a:t>, [cit. 2021-04-26]. Dostupný z http://www.nuv.cz/t/metodicka-pomoc-ucitelum-a-kov</a:t>
            </a:r>
            <a:endParaRPr lang="cs-CZ" dirty="0" smtClean="0"/>
          </a:p>
          <a:p>
            <a:r>
              <a:rPr lang="cs-CZ" dirty="0"/>
              <a:t>Zákon č. 561/2004 Sb</a:t>
            </a:r>
            <a:r>
              <a:rPr lang="cs-CZ" dirty="0" smtClean="0"/>
              <a:t>. </a:t>
            </a:r>
            <a:r>
              <a:rPr lang="cs-CZ" i="1" dirty="0" smtClean="0"/>
              <a:t>Zákon </a:t>
            </a:r>
            <a:r>
              <a:rPr lang="cs-CZ" i="1" dirty="0"/>
              <a:t>o předškolním, základním, středním, vyšším odborném a jiném vzdělávání (školský zákon</a:t>
            </a:r>
            <a:r>
              <a:rPr lang="cs-CZ" i="1" dirty="0" smtClean="0"/>
              <a:t>)</a:t>
            </a:r>
          </a:p>
          <a:p>
            <a:r>
              <a:rPr lang="cs-CZ" dirty="0"/>
              <a:t>Vyhláška č. 48/2005 </a:t>
            </a:r>
            <a:r>
              <a:rPr lang="cs-CZ" dirty="0" smtClean="0"/>
              <a:t>Sb.</a:t>
            </a:r>
            <a:r>
              <a:rPr lang="cs-CZ" i="1" dirty="0" smtClean="0"/>
              <a:t> </a:t>
            </a:r>
            <a:r>
              <a:rPr lang="cs-CZ" i="1" dirty="0"/>
              <a:t>o základním vzdělávání a některých náležitostech plnění povinné školní </a:t>
            </a:r>
            <a:r>
              <a:rPr lang="cs-CZ" i="1" dirty="0" smtClean="0"/>
              <a:t>docházky</a:t>
            </a:r>
          </a:p>
          <a:p>
            <a:r>
              <a:rPr lang="cs-CZ" dirty="0"/>
              <a:t>Vyhláška č. 14/2005 </a:t>
            </a:r>
            <a:r>
              <a:rPr lang="cs-CZ" dirty="0" smtClean="0"/>
              <a:t>Sb.</a:t>
            </a:r>
            <a:r>
              <a:rPr lang="cs-CZ" i="1" dirty="0" smtClean="0"/>
              <a:t> </a:t>
            </a:r>
            <a:r>
              <a:rPr lang="cs-CZ" i="1" dirty="0"/>
              <a:t>o předškolním vzdělávání</a:t>
            </a:r>
            <a:endParaRPr lang="cs-CZ" dirty="0"/>
          </a:p>
          <a:p>
            <a:endParaRPr lang="cs-CZ" i="1" dirty="0" smtClean="0"/>
          </a:p>
          <a:p>
            <a:endParaRPr lang="cs-CZ" i="1" dirty="0" smtClean="0"/>
          </a:p>
          <a:p>
            <a:endParaRPr lang="cs-CZ" dirty="0"/>
          </a:p>
          <a:p>
            <a:endParaRPr lang="cs-CZ" dirty="0"/>
          </a:p>
          <a:p>
            <a:endParaRPr lang="cs-CZ" dirty="0"/>
          </a:p>
        </p:txBody>
      </p:sp>
    </p:spTree>
    <p:extLst>
      <p:ext uri="{BB962C8B-B14F-4D97-AF65-F5344CB8AC3E}">
        <p14:creationId xmlns:p14="http://schemas.microsoft.com/office/powerpoint/2010/main" val="34634746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Cíle předškolního vzdělávání</a:t>
            </a:r>
            <a:br>
              <a:rPr lang="cs-CZ" dirty="0"/>
            </a:br>
            <a:endParaRPr lang="cs-CZ" dirty="0"/>
          </a:p>
        </p:txBody>
      </p:sp>
      <p:sp>
        <p:nvSpPr>
          <p:cNvPr id="3" name="Zástupný symbol pro obsah 2"/>
          <p:cNvSpPr>
            <a:spLocks noGrp="1"/>
          </p:cNvSpPr>
          <p:nvPr>
            <p:ph idx="1"/>
          </p:nvPr>
        </p:nvSpPr>
        <p:spPr>
          <a:xfrm>
            <a:off x="677334" y="2160589"/>
            <a:ext cx="8596668" cy="4269708"/>
          </a:xfrm>
        </p:spPr>
        <p:txBody>
          <a:bodyPr>
            <a:normAutofit/>
          </a:bodyPr>
          <a:lstStyle/>
          <a:p>
            <a:pPr algn="just"/>
            <a:r>
              <a:rPr lang="cs-CZ" sz="2400" dirty="0" smtClean="0"/>
              <a:t>Předškolní </a:t>
            </a:r>
            <a:r>
              <a:rPr lang="cs-CZ" sz="2400" dirty="0"/>
              <a:t>vzdělávání podporuje rozvoj osobnosti dítěte předškolního věku, podílí se na jeho zdravém citovém, rozumovém a tělesném rozvoji a na osvojení základních pravidel chování, základních životních hodnot a mezilidských vztahů. Předškolní vzdělávání vytváří základní předpoklady pro pokračování ve vzdělávání. Předškolní vzdělávání napomáhá vyrovnávat nerovnoměrnosti vývoje dětí před vstupem do základního vzdělávání a poskytuje speciálně pedagogickou péči dětem se speciálními vzdělávacími potřebami</a:t>
            </a:r>
            <a:r>
              <a:rPr lang="cs-CZ" sz="2400" dirty="0" smtClean="0"/>
              <a:t>.</a:t>
            </a:r>
          </a:p>
          <a:p>
            <a:pPr marL="0" indent="0" algn="r">
              <a:buNone/>
            </a:pPr>
            <a:r>
              <a:rPr lang="cs-CZ" sz="2400" dirty="0" smtClean="0"/>
              <a:t>(ŠZ </a:t>
            </a:r>
            <a:r>
              <a:rPr lang="cs-CZ" sz="2400" dirty="0"/>
              <a:t>§ </a:t>
            </a:r>
            <a:r>
              <a:rPr lang="cs-CZ" sz="2400" dirty="0" smtClean="0"/>
              <a:t>33)</a:t>
            </a:r>
            <a:endParaRPr lang="cs-CZ" sz="2400" dirty="0"/>
          </a:p>
          <a:p>
            <a:pPr algn="just"/>
            <a:endParaRPr lang="cs-CZ" sz="2400" dirty="0"/>
          </a:p>
        </p:txBody>
      </p:sp>
    </p:spTree>
    <p:extLst>
      <p:ext uri="{BB962C8B-B14F-4D97-AF65-F5344CB8AC3E}">
        <p14:creationId xmlns:p14="http://schemas.microsoft.com/office/powerpoint/2010/main" val="17885172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Předpoklady pro přechod dítěte do       1. třídy ZŠ</a:t>
            </a:r>
            <a:endParaRPr lang="cs-CZ" dirty="0"/>
          </a:p>
        </p:txBody>
      </p:sp>
      <p:sp>
        <p:nvSpPr>
          <p:cNvPr id="3" name="Zástupný symbol pro obsah 2"/>
          <p:cNvSpPr>
            <a:spLocks noGrp="1"/>
          </p:cNvSpPr>
          <p:nvPr>
            <p:ph idx="1"/>
          </p:nvPr>
        </p:nvSpPr>
        <p:spPr>
          <a:xfrm>
            <a:off x="677334" y="1930400"/>
            <a:ext cx="8596668" cy="4409767"/>
          </a:xfrm>
        </p:spPr>
        <p:txBody>
          <a:bodyPr>
            <a:noAutofit/>
          </a:bodyPr>
          <a:lstStyle/>
          <a:p>
            <a:pPr marL="0" indent="0" algn="just">
              <a:buNone/>
            </a:pPr>
            <a:r>
              <a:rPr lang="cs-CZ" sz="2200" dirty="0"/>
              <a:t>Povinná školní docházka začíná počátkem školního roku, který následuje po dni, kdy dítě dosáhne šestého roku věku, pokud mu není povolen odklad. Dítě, které dosáhne šestého roku věku v době od září do konce června příslušného školního roku, může být přijato k plnění povinné školní docházky již v tomto školním roce, je-li přiměřeně tělesně i duševně vyspělé a požádá-li o to jeho zákonný zástupce. Podmínkou přijetí dítěte narozeného v období od září do konce prosince k plnění povinné školní docházky podle věty druhé je také doporučující vyjádření školského poradenského zařízení, podmínkou přijetí dítěte narozeného od ledna do konce června doporučující vyjádření školského poradenského zařízení a odborného lékaře, která k žádosti přiloží zákonný zástupce</a:t>
            </a:r>
            <a:r>
              <a:rPr lang="cs-CZ" sz="2200" dirty="0" smtClean="0"/>
              <a:t>.</a:t>
            </a:r>
          </a:p>
          <a:p>
            <a:pPr marL="0" indent="0" algn="r">
              <a:buNone/>
            </a:pPr>
            <a:r>
              <a:rPr lang="cs-CZ" sz="2200" dirty="0" smtClean="0"/>
              <a:t>(ŠZ § 36 odst. 3)</a:t>
            </a:r>
            <a:endParaRPr lang="cs-CZ" sz="2200" dirty="0"/>
          </a:p>
        </p:txBody>
      </p:sp>
    </p:spTree>
    <p:extLst>
      <p:ext uri="{BB962C8B-B14F-4D97-AF65-F5344CB8AC3E}">
        <p14:creationId xmlns:p14="http://schemas.microsoft.com/office/powerpoint/2010/main" val="8094945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Školní zralost a připravenost</a:t>
            </a:r>
            <a:endParaRPr lang="cs-CZ" dirty="0"/>
          </a:p>
        </p:txBody>
      </p:sp>
      <p:sp>
        <p:nvSpPr>
          <p:cNvPr id="3" name="Zástupný symbol pro obsah 2"/>
          <p:cNvSpPr>
            <a:spLocks noGrp="1"/>
          </p:cNvSpPr>
          <p:nvPr>
            <p:ph idx="1"/>
          </p:nvPr>
        </p:nvSpPr>
        <p:spPr>
          <a:xfrm>
            <a:off x="677334" y="1342103"/>
            <a:ext cx="8596668" cy="5176684"/>
          </a:xfrm>
        </p:spPr>
        <p:txBody>
          <a:bodyPr>
            <a:normAutofit fontScale="92500" lnSpcReduction="10000"/>
          </a:bodyPr>
          <a:lstStyle/>
          <a:p>
            <a:pPr marL="0" indent="0">
              <a:buNone/>
            </a:pPr>
            <a:r>
              <a:rPr lang="cs-CZ" sz="2000" dirty="0" smtClean="0"/>
              <a:t>Terminologie není jednotná, různí autoři používají výše uvedené pojmy v rozdílném pojetí.</a:t>
            </a:r>
          </a:p>
          <a:p>
            <a:pPr marL="0" indent="0">
              <a:buNone/>
            </a:pPr>
            <a:endParaRPr lang="cs-CZ" sz="2000" b="1" dirty="0"/>
          </a:p>
          <a:p>
            <a:pPr marL="0" indent="0">
              <a:buNone/>
            </a:pPr>
            <a:r>
              <a:rPr lang="cs-CZ" sz="2000" b="1" dirty="0" smtClean="0"/>
              <a:t>Školní </a:t>
            </a:r>
            <a:r>
              <a:rPr lang="cs-CZ" sz="2000" b="1" dirty="0"/>
              <a:t>zralost</a:t>
            </a:r>
          </a:p>
          <a:p>
            <a:r>
              <a:rPr lang="cs-CZ" sz="2000" dirty="0"/>
              <a:t>dosažení takového stupně vývoje, který umožní dítěti úspěšné zvládání školních nároků po stránce</a:t>
            </a:r>
          </a:p>
          <a:p>
            <a:pPr lvl="1">
              <a:lnSpc>
                <a:spcPct val="110000"/>
              </a:lnSpc>
              <a:spcBef>
                <a:spcPts val="0"/>
              </a:spcBef>
            </a:pPr>
            <a:r>
              <a:rPr lang="cs-CZ" sz="1800" dirty="0"/>
              <a:t>fyzické</a:t>
            </a:r>
          </a:p>
          <a:p>
            <a:pPr lvl="1">
              <a:lnSpc>
                <a:spcPct val="110000"/>
              </a:lnSpc>
              <a:spcBef>
                <a:spcPts val="0"/>
              </a:spcBef>
            </a:pPr>
            <a:r>
              <a:rPr lang="cs-CZ" sz="1800" dirty="0"/>
              <a:t>rozumové</a:t>
            </a:r>
          </a:p>
          <a:p>
            <a:pPr lvl="1">
              <a:lnSpc>
                <a:spcPct val="110000"/>
              </a:lnSpc>
              <a:spcBef>
                <a:spcPts val="0"/>
              </a:spcBef>
            </a:pPr>
            <a:r>
              <a:rPr lang="cs-CZ" sz="1800" dirty="0"/>
              <a:t>sociální </a:t>
            </a:r>
          </a:p>
          <a:p>
            <a:pPr lvl="1">
              <a:lnSpc>
                <a:spcPct val="110000"/>
              </a:lnSpc>
              <a:spcBef>
                <a:spcPts val="0"/>
              </a:spcBef>
            </a:pPr>
            <a:r>
              <a:rPr lang="cs-CZ" sz="1800" dirty="0"/>
              <a:t>citové</a:t>
            </a:r>
          </a:p>
          <a:p>
            <a:r>
              <a:rPr lang="cs-CZ" sz="2000" dirty="0"/>
              <a:t>je závislá na zrání organismu </a:t>
            </a:r>
          </a:p>
          <a:p>
            <a:pPr marL="0" indent="0">
              <a:buNone/>
            </a:pPr>
            <a:r>
              <a:rPr lang="cs-CZ" sz="2000" b="1" dirty="0"/>
              <a:t>Školní připravenost </a:t>
            </a:r>
            <a:endParaRPr lang="cs-CZ" sz="2000" dirty="0"/>
          </a:p>
          <a:p>
            <a:r>
              <a:rPr lang="cs-CZ" sz="2000" dirty="0"/>
              <a:t> kompetence, které jsou do určité míry závislé na prostředí a učení</a:t>
            </a:r>
          </a:p>
          <a:p>
            <a:r>
              <a:rPr lang="cs-CZ" sz="2000" dirty="0"/>
              <a:t>očekávané výstupy RVP PV</a:t>
            </a:r>
          </a:p>
          <a:p>
            <a:pPr marL="0" indent="0" algn="r">
              <a:buNone/>
            </a:pPr>
            <a:r>
              <a:rPr lang="cs-CZ" dirty="0"/>
              <a:t>(Vágnerová, 1999) </a:t>
            </a:r>
          </a:p>
          <a:p>
            <a:endParaRPr lang="cs-CZ" dirty="0"/>
          </a:p>
        </p:txBody>
      </p:sp>
    </p:spTree>
    <p:extLst>
      <p:ext uri="{BB962C8B-B14F-4D97-AF65-F5344CB8AC3E}">
        <p14:creationId xmlns:p14="http://schemas.microsoft.com/office/powerpoint/2010/main" val="11661524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77334" y="1091381"/>
            <a:ext cx="8596668" cy="4949981"/>
          </a:xfrm>
        </p:spPr>
        <p:txBody>
          <a:bodyPr/>
          <a:lstStyle/>
          <a:p>
            <a:pPr marL="0" indent="0">
              <a:buNone/>
            </a:pPr>
            <a:r>
              <a:rPr lang="cs-CZ" sz="2400" dirty="0"/>
              <a:t>„Za školní zralost můžeme považovat takový stav </a:t>
            </a:r>
            <a:r>
              <a:rPr lang="cs-CZ" sz="2400" dirty="0" err="1"/>
              <a:t>somato</a:t>
            </a:r>
            <a:r>
              <a:rPr lang="cs-CZ" sz="2400" dirty="0"/>
              <a:t>-</a:t>
            </a:r>
            <a:r>
              <a:rPr lang="cs-CZ" sz="2400" dirty="0" err="1"/>
              <a:t>psycho-sociálního</a:t>
            </a:r>
            <a:r>
              <a:rPr lang="cs-CZ" sz="2400" dirty="0"/>
              <a:t> </a:t>
            </a:r>
            <a:r>
              <a:rPr lang="cs-CZ" sz="2400" dirty="0" smtClean="0"/>
              <a:t>vývoje dítěte</a:t>
            </a:r>
            <a:r>
              <a:rPr lang="cs-CZ" sz="2400" dirty="0"/>
              <a:t>, který:</a:t>
            </a:r>
          </a:p>
          <a:p>
            <a:pPr>
              <a:buFont typeface="+mj-lt"/>
              <a:buAutoNum type="arabicPeriod"/>
            </a:pPr>
            <a:r>
              <a:rPr lang="cs-CZ" sz="2400" dirty="0" smtClean="0"/>
              <a:t>je </a:t>
            </a:r>
            <a:r>
              <a:rPr lang="cs-CZ" sz="2400" dirty="0"/>
              <a:t>výsledkem úspěšně dovršeného vývoje celého předchozího období útlého </a:t>
            </a:r>
            <a:r>
              <a:rPr lang="cs-CZ" sz="2400" dirty="0" smtClean="0"/>
              <a:t>a předškolního </a:t>
            </a:r>
            <a:r>
              <a:rPr lang="cs-CZ" sz="2400" dirty="0"/>
              <a:t>dětství</a:t>
            </a:r>
          </a:p>
          <a:p>
            <a:pPr>
              <a:buFont typeface="+mj-lt"/>
              <a:buAutoNum type="arabicPeriod"/>
            </a:pPr>
            <a:r>
              <a:rPr lang="cs-CZ" sz="2400" dirty="0" smtClean="0"/>
              <a:t>je </a:t>
            </a:r>
            <a:r>
              <a:rPr lang="cs-CZ" sz="2400" dirty="0"/>
              <a:t>vyznačen přiměřenými fyzickými a psychickými dispozicemi </a:t>
            </a:r>
            <a:r>
              <a:rPr lang="cs-CZ" sz="2400" dirty="0" smtClean="0"/>
              <a:t>pro požadovaný </a:t>
            </a:r>
            <a:r>
              <a:rPr lang="cs-CZ" sz="2400" dirty="0"/>
              <a:t>výkon ve škole a je doprovázen pocitem štěstí dítěte</a:t>
            </a:r>
          </a:p>
          <a:p>
            <a:pPr>
              <a:buFont typeface="+mj-lt"/>
              <a:buAutoNum type="arabicPeriod"/>
            </a:pPr>
            <a:r>
              <a:rPr lang="cs-CZ" sz="2400" dirty="0" smtClean="0"/>
              <a:t>je </a:t>
            </a:r>
            <a:r>
              <a:rPr lang="cs-CZ" sz="2400" dirty="0"/>
              <a:t>současně dobrým předpokladem budoucího úspěšného školního výkonu </a:t>
            </a:r>
            <a:r>
              <a:rPr lang="cs-CZ" sz="2400" dirty="0" smtClean="0"/>
              <a:t>a sociálního </a:t>
            </a:r>
            <a:r>
              <a:rPr lang="cs-CZ" sz="2400" dirty="0"/>
              <a:t>zařazení“ </a:t>
            </a:r>
            <a:endParaRPr lang="cs-CZ" sz="2400" dirty="0" smtClean="0"/>
          </a:p>
          <a:p>
            <a:pPr marL="0" indent="0" algn="r">
              <a:buNone/>
            </a:pPr>
            <a:r>
              <a:rPr lang="cs-CZ" dirty="0" smtClean="0"/>
              <a:t>(</a:t>
            </a:r>
            <a:r>
              <a:rPr lang="cs-CZ" dirty="0" err="1"/>
              <a:t>Langmeier</a:t>
            </a:r>
            <a:r>
              <a:rPr lang="cs-CZ" dirty="0"/>
              <a:t> a Krejčířová, 2006. s. 107)</a:t>
            </a:r>
          </a:p>
          <a:p>
            <a:endParaRPr lang="cs-CZ" dirty="0"/>
          </a:p>
        </p:txBody>
      </p:sp>
    </p:spTree>
    <p:extLst>
      <p:ext uri="{BB962C8B-B14F-4D97-AF65-F5344CB8AC3E}">
        <p14:creationId xmlns:p14="http://schemas.microsoft.com/office/powerpoint/2010/main" val="2264832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
            </a:r>
            <a:br>
              <a:rPr lang="cs-CZ" dirty="0" smtClean="0"/>
            </a:br>
            <a:r>
              <a:rPr lang="cs-CZ" dirty="0" smtClean="0"/>
              <a:t>Zamyšlení </a:t>
            </a:r>
            <a:endParaRPr lang="cs-CZ" dirty="0"/>
          </a:p>
        </p:txBody>
      </p:sp>
      <p:sp>
        <p:nvSpPr>
          <p:cNvPr id="3" name="Zástupný symbol pro obsah 2"/>
          <p:cNvSpPr>
            <a:spLocks noGrp="1"/>
          </p:cNvSpPr>
          <p:nvPr>
            <p:ph idx="1"/>
          </p:nvPr>
        </p:nvSpPr>
        <p:spPr>
          <a:xfrm>
            <a:off x="677334" y="2977227"/>
            <a:ext cx="8596668" cy="3880773"/>
          </a:xfrm>
        </p:spPr>
        <p:txBody>
          <a:bodyPr/>
          <a:lstStyle/>
          <a:p>
            <a:pPr marL="0" indent="0" algn="just">
              <a:buNone/>
            </a:pPr>
            <a:r>
              <a:rPr lang="cs-CZ" dirty="0" smtClean="0"/>
              <a:t> </a:t>
            </a:r>
            <a:r>
              <a:rPr lang="cs-CZ" sz="2800" dirty="0" smtClean="0"/>
              <a:t>„Zralost </a:t>
            </a:r>
            <a:r>
              <a:rPr lang="cs-CZ" sz="2800" dirty="0"/>
              <a:t>dítěte bude vycházet z interakce konkrétních podmínek na straně dítěte, rodiny a školy. V tomto pojetí bude každé dítě (s výjimkou extrémních případů) zralé pro </a:t>
            </a:r>
            <a:r>
              <a:rPr lang="cs-CZ" sz="2800" dirty="0" smtClean="0"/>
              <a:t>vstup </a:t>
            </a:r>
            <a:r>
              <a:rPr lang="cs-CZ" sz="2800" dirty="0"/>
              <a:t>do školy. </a:t>
            </a:r>
            <a:r>
              <a:rPr lang="cs-CZ" sz="2800" dirty="0" smtClean="0"/>
              <a:t>“</a:t>
            </a:r>
          </a:p>
          <a:p>
            <a:pPr marL="0" indent="0" algn="r">
              <a:buNone/>
            </a:pPr>
            <a:r>
              <a:rPr lang="cs-CZ" sz="2800" dirty="0" smtClean="0"/>
              <a:t>(</a:t>
            </a:r>
            <a:r>
              <a:rPr lang="cs-CZ" sz="2800" dirty="0" err="1" smtClean="0"/>
              <a:t>Mertin</a:t>
            </a:r>
            <a:r>
              <a:rPr lang="cs-CZ" sz="2800" dirty="0" smtClean="0"/>
              <a:t>, 1997)</a:t>
            </a:r>
            <a:endParaRPr lang="cs-CZ" sz="2800" dirty="0"/>
          </a:p>
        </p:txBody>
      </p:sp>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30777" y="609600"/>
            <a:ext cx="3429000" cy="1933575"/>
          </a:xfrm>
          <a:prstGeom prst="rect">
            <a:avLst/>
          </a:prstGeom>
        </p:spPr>
      </p:pic>
    </p:spTree>
    <p:extLst>
      <p:ext uri="{BB962C8B-B14F-4D97-AF65-F5344CB8AC3E}">
        <p14:creationId xmlns:p14="http://schemas.microsoft.com/office/powerpoint/2010/main" val="32566432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Odklad povinné školní docházky</a:t>
            </a:r>
            <a:endParaRPr lang="cs-CZ" dirty="0"/>
          </a:p>
        </p:txBody>
      </p:sp>
      <p:sp>
        <p:nvSpPr>
          <p:cNvPr id="3" name="Zástupný symbol pro obsah 2"/>
          <p:cNvSpPr>
            <a:spLocks noGrp="1"/>
          </p:cNvSpPr>
          <p:nvPr>
            <p:ph idx="1"/>
          </p:nvPr>
        </p:nvSpPr>
        <p:spPr>
          <a:xfrm>
            <a:off x="677334" y="1489587"/>
            <a:ext cx="8596668" cy="4984955"/>
          </a:xfrm>
        </p:spPr>
        <p:txBody>
          <a:bodyPr>
            <a:normAutofit fontScale="85000" lnSpcReduction="20000"/>
          </a:bodyPr>
          <a:lstStyle/>
          <a:p>
            <a:pPr marL="0" indent="0" algn="just">
              <a:buNone/>
            </a:pPr>
            <a:r>
              <a:rPr lang="cs-CZ" sz="2100" b="1" dirty="0" smtClean="0"/>
              <a:t>Odklad </a:t>
            </a:r>
            <a:r>
              <a:rPr lang="cs-CZ" sz="2100" b="1" dirty="0"/>
              <a:t>povinné školní docházky</a:t>
            </a:r>
          </a:p>
          <a:p>
            <a:pPr algn="just"/>
            <a:r>
              <a:rPr lang="cs-CZ" sz="2100" b="1" dirty="0"/>
              <a:t>(1)</a:t>
            </a:r>
            <a:r>
              <a:rPr lang="cs-CZ" sz="2100" dirty="0"/>
              <a:t> Není-li dítě tělesně nebo duševně přiměřeně vyspělé a požádá-li o to písemně zákonný zástupce dítěte v době zápisu dítěte k povinné školní docházce podle § 36 odst. 4, odloží ředitel školy začátek povinné školní docházky o jeden školní rok, pokud je žádost doložena doporučujícím posouzením příslušného školského poradenského zařízení, a odborného lékaře nebo klinického psychologa. Začátek povinné školní docházky lze odložit nejdéle do zahájení školního roku, v němž dítě dovrší osmý rok věku.</a:t>
            </a:r>
          </a:p>
          <a:p>
            <a:pPr algn="just"/>
            <a:r>
              <a:rPr lang="cs-CZ" sz="2100" b="1" dirty="0"/>
              <a:t>(2)</a:t>
            </a:r>
            <a:r>
              <a:rPr lang="cs-CZ" sz="2100" dirty="0"/>
              <a:t> Při zápisu do prvního ročníku základní škola informuje zákonného zástupce dítěte o možnosti odkladu povinné školní docházky.</a:t>
            </a:r>
          </a:p>
          <a:p>
            <a:pPr algn="just"/>
            <a:r>
              <a:rPr lang="cs-CZ" sz="2100" b="1" dirty="0"/>
              <a:t>(3)</a:t>
            </a:r>
            <a:r>
              <a:rPr lang="cs-CZ" sz="2100" dirty="0"/>
              <a:t> Pokud se u žáka v prvním roce plnění povinné školní docházky projeví nedostatečná tělesná nebo duševní vyspělost k plnění povinné školní docházky, může ředitel školy se souhlasem zákonného zástupce žákovi dodatečně v průběhu prvního pololetí školního roku odložit začátek plnění povinné školní docházky na následující školní rok.</a:t>
            </a:r>
          </a:p>
          <a:p>
            <a:pPr algn="just"/>
            <a:r>
              <a:rPr lang="cs-CZ" sz="2100" b="1" dirty="0"/>
              <a:t>(4)</a:t>
            </a:r>
            <a:r>
              <a:rPr lang="cs-CZ" sz="2100" dirty="0"/>
              <a:t> Pokud ředitel školy rozhodne o odkladu povinné školní docházky podle odstavce 1 nebo 3, informuje zákonného zástupce o povinnosti předškolního vzdělávání dítěte a možných způsobech jejího plnění.</a:t>
            </a:r>
          </a:p>
          <a:p>
            <a:pPr marL="0" indent="0" algn="r">
              <a:buNone/>
            </a:pPr>
            <a:r>
              <a:rPr lang="cs-CZ" b="1" dirty="0" smtClean="0"/>
              <a:t>(ŠZ </a:t>
            </a:r>
            <a:r>
              <a:rPr lang="cs-CZ" b="1" dirty="0"/>
              <a:t>§ </a:t>
            </a:r>
            <a:r>
              <a:rPr lang="cs-CZ" b="1" dirty="0" smtClean="0"/>
              <a:t>37)</a:t>
            </a:r>
            <a:endParaRPr lang="cs-CZ" b="1" dirty="0"/>
          </a:p>
          <a:p>
            <a:pPr marL="0" indent="0" algn="r">
              <a:buNone/>
            </a:pPr>
            <a:endParaRPr lang="cs-CZ" dirty="0"/>
          </a:p>
        </p:txBody>
      </p:sp>
    </p:spTree>
    <p:extLst>
      <p:ext uri="{BB962C8B-B14F-4D97-AF65-F5344CB8AC3E}">
        <p14:creationId xmlns:p14="http://schemas.microsoft.com/office/powerpoint/2010/main" val="16299105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a:t>
            </a:r>
            <a:r>
              <a:rPr lang="cs-CZ" dirty="0" smtClean="0"/>
              <a:t>ejčastější </a:t>
            </a:r>
            <a:r>
              <a:rPr lang="cs-CZ" dirty="0"/>
              <a:t>příčiny odkladu </a:t>
            </a:r>
            <a:r>
              <a:rPr lang="cs-CZ" dirty="0" smtClean="0"/>
              <a:t>povinné školní </a:t>
            </a:r>
            <a:r>
              <a:rPr lang="cs-CZ" dirty="0"/>
              <a:t>docházky</a:t>
            </a:r>
          </a:p>
        </p:txBody>
      </p:sp>
      <p:sp>
        <p:nvSpPr>
          <p:cNvPr id="3" name="Zástupný symbol pro obsah 2"/>
          <p:cNvSpPr>
            <a:spLocks noGrp="1"/>
          </p:cNvSpPr>
          <p:nvPr>
            <p:ph idx="1"/>
          </p:nvPr>
        </p:nvSpPr>
        <p:spPr/>
        <p:txBody>
          <a:bodyPr>
            <a:normAutofit fontScale="92500" lnSpcReduction="20000"/>
          </a:bodyPr>
          <a:lstStyle/>
          <a:p>
            <a:r>
              <a:rPr lang="cs-CZ" dirty="0" smtClean="0"/>
              <a:t>problémy </a:t>
            </a:r>
            <a:r>
              <a:rPr lang="cs-CZ" dirty="0"/>
              <a:t>s pozorností a </a:t>
            </a:r>
            <a:r>
              <a:rPr lang="cs-CZ" dirty="0" smtClean="0"/>
              <a:t>soustředěností</a:t>
            </a:r>
            <a:endParaRPr lang="cs-CZ" dirty="0"/>
          </a:p>
          <a:p>
            <a:r>
              <a:rPr lang="cs-CZ" dirty="0" smtClean="0"/>
              <a:t>problémy </a:t>
            </a:r>
            <a:r>
              <a:rPr lang="cs-CZ" dirty="0"/>
              <a:t>pracovního </a:t>
            </a:r>
            <a:r>
              <a:rPr lang="cs-CZ" dirty="0" smtClean="0"/>
              <a:t>tempa a práceschopnosti</a:t>
            </a:r>
            <a:endParaRPr lang="cs-CZ" dirty="0"/>
          </a:p>
          <a:p>
            <a:r>
              <a:rPr lang="cs-CZ" dirty="0" smtClean="0"/>
              <a:t>problémy </a:t>
            </a:r>
            <a:r>
              <a:rPr lang="cs-CZ" dirty="0"/>
              <a:t>vědomostního </a:t>
            </a:r>
            <a:r>
              <a:rPr lang="cs-CZ" dirty="0" smtClean="0"/>
              <a:t>rázu</a:t>
            </a:r>
          </a:p>
          <a:p>
            <a:r>
              <a:rPr lang="cs-CZ" dirty="0" smtClean="0"/>
              <a:t>problémy s </a:t>
            </a:r>
            <a:r>
              <a:rPr lang="cs-CZ" dirty="0" err="1" smtClean="0"/>
              <a:t>vizuomotorickou</a:t>
            </a:r>
            <a:r>
              <a:rPr lang="cs-CZ" dirty="0" smtClean="0"/>
              <a:t> koordinací a </a:t>
            </a:r>
            <a:r>
              <a:rPr lang="cs-CZ" dirty="0" err="1" smtClean="0"/>
              <a:t>grafomotorikou</a:t>
            </a:r>
            <a:endParaRPr lang="cs-CZ" dirty="0"/>
          </a:p>
          <a:p>
            <a:r>
              <a:rPr lang="cs-CZ" dirty="0" smtClean="0"/>
              <a:t>problémy v zrakovém vnímání</a:t>
            </a:r>
            <a:endParaRPr lang="cs-CZ" dirty="0"/>
          </a:p>
          <a:p>
            <a:r>
              <a:rPr lang="cs-CZ" dirty="0" smtClean="0"/>
              <a:t>problémy s prostorovou orientací</a:t>
            </a:r>
            <a:endParaRPr lang="cs-CZ" dirty="0"/>
          </a:p>
          <a:p>
            <a:r>
              <a:rPr lang="cs-CZ" dirty="0" smtClean="0"/>
              <a:t>problémy v jemné a hrubé motorice</a:t>
            </a:r>
            <a:endParaRPr lang="cs-CZ" dirty="0"/>
          </a:p>
          <a:p>
            <a:r>
              <a:rPr lang="cs-CZ" dirty="0" smtClean="0"/>
              <a:t>problémy ve sluchovém vnímání</a:t>
            </a:r>
            <a:endParaRPr lang="cs-CZ" dirty="0"/>
          </a:p>
          <a:p>
            <a:r>
              <a:rPr lang="cs-CZ" dirty="0" smtClean="0"/>
              <a:t>problémy v komunikaci</a:t>
            </a:r>
            <a:endParaRPr lang="cs-CZ" dirty="0"/>
          </a:p>
          <a:p>
            <a:r>
              <a:rPr lang="cs-CZ" dirty="0" smtClean="0"/>
              <a:t>problémy v úrovni rozumového vývoje</a:t>
            </a:r>
          </a:p>
          <a:p>
            <a:r>
              <a:rPr lang="cs-CZ" dirty="0" smtClean="0"/>
              <a:t>problémy v sociální a emoční oblasti</a:t>
            </a:r>
            <a:endParaRPr lang="cs-CZ" dirty="0"/>
          </a:p>
        </p:txBody>
      </p:sp>
    </p:spTree>
    <p:extLst>
      <p:ext uri="{BB962C8B-B14F-4D97-AF65-F5344CB8AC3E}">
        <p14:creationId xmlns:p14="http://schemas.microsoft.com/office/powerpoint/2010/main" val="35816898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Diagnostika školní zralosti</a:t>
            </a:r>
            <a:endParaRPr lang="cs-CZ" dirty="0"/>
          </a:p>
        </p:txBody>
      </p:sp>
      <p:sp>
        <p:nvSpPr>
          <p:cNvPr id="3" name="Zástupný symbol pro obsah 2"/>
          <p:cNvSpPr>
            <a:spLocks noGrp="1"/>
          </p:cNvSpPr>
          <p:nvPr>
            <p:ph idx="1"/>
          </p:nvPr>
        </p:nvSpPr>
        <p:spPr>
          <a:xfrm>
            <a:off x="677334" y="1651819"/>
            <a:ext cx="8596668" cy="4389543"/>
          </a:xfrm>
        </p:spPr>
        <p:txBody>
          <a:bodyPr>
            <a:normAutofit/>
          </a:bodyPr>
          <a:lstStyle/>
          <a:p>
            <a:r>
              <a:rPr lang="cs-CZ" sz="2400" dirty="0" smtClean="0"/>
              <a:t>je součástí pedagogické diagnostiky v MŠ</a:t>
            </a:r>
          </a:p>
          <a:p>
            <a:r>
              <a:rPr lang="cs-CZ" sz="2400" dirty="0" smtClean="0"/>
              <a:t>cílem je včas odhalit případné deficity a podpořit rozvoj všech potřebných dovedností </a:t>
            </a:r>
          </a:p>
          <a:p>
            <a:pPr marL="0" indent="0">
              <a:buNone/>
            </a:pPr>
            <a:r>
              <a:rPr lang="cs-CZ" sz="2400" dirty="0"/>
              <a:t>	</a:t>
            </a:r>
            <a:r>
              <a:rPr lang="cs-CZ" sz="2400" dirty="0" smtClean="0"/>
              <a:t>             DIAGNOSTIKA                  INTERVENCE</a:t>
            </a:r>
          </a:p>
          <a:p>
            <a:endParaRPr lang="cs-CZ" sz="2400" dirty="0"/>
          </a:p>
          <a:p>
            <a:pPr marL="0" indent="0">
              <a:buNone/>
            </a:pPr>
            <a:r>
              <a:rPr lang="cs-CZ" sz="2400" dirty="0" smtClean="0"/>
              <a:t>Rizika</a:t>
            </a:r>
          </a:p>
          <a:p>
            <a:r>
              <a:rPr lang="cs-CZ" sz="2400" dirty="0"/>
              <a:t>d</a:t>
            </a:r>
            <a:r>
              <a:rPr lang="cs-CZ" sz="2400" dirty="0" smtClean="0"/>
              <a:t>iagnostika bez intervence</a:t>
            </a:r>
          </a:p>
          <a:p>
            <a:r>
              <a:rPr lang="cs-CZ" sz="2400" dirty="0"/>
              <a:t>i</a:t>
            </a:r>
            <a:r>
              <a:rPr lang="cs-CZ" sz="2400" dirty="0" smtClean="0"/>
              <a:t>ntervence bez diagnostiky</a:t>
            </a:r>
            <a:endParaRPr lang="cs-CZ" sz="2400" dirty="0"/>
          </a:p>
        </p:txBody>
      </p:sp>
      <p:sp>
        <p:nvSpPr>
          <p:cNvPr id="4" name="Šipka doprava 3"/>
          <p:cNvSpPr/>
          <p:nvPr/>
        </p:nvSpPr>
        <p:spPr>
          <a:xfrm>
            <a:off x="4665952" y="3156154"/>
            <a:ext cx="619432" cy="16223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1643220138"/>
      </p:ext>
    </p:extLst>
  </p:cSld>
  <p:clrMapOvr>
    <a:masterClrMapping/>
  </p:clrMapOvr>
</p:sld>
</file>

<file path=ppt/theme/theme1.xml><?xml version="1.0" encoding="utf-8"?>
<a:theme xmlns:a="http://schemas.openxmlformats.org/drawingml/2006/main" name="Faseta">
  <a:themeElements>
    <a:clrScheme name="Faseta">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s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s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otalTime>12873</TotalTime>
  <Words>1191</Words>
  <Application>Microsoft Office PowerPoint</Application>
  <PresentationFormat>Širokoúhlá obrazovka</PresentationFormat>
  <Paragraphs>129</Paragraphs>
  <Slides>19</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19</vt:i4>
      </vt:variant>
    </vt:vector>
  </HeadingPairs>
  <TitlesOfParts>
    <vt:vector size="25" baseType="lpstr">
      <vt:lpstr>Arial</vt:lpstr>
      <vt:lpstr>Calibri</vt:lpstr>
      <vt:lpstr>Times New Roman</vt:lpstr>
      <vt:lpstr>Trebuchet MS</vt:lpstr>
      <vt:lpstr>Wingdings 3</vt:lpstr>
      <vt:lpstr>Faseta</vt:lpstr>
      <vt:lpstr>Návaznost předškolního a základního vzdělávání</vt:lpstr>
      <vt:lpstr>Cíle předškolního vzdělávání </vt:lpstr>
      <vt:lpstr>Předpoklady pro přechod dítěte do       1. třídy ZŠ</vt:lpstr>
      <vt:lpstr>Školní zralost a připravenost</vt:lpstr>
      <vt:lpstr>Prezentace aplikace PowerPoint</vt:lpstr>
      <vt:lpstr> Zamyšlení </vt:lpstr>
      <vt:lpstr>Odklad povinné školní docházky</vt:lpstr>
      <vt:lpstr>Nejčastější příčiny odkladu povinné školní docházky</vt:lpstr>
      <vt:lpstr>Diagnostika školní zralosti</vt:lpstr>
      <vt:lpstr>Návaznost RVP PV a RVP ZV</vt:lpstr>
      <vt:lpstr>Klíčové kompetence</vt:lpstr>
      <vt:lpstr>Prezentace aplikace PowerPoint</vt:lpstr>
      <vt:lpstr>Povinné předškolní vzdělávání</vt:lpstr>
      <vt:lpstr>Prezentace aplikace PowerPoint</vt:lpstr>
      <vt:lpstr>Individuální vzdělávání (§ 47 ŠZ)</vt:lpstr>
      <vt:lpstr>Přípravné třídy ZŠ</vt:lpstr>
      <vt:lpstr>Prezentace aplikace PowerPoint</vt:lpstr>
      <vt:lpstr>Vzdělávání v přípravné třídě ZŠ</vt:lpstr>
      <vt:lpstr>Zdroje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PRŮBĚŽNÁ PEDAGOGICKÁ PRAXE</dc:title>
  <dc:creator>Lucie Štěpánková</dc:creator>
  <cp:lastModifiedBy>Lucie Štěpánková</cp:lastModifiedBy>
  <cp:revision>46</cp:revision>
  <dcterms:created xsi:type="dcterms:W3CDTF">2020-02-18T18:24:07Z</dcterms:created>
  <dcterms:modified xsi:type="dcterms:W3CDTF">2021-05-10T08:20:14Z</dcterms:modified>
</cp:coreProperties>
</file>