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9" r:id="rId3"/>
    <p:sldId id="267" r:id="rId4"/>
    <p:sldId id="268" r:id="rId5"/>
    <p:sldId id="266" r:id="rId6"/>
    <p:sldId id="271" r:id="rId7"/>
    <p:sldId id="272" r:id="rId8"/>
    <p:sldId id="273" r:id="rId9"/>
    <p:sldId id="274" r:id="rId10"/>
    <p:sldId id="270" r:id="rId11"/>
    <p:sldId id="275" r:id="rId12"/>
    <p:sldId id="276" r:id="rId13"/>
    <p:sldId id="259" r:id="rId14"/>
    <p:sldId id="261" r:id="rId15"/>
    <p:sldId id="262" r:id="rId16"/>
    <p:sldId id="263"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6" d="100"/>
          <a:sy n="56" d="100"/>
        </p:scale>
        <p:origin x="58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951629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418633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903168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693056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1856078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68534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07272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73545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36103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996658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810302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8" name="Footer Placeholder 7"/>
          <p:cNvSpPr>
            <a:spLocks noGrp="1"/>
          </p:cNvSpPr>
          <p:nvPr>
            <p:ph type="ftr" sz="quarter" idx="11"/>
          </p:nvPr>
        </p:nvSpPr>
        <p:spPr/>
        <p:txBody>
          <a:bodyPr/>
          <a:lstStyle/>
          <a:p>
            <a:endParaRPr lang="cs-CZ">
              <a:solidFill>
                <a:prstClr val="black">
                  <a:tint val="75000"/>
                </a:prstClr>
              </a:solidFill>
            </a:endParaRPr>
          </a:p>
        </p:txBody>
      </p:sp>
      <p:sp>
        <p:nvSpPr>
          <p:cNvPr id="9" name="Slide Number Placeholder 8"/>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286941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4" name="Footer Placeholder 3"/>
          <p:cNvSpPr>
            <a:spLocks noGrp="1"/>
          </p:cNvSpPr>
          <p:nvPr>
            <p:ph type="ftr" sz="quarter" idx="11"/>
          </p:nvPr>
        </p:nvSpPr>
        <p:spPr/>
        <p:txBody>
          <a:bodyPr/>
          <a:lstStyle/>
          <a:p>
            <a:endParaRPr lang="cs-CZ">
              <a:solidFill>
                <a:prstClr val="black">
                  <a:tint val="75000"/>
                </a:prstClr>
              </a:solidFill>
            </a:endParaRPr>
          </a:p>
        </p:txBody>
      </p:sp>
      <p:sp>
        <p:nvSpPr>
          <p:cNvPr id="5" name="Slide Number Placeholder 4"/>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14009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3" name="Footer Placeholder 2"/>
          <p:cNvSpPr>
            <a:spLocks noGrp="1"/>
          </p:cNvSpPr>
          <p:nvPr>
            <p:ph type="ftr" sz="quarter" idx="11"/>
          </p:nvPr>
        </p:nvSpPr>
        <p:spPr/>
        <p:txBody>
          <a:bodyPr/>
          <a:lstStyle/>
          <a:p>
            <a:endParaRPr lang="cs-CZ">
              <a:solidFill>
                <a:prstClr val="black">
                  <a:tint val="75000"/>
                </a:prstClr>
              </a:solidFill>
            </a:endParaRPr>
          </a:p>
        </p:txBody>
      </p:sp>
      <p:sp>
        <p:nvSpPr>
          <p:cNvPr id="4" name="Slide Number Placeholder 3"/>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18390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40286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Tree>
    <p:extLst>
      <p:ext uri="{BB962C8B-B14F-4D97-AF65-F5344CB8AC3E}">
        <p14:creationId xmlns:p14="http://schemas.microsoft.com/office/powerpoint/2010/main" val="173942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06DA83-DDAE-4A74-B29B-4FA8C5ACED99}" type="datetimeFigureOut">
              <a:rPr lang="cs-CZ" smtClean="0">
                <a:solidFill>
                  <a:prstClr val="black">
                    <a:tint val="75000"/>
                  </a:prstClr>
                </a:solidFill>
              </a:rPr>
              <a:pPr/>
              <a:t>08.04.2021</a:t>
            </a:fld>
            <a:endParaRPr lang="cs-CZ">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687978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99584" y="3644186"/>
            <a:ext cx="7766936" cy="1646302"/>
          </a:xfrm>
        </p:spPr>
        <p:txBody>
          <a:bodyPr/>
          <a:lstStyle/>
          <a:p>
            <a:pPr algn="ctr"/>
            <a:r>
              <a:rPr lang="cs-CZ" dirty="0" smtClean="0"/>
              <a:t>PRŮBĚŽNÁ PEDAGOGICKÁ PRAXE</a:t>
            </a:r>
            <a:endParaRPr lang="cs-CZ" dirty="0"/>
          </a:p>
        </p:txBody>
      </p:sp>
      <p:sp>
        <p:nvSpPr>
          <p:cNvPr id="5" name="Podnadpis 4"/>
          <p:cNvSpPr>
            <a:spLocks noGrp="1"/>
          </p:cNvSpPr>
          <p:nvPr>
            <p:ph type="subTitle" idx="1"/>
          </p:nvPr>
        </p:nvSpPr>
        <p:spPr>
          <a:xfrm>
            <a:off x="1676399" y="5463997"/>
            <a:ext cx="6974149" cy="1096899"/>
          </a:xfrm>
        </p:spPr>
        <p:txBody>
          <a:bodyPr>
            <a:normAutofit/>
          </a:bodyPr>
          <a:lstStyle/>
          <a:p>
            <a:pPr algn="ctr"/>
            <a:endParaRPr lang="cs-CZ" sz="2400" dirty="0"/>
          </a:p>
        </p:txBody>
      </p:sp>
      <p:pic>
        <p:nvPicPr>
          <p:cNvPr id="4" name="Obrázek 3"/>
          <p:cNvPicPr/>
          <p:nvPr/>
        </p:nvPicPr>
        <p:blipFill>
          <a:blip r:embed="rId2">
            <a:extLst>
              <a:ext uri="{28A0092B-C50C-407E-A947-70E740481C1C}">
                <a14:useLocalDpi xmlns:a14="http://schemas.microsoft.com/office/drawing/2010/main" val="0"/>
              </a:ext>
            </a:extLst>
          </a:blip>
          <a:stretch>
            <a:fillRect/>
          </a:stretch>
        </p:blipFill>
        <p:spPr>
          <a:xfrm>
            <a:off x="1013315" y="133663"/>
            <a:ext cx="7753205" cy="3337014"/>
          </a:xfrm>
          <a:prstGeom prst="rect">
            <a:avLst/>
          </a:prstGeom>
        </p:spPr>
      </p:pic>
    </p:spTree>
    <p:extLst>
      <p:ext uri="{BB962C8B-B14F-4D97-AF65-F5344CB8AC3E}">
        <p14:creationId xmlns:p14="http://schemas.microsoft.com/office/powerpoint/2010/main" val="2890360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nasimulovat rozhovor </a:t>
            </a:r>
            <a:endParaRPr lang="cs-CZ" dirty="0"/>
          </a:p>
        </p:txBody>
      </p:sp>
      <p:pic>
        <p:nvPicPr>
          <p:cNvPr id="4" name="Zástupný symbol pro obsah 3"/>
          <p:cNvPicPr>
            <a:picLocks noGrp="1" noChangeAspect="1"/>
          </p:cNvPicPr>
          <p:nvPr>
            <p:ph idx="1"/>
          </p:nvPr>
        </p:nvPicPr>
        <p:blipFill rotWithShape="1">
          <a:blip r:embed="rId2">
            <a:extLst>
              <a:ext uri="{28A0092B-C50C-407E-A947-70E740481C1C}">
                <a14:useLocalDpi xmlns:a14="http://schemas.microsoft.com/office/drawing/2010/main" val="0"/>
              </a:ext>
            </a:extLst>
          </a:blip>
          <a:srcRect b="6828"/>
          <a:stretch/>
        </p:blipFill>
        <p:spPr>
          <a:xfrm>
            <a:off x="2579070" y="2173181"/>
            <a:ext cx="4793196" cy="4387597"/>
          </a:xfrm>
        </p:spPr>
      </p:pic>
    </p:spTree>
    <p:extLst>
      <p:ext uri="{BB962C8B-B14F-4D97-AF65-F5344CB8AC3E}">
        <p14:creationId xmlns:p14="http://schemas.microsoft.com/office/powerpoint/2010/main" val="4191357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Umění klást otázky </a:t>
            </a:r>
            <a:endParaRPr lang="cs-CZ" dirty="0"/>
          </a:p>
        </p:txBody>
      </p:sp>
      <p:sp>
        <p:nvSpPr>
          <p:cNvPr id="3" name="Zástupný symbol pro obsah 2"/>
          <p:cNvSpPr>
            <a:spLocks noGrp="1"/>
          </p:cNvSpPr>
          <p:nvPr>
            <p:ph idx="1"/>
          </p:nvPr>
        </p:nvSpPr>
        <p:spPr/>
        <p:txBody>
          <a:bodyPr>
            <a:normAutofit/>
          </a:bodyPr>
          <a:lstStyle/>
          <a:p>
            <a:r>
              <a:rPr lang="cs-CZ" sz="2800" dirty="0" smtClean="0"/>
              <a:t>Zjišťovací otázky - postup sloužící </a:t>
            </a:r>
            <a:r>
              <a:rPr lang="cs-CZ" sz="2800" dirty="0"/>
              <a:t>k získání </a:t>
            </a:r>
            <a:r>
              <a:rPr lang="cs-CZ" sz="2800" dirty="0" smtClean="0"/>
              <a:t>informací.</a:t>
            </a:r>
          </a:p>
          <a:p>
            <a:r>
              <a:rPr lang="cs-CZ" sz="2800" dirty="0" smtClean="0"/>
              <a:t>Otevřené otázky - </a:t>
            </a:r>
            <a:r>
              <a:rPr lang="cs-CZ" sz="2800" dirty="0"/>
              <a:t>způsob, jak druhé vtáhnout do </a:t>
            </a:r>
            <a:r>
              <a:rPr lang="cs-CZ" sz="2800" dirty="0" smtClean="0"/>
              <a:t>konverzace.</a:t>
            </a:r>
            <a:endParaRPr lang="cs-CZ" sz="2800" dirty="0"/>
          </a:p>
        </p:txBody>
      </p:sp>
    </p:spTree>
    <p:extLst>
      <p:ext uri="{BB962C8B-B14F-4D97-AF65-F5344CB8AC3E}">
        <p14:creationId xmlns:p14="http://schemas.microsoft.com/office/powerpoint/2010/main" val="2594840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Otevřená </a:t>
            </a:r>
            <a:r>
              <a:rPr lang="cs-CZ" dirty="0"/>
              <a:t>otázka </a:t>
            </a:r>
          </a:p>
        </p:txBody>
      </p:sp>
      <p:sp>
        <p:nvSpPr>
          <p:cNvPr id="3" name="Zástupný symbol pro obsah 2"/>
          <p:cNvSpPr>
            <a:spLocks noGrp="1"/>
          </p:cNvSpPr>
          <p:nvPr>
            <p:ph idx="1"/>
          </p:nvPr>
        </p:nvSpPr>
        <p:spPr/>
        <p:txBody>
          <a:bodyPr>
            <a:normAutofit fontScale="92500"/>
          </a:bodyPr>
          <a:lstStyle/>
          <a:p>
            <a:r>
              <a:rPr lang="cs-CZ" sz="2400" dirty="0" smtClean="0"/>
              <a:t>Od komunikačního partnera </a:t>
            </a:r>
            <a:r>
              <a:rPr lang="cs-CZ" sz="2400" dirty="0"/>
              <a:t>vyžaduje plnohodnotnou odpověď, obsahující jeho informace, pocity nebo vědomosti</a:t>
            </a:r>
            <a:r>
              <a:rPr lang="cs-CZ" sz="2400" dirty="0" smtClean="0"/>
              <a:t>.</a:t>
            </a:r>
          </a:p>
          <a:p>
            <a:r>
              <a:rPr lang="cs-CZ" sz="2400" dirty="0" smtClean="0"/>
              <a:t>objektivní </a:t>
            </a:r>
            <a:r>
              <a:rPr lang="cs-CZ" sz="2400" dirty="0"/>
              <a:t>otázky, které nenavádějí </a:t>
            </a:r>
            <a:r>
              <a:rPr lang="cs-CZ" sz="2400" dirty="0" smtClean="0"/>
              <a:t>k </a:t>
            </a:r>
            <a:r>
              <a:rPr lang="cs-CZ" sz="2400" dirty="0"/>
              <a:t>určité odpovědi, ale </a:t>
            </a:r>
            <a:r>
              <a:rPr lang="cs-CZ" sz="2400" dirty="0" smtClean="0"/>
              <a:t>komunikační partner se </a:t>
            </a:r>
            <a:r>
              <a:rPr lang="cs-CZ" sz="2400" dirty="0"/>
              <a:t>musí vyjádřit vlastními slovy a dle svého </a:t>
            </a:r>
            <a:r>
              <a:rPr lang="cs-CZ" sz="2400" dirty="0" smtClean="0"/>
              <a:t>uvážení.</a:t>
            </a:r>
          </a:p>
          <a:p>
            <a:r>
              <a:rPr lang="cs-CZ" sz="2400" dirty="0" smtClean="0"/>
              <a:t>obvykle začíná slovy: proč; jak; co; jaký; pověz </a:t>
            </a:r>
            <a:r>
              <a:rPr lang="cs-CZ" sz="2400" dirty="0"/>
              <a:t>mi, co si </a:t>
            </a:r>
            <a:r>
              <a:rPr lang="cs-CZ" sz="2400" dirty="0" smtClean="0"/>
              <a:t>myslíš o; atd.</a:t>
            </a:r>
          </a:p>
          <a:p>
            <a:r>
              <a:rPr lang="cs-CZ" sz="2400" dirty="0" smtClean="0"/>
              <a:t>Někdy je dobré na začátku rozhovoru téma </a:t>
            </a:r>
            <a:r>
              <a:rPr lang="cs-CZ" sz="2400" dirty="0"/>
              <a:t>nejprve zúžit a specifikovat. Poté, co se </a:t>
            </a:r>
            <a:r>
              <a:rPr lang="cs-CZ" sz="2400" dirty="0" smtClean="0"/>
              <a:t>dítě „rozmluví“ můžete </a:t>
            </a:r>
            <a:r>
              <a:rPr lang="cs-CZ" sz="2400" dirty="0"/>
              <a:t>téma opět rozšířit</a:t>
            </a:r>
            <a:r>
              <a:rPr lang="cs-CZ" sz="2400" dirty="0" smtClean="0"/>
              <a:t>.</a:t>
            </a:r>
          </a:p>
          <a:p>
            <a:endParaRPr lang="cs-CZ" dirty="0"/>
          </a:p>
        </p:txBody>
      </p:sp>
    </p:spTree>
    <p:extLst>
      <p:ext uri="{BB962C8B-B14F-4D97-AF65-F5344CB8AC3E}">
        <p14:creationId xmlns:p14="http://schemas.microsoft.com/office/powerpoint/2010/main" val="1871743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Profesní činnosti</a:t>
            </a:r>
            <a:endParaRPr lang="cs-CZ" dirty="0"/>
          </a:p>
        </p:txBody>
      </p:sp>
      <p:sp>
        <p:nvSpPr>
          <p:cNvPr id="3" name="Zástupný symbol pro obsah 2"/>
          <p:cNvSpPr>
            <a:spLocks noGrp="1"/>
          </p:cNvSpPr>
          <p:nvPr>
            <p:ph idx="1"/>
          </p:nvPr>
        </p:nvSpPr>
        <p:spPr>
          <a:xfrm>
            <a:off x="677333" y="1662545"/>
            <a:ext cx="9006993" cy="4378817"/>
          </a:xfrm>
        </p:spPr>
        <p:txBody>
          <a:bodyPr/>
          <a:lstStyle/>
          <a:p>
            <a:pPr marL="0" indent="0">
              <a:buNone/>
            </a:pPr>
            <a:r>
              <a:rPr lang="cs-CZ" dirty="0" smtClean="0"/>
              <a:t>V </a:t>
            </a:r>
            <a:r>
              <a:rPr lang="cs-CZ" dirty="0"/>
              <a:t>Rámci profesních kvalit učitele jsou vyjádřeny v podobě </a:t>
            </a:r>
            <a:r>
              <a:rPr lang="cs-CZ" b="1" dirty="0"/>
              <a:t>kritérií kvality </a:t>
            </a:r>
            <a:r>
              <a:rPr lang="cs-CZ" dirty="0"/>
              <a:t>v </a:t>
            </a:r>
            <a:r>
              <a:rPr lang="cs-CZ" dirty="0" smtClean="0"/>
              <a:t>osmi </a:t>
            </a:r>
            <a:r>
              <a:rPr lang="cs-CZ" dirty="0"/>
              <a:t>oblastech:</a:t>
            </a:r>
            <a:endParaRPr lang="cs-CZ" b="1" i="1" dirty="0"/>
          </a:p>
          <a:p>
            <a:pPr marL="0" indent="0">
              <a:buNone/>
            </a:pPr>
            <a:r>
              <a:rPr lang="cs-CZ" dirty="0"/>
              <a:t>1. Plánování vzdělávací nabídky</a:t>
            </a:r>
            <a:endParaRPr lang="cs-CZ" b="1" i="1" dirty="0"/>
          </a:p>
          <a:p>
            <a:pPr marL="0" indent="0">
              <a:buNone/>
            </a:pPr>
            <a:r>
              <a:rPr lang="cs-CZ" dirty="0"/>
              <a:t>2. Prostředí pro učení</a:t>
            </a:r>
            <a:r>
              <a:rPr lang="cs-CZ" i="1" dirty="0"/>
              <a:t> </a:t>
            </a:r>
            <a:endParaRPr lang="cs-CZ" b="1" i="1" dirty="0"/>
          </a:p>
          <a:p>
            <a:pPr marL="0" indent="0">
              <a:buNone/>
            </a:pPr>
            <a:r>
              <a:rPr lang="cs-CZ" dirty="0"/>
              <a:t>3. Procesy učení</a:t>
            </a:r>
            <a:endParaRPr lang="cs-CZ" b="1" i="1" dirty="0"/>
          </a:p>
          <a:p>
            <a:pPr marL="0" indent="0">
              <a:buNone/>
            </a:pPr>
            <a:r>
              <a:rPr lang="cs-CZ" dirty="0"/>
              <a:t>4. Hodnocení vzdělávacích pokroků dětí</a:t>
            </a:r>
            <a:r>
              <a:rPr lang="cs-CZ" i="1" dirty="0"/>
              <a:t> </a:t>
            </a:r>
            <a:endParaRPr lang="cs-CZ" b="1" i="1" dirty="0"/>
          </a:p>
          <a:p>
            <a:pPr marL="0" indent="0">
              <a:buNone/>
            </a:pPr>
            <a:r>
              <a:rPr lang="cs-CZ" dirty="0"/>
              <a:t>5. Reflexe vzdělávání</a:t>
            </a:r>
            <a:endParaRPr lang="cs-CZ" b="1" i="1" dirty="0"/>
          </a:p>
          <a:p>
            <a:pPr marL="0" indent="0">
              <a:buNone/>
            </a:pPr>
            <a:r>
              <a:rPr lang="cs-CZ" dirty="0"/>
              <a:t>6. Rozvoj školy a spolupráce s kolegy</a:t>
            </a:r>
            <a:r>
              <a:rPr lang="cs-CZ" i="1" dirty="0"/>
              <a:t>   </a:t>
            </a:r>
            <a:endParaRPr lang="cs-CZ" b="1" i="1" dirty="0"/>
          </a:p>
          <a:p>
            <a:pPr marL="0" indent="0">
              <a:buNone/>
            </a:pPr>
            <a:r>
              <a:rPr lang="cs-CZ" dirty="0"/>
              <a:t>7. Spolupráce s rodiči a širší veřejností</a:t>
            </a:r>
            <a:endParaRPr lang="cs-CZ" b="1" i="1" dirty="0"/>
          </a:p>
          <a:p>
            <a:pPr marL="0" indent="0">
              <a:buNone/>
            </a:pPr>
            <a:r>
              <a:rPr lang="cs-CZ" dirty="0"/>
              <a:t>8. Profesní rozvoj učitele </a:t>
            </a:r>
            <a:endParaRPr lang="cs-CZ" b="1" i="1" dirty="0"/>
          </a:p>
          <a:p>
            <a:endParaRPr lang="cs-CZ" dirty="0"/>
          </a:p>
        </p:txBody>
      </p:sp>
    </p:spTree>
    <p:extLst>
      <p:ext uri="{BB962C8B-B14F-4D97-AF65-F5344CB8AC3E}">
        <p14:creationId xmlns:p14="http://schemas.microsoft.com/office/powerpoint/2010/main" val="1800358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2.1	vytváří prostředí vzájemné úcty a respektu</a:t>
            </a:r>
          </a:p>
        </p:txBody>
      </p:sp>
      <p:sp>
        <p:nvSpPr>
          <p:cNvPr id="3" name="Zástupný symbol pro obsah 2"/>
          <p:cNvSpPr>
            <a:spLocks noGrp="1"/>
          </p:cNvSpPr>
          <p:nvPr>
            <p:ph idx="1"/>
          </p:nvPr>
        </p:nvSpPr>
        <p:spPr/>
        <p:txBody>
          <a:bodyPr>
            <a:normAutofit lnSpcReduction="10000"/>
          </a:bodyPr>
          <a:lstStyle/>
          <a:p>
            <a:r>
              <a:rPr lang="cs-CZ" dirty="0" smtClean="0"/>
              <a:t>je </a:t>
            </a:r>
            <a:r>
              <a:rPr lang="cs-CZ" dirty="0"/>
              <a:t>ke každému dítěti zdvořilý a důsledně vyžaduje od dětí, aby byly zdvořilé vůči sobě navzájem, vyhýbá se ironii; </a:t>
            </a:r>
          </a:p>
          <a:p>
            <a:r>
              <a:rPr lang="cs-CZ" dirty="0" smtClean="0"/>
              <a:t>dává </a:t>
            </a:r>
            <a:r>
              <a:rPr lang="cs-CZ" dirty="0"/>
              <a:t>prostor k vyjádření vlastních zkušeností, názorů a představ dětí;</a:t>
            </a:r>
          </a:p>
          <a:p>
            <a:r>
              <a:rPr lang="cs-CZ" dirty="0" smtClean="0"/>
              <a:t>projevuje </a:t>
            </a:r>
            <a:r>
              <a:rPr lang="cs-CZ" dirty="0"/>
              <a:t>vstřícnost, vřelost, zájem a respekt každému dítěti.</a:t>
            </a:r>
          </a:p>
          <a:p>
            <a:pPr marL="0" indent="0" algn="just">
              <a:lnSpc>
                <a:spcPct val="150000"/>
              </a:lnSpc>
              <a:buNone/>
            </a:pPr>
            <a:r>
              <a:rPr lang="cs-CZ" dirty="0" smtClean="0"/>
              <a:t>Učitel </a:t>
            </a:r>
            <a:r>
              <a:rPr lang="cs-CZ" dirty="0"/>
              <a:t>jde dítěti příkladem v chování a jednání. Měl by tedy být sám vzorem respektujícího chování (Kopřiva et al., 2008). Používá popisný jazyk, který dětem umožňuje lepší orientaci v sobě, ale i v prostředí celé třídy. V jeho komunikaci nepřevládají jeho názory, zkušenosti a požadavky na děti, ale naopak častěji se obrací na děti s dotazy na jejich názory a zkušenosti. Využívá aktivní naslouchání a pozitivní neverbální komunikaci (úsměv), projevuje zájem o děti.</a:t>
            </a:r>
          </a:p>
          <a:p>
            <a:endParaRPr lang="cs-CZ" dirty="0"/>
          </a:p>
        </p:txBody>
      </p:sp>
    </p:spTree>
    <p:extLst>
      <p:ext uri="{BB962C8B-B14F-4D97-AF65-F5344CB8AC3E}">
        <p14:creationId xmlns:p14="http://schemas.microsoft.com/office/powerpoint/2010/main" val="1832772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2.3 vyjadřuje dětem důvěru a pozitivní očekávání, podporuje jejich sebedůvěru:</a:t>
            </a:r>
            <a:br>
              <a:rPr lang="cs-CZ" dirty="0"/>
            </a:br>
            <a:endParaRPr lang="cs-CZ" dirty="0"/>
          </a:p>
        </p:txBody>
      </p:sp>
      <p:sp>
        <p:nvSpPr>
          <p:cNvPr id="3" name="Zástupný symbol pro obsah 2"/>
          <p:cNvSpPr>
            <a:spLocks noGrp="1"/>
          </p:cNvSpPr>
          <p:nvPr>
            <p:ph idx="1"/>
          </p:nvPr>
        </p:nvSpPr>
        <p:spPr>
          <a:xfrm>
            <a:off x="677334" y="2160589"/>
            <a:ext cx="8596668" cy="4212502"/>
          </a:xfrm>
        </p:spPr>
        <p:txBody>
          <a:bodyPr>
            <a:normAutofit/>
          </a:bodyPr>
          <a:lstStyle/>
          <a:p>
            <a:r>
              <a:rPr lang="cs-CZ" dirty="0" smtClean="0"/>
              <a:t>staví </a:t>
            </a:r>
            <a:r>
              <a:rPr lang="cs-CZ" dirty="0"/>
              <a:t>na silných stránkách dítěte; </a:t>
            </a:r>
          </a:p>
          <a:p>
            <a:r>
              <a:rPr lang="cs-CZ" dirty="0" smtClean="0"/>
              <a:t>vytváří </a:t>
            </a:r>
            <a:r>
              <a:rPr lang="cs-CZ" dirty="0"/>
              <a:t>situace, ve kterých může dítě prožít úspěch, podporuje snahu dítěte, povzbuzuje ho („Zkus to ještě jednou, už jsi blízko, to dokážeš, neboj se…“).</a:t>
            </a:r>
          </a:p>
          <a:p>
            <a:pPr marL="0" indent="0" algn="just">
              <a:lnSpc>
                <a:spcPct val="150000"/>
              </a:lnSpc>
              <a:buNone/>
            </a:pPr>
            <a:r>
              <a:rPr lang="cs-CZ" dirty="0"/>
              <a:t>V souladu s RVP PV „podporuje děti v samostatných pokusech, je uznalý, dostatečně oceňuje a vyhodnocuje konkrétní projevy a výkony dítěte a přiměřeně na ně reaguje pozitivním oceněním, vyvaruje se paušálních pochval stejně jako odsudků“. Zaměřuje se na silné stránky, tzn. oceňuje, co se dítěti již podařilo a neupozorňuje na to, co se dítěti nedaří. Využívá dětí, které mají větší zkušenosti nebo se jim daří některé činnosti víc k tomu, aby např. vedly skupinovou práci.</a:t>
            </a:r>
            <a:endParaRPr lang="cs-CZ" b="1" i="1" dirty="0"/>
          </a:p>
          <a:p>
            <a:endParaRPr lang="cs-CZ" dirty="0"/>
          </a:p>
        </p:txBody>
      </p:sp>
    </p:spTree>
    <p:extLst>
      <p:ext uri="{BB962C8B-B14F-4D97-AF65-F5344CB8AC3E}">
        <p14:creationId xmlns:p14="http://schemas.microsoft.com/office/powerpoint/2010/main" val="1634628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3.5 komunikuje s dětmi způsobem, který odpovídá jejich věku, kultivovaně, jasně, </a:t>
            </a:r>
            <a:r>
              <a:rPr lang="cs-CZ" dirty="0" smtClean="0"/>
              <a:t>srozumitelně  </a:t>
            </a:r>
            <a:r>
              <a:rPr lang="cs-CZ" dirty="0" smtClean="0">
                <a:solidFill>
                  <a:srgbClr val="000000"/>
                </a:solidFill>
                <a:latin typeface="Times New Roman" panose="02020603050405020304" pitchFamily="18" charset="0"/>
                <a:ea typeface="Times New Roman" panose="02020603050405020304" pitchFamily="18" charset="0"/>
              </a:rPr>
              <a:t>  </a:t>
            </a:r>
            <a:r>
              <a:rPr lang="cs-CZ" b="1" i="1" dirty="0">
                <a:solidFill>
                  <a:srgbClr val="000000"/>
                </a:solidFill>
                <a:latin typeface="Times New Roman" panose="02020603050405020304" pitchFamily="18" charset="0"/>
                <a:ea typeface="Times New Roman" panose="02020603050405020304" pitchFamily="18" charset="0"/>
              </a:rPr>
              <a:t/>
            </a:r>
            <a:br>
              <a:rPr lang="cs-CZ" b="1" i="1" dirty="0">
                <a:solidFill>
                  <a:srgbClr val="000000"/>
                </a:solidFill>
                <a:latin typeface="Times New Roman" panose="02020603050405020304" pitchFamily="18" charset="0"/>
                <a:ea typeface="Times New Roman" panose="02020603050405020304" pitchFamily="18" charset="0"/>
              </a:rPr>
            </a:br>
            <a:endParaRPr lang="cs-CZ" dirty="0"/>
          </a:p>
        </p:txBody>
      </p:sp>
      <p:sp>
        <p:nvSpPr>
          <p:cNvPr id="3" name="Zástupný symbol pro obsah 2"/>
          <p:cNvSpPr>
            <a:spLocks noGrp="1"/>
          </p:cNvSpPr>
          <p:nvPr>
            <p:ph idx="1"/>
          </p:nvPr>
        </p:nvSpPr>
        <p:spPr>
          <a:xfrm>
            <a:off x="677334" y="2437680"/>
            <a:ext cx="8596668" cy="3880773"/>
          </a:xfrm>
        </p:spPr>
        <p:txBody>
          <a:bodyPr/>
          <a:lstStyle/>
          <a:p>
            <a:pPr lvl="0">
              <a:lnSpc>
                <a:spcPct val="150000"/>
              </a:lnSpc>
              <a:tabLst>
                <a:tab pos="571500" algn="l"/>
              </a:tabLst>
            </a:pPr>
            <a:r>
              <a:rPr lang="cs-CZ" dirty="0"/>
              <a:t>při vzdělávání používá spisovnou češtinu;</a:t>
            </a:r>
          </a:p>
          <a:p>
            <a:pPr lvl="0">
              <a:lnSpc>
                <a:spcPct val="150000"/>
              </a:lnSpc>
              <a:tabLst>
                <a:tab pos="571500" algn="l"/>
              </a:tabLst>
            </a:pPr>
            <a:r>
              <a:rPr lang="cs-CZ" dirty="0"/>
              <a:t>vyjadřuje se jazykem srozumitelným pro děti;</a:t>
            </a:r>
          </a:p>
          <a:p>
            <a:pPr lvl="0">
              <a:lnSpc>
                <a:spcPct val="150000"/>
              </a:lnSpc>
              <a:tabLst>
                <a:tab pos="571500" algn="l"/>
              </a:tabLst>
            </a:pPr>
            <a:r>
              <a:rPr lang="cs-CZ" dirty="0"/>
              <a:t>hojně využívá prostředky neverbální komunikace.</a:t>
            </a:r>
          </a:p>
          <a:p>
            <a:pPr marL="0" indent="0" algn="just">
              <a:lnSpc>
                <a:spcPct val="150000"/>
              </a:lnSpc>
              <a:buNone/>
            </a:pPr>
            <a:r>
              <a:rPr lang="cs-CZ" dirty="0"/>
              <a:t>Učitel používá jednoduché výrazy, ale nerezignuje při tom na odborný jazyk. Srozumitelnost neznamená používat zdrobněliny. Naopak, těm se vyhýbá. Tam, kde je to vhodné, např. při oceňování dětí, používá např. zvednutý palec, zvednuté obočí jako znak údivu apod.</a:t>
            </a:r>
          </a:p>
          <a:p>
            <a:endParaRPr lang="cs-CZ" dirty="0"/>
          </a:p>
        </p:txBody>
      </p:sp>
    </p:spTree>
    <p:extLst>
      <p:ext uri="{BB962C8B-B14F-4D97-AF65-F5344CB8AC3E}">
        <p14:creationId xmlns:p14="http://schemas.microsoft.com/office/powerpoint/2010/main" val="3141085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Komunikace založená na </a:t>
            </a:r>
            <a:r>
              <a:rPr lang="cs-CZ" dirty="0" smtClean="0"/>
              <a:t>partnerském přístupu</a:t>
            </a:r>
            <a:endParaRPr lang="cs-CZ" dirty="0"/>
          </a:p>
        </p:txBody>
      </p:sp>
      <p:sp>
        <p:nvSpPr>
          <p:cNvPr id="3" name="Zástupný symbol pro obsah 2"/>
          <p:cNvSpPr>
            <a:spLocks noGrp="1"/>
          </p:cNvSpPr>
          <p:nvPr>
            <p:ph idx="1"/>
          </p:nvPr>
        </p:nvSpPr>
        <p:spPr/>
        <p:txBody>
          <a:bodyPr>
            <a:normAutofit/>
          </a:bodyPr>
          <a:lstStyle/>
          <a:p>
            <a:r>
              <a:rPr lang="cs-CZ" sz="2000" dirty="0"/>
              <a:t>je založena na rovnocennosti a respektování důstojnosti = partnerský přístup </a:t>
            </a:r>
          </a:p>
          <a:p>
            <a:r>
              <a:rPr lang="cs-CZ" sz="2000" dirty="0" smtClean="0"/>
              <a:t>eliminuje rizika </a:t>
            </a:r>
            <a:r>
              <a:rPr lang="cs-CZ" sz="2000" dirty="0"/>
              <a:t>výchovy založené na nerovném, mocenském vztahu </a:t>
            </a:r>
            <a:r>
              <a:rPr lang="cs-CZ" sz="2000" dirty="0" smtClean="0"/>
              <a:t>mezi dospělými </a:t>
            </a:r>
            <a:r>
              <a:rPr lang="cs-CZ" sz="2000" dirty="0"/>
              <a:t>a </a:t>
            </a:r>
            <a:r>
              <a:rPr lang="cs-CZ" sz="2000" dirty="0" smtClean="0"/>
              <a:t>dětmi</a:t>
            </a:r>
          </a:p>
          <a:p>
            <a:r>
              <a:rPr lang="cs-CZ" sz="2000" dirty="0" smtClean="0"/>
              <a:t>zajišťuje výchovné </a:t>
            </a:r>
            <a:r>
              <a:rPr lang="cs-CZ" sz="2000" dirty="0"/>
              <a:t>vedení, </a:t>
            </a:r>
            <a:r>
              <a:rPr lang="cs-CZ" sz="2000" dirty="0" smtClean="0"/>
              <a:t>které </a:t>
            </a:r>
            <a:r>
              <a:rPr lang="cs-CZ" sz="2000" dirty="0"/>
              <a:t>je v souladu s </a:t>
            </a:r>
            <a:r>
              <a:rPr lang="cs-CZ" sz="2000" dirty="0" smtClean="0"/>
              <a:t>demokratickým </a:t>
            </a:r>
            <a:r>
              <a:rPr lang="cs-CZ" sz="2000" dirty="0"/>
              <a:t>stylem </a:t>
            </a:r>
            <a:r>
              <a:rPr lang="cs-CZ" sz="2000" dirty="0" smtClean="0"/>
              <a:t>výchovy</a:t>
            </a:r>
            <a:endParaRPr lang="cs-CZ" sz="2000" dirty="0"/>
          </a:p>
          <a:p>
            <a:r>
              <a:rPr lang="cs-CZ" sz="2000" dirty="0" smtClean="0"/>
              <a:t>jednou </a:t>
            </a:r>
            <a:r>
              <a:rPr lang="cs-CZ" sz="2000" dirty="0"/>
              <a:t>ze základních komunikačních dovedností tohoto přístupu je </a:t>
            </a:r>
            <a:r>
              <a:rPr lang="cs-CZ" sz="2000" dirty="0" smtClean="0"/>
              <a:t>zvládání negativních </a:t>
            </a:r>
            <a:r>
              <a:rPr lang="cs-CZ" sz="2000" dirty="0"/>
              <a:t>emocí nejen u dětí ale i </a:t>
            </a:r>
            <a:r>
              <a:rPr lang="cs-CZ" sz="2000" b="1" u="sng" dirty="0"/>
              <a:t>sám u sebe</a:t>
            </a:r>
          </a:p>
          <a:p>
            <a:endParaRPr lang="cs-CZ" dirty="0" smtClean="0"/>
          </a:p>
          <a:p>
            <a:pPr marL="0" indent="0">
              <a:buNone/>
            </a:pPr>
            <a:endParaRPr lang="cs-CZ" dirty="0"/>
          </a:p>
          <a:p>
            <a:endParaRPr lang="cs-CZ" dirty="0"/>
          </a:p>
        </p:txBody>
      </p:sp>
    </p:spTree>
    <p:extLst>
      <p:ext uri="{BB962C8B-B14F-4D97-AF65-F5344CB8AC3E}">
        <p14:creationId xmlns:p14="http://schemas.microsoft.com/office/powerpoint/2010/main" val="2054656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Komunikace x emoce</a:t>
            </a:r>
            <a:endParaRPr lang="cs-CZ" dirty="0"/>
          </a:p>
        </p:txBody>
      </p:sp>
      <p:pic>
        <p:nvPicPr>
          <p:cNvPr id="7" name="Zástupný symbol pro obsah 6" descr="https://4.bp.blogspot.com/-SQTu_SURUL8/VUH9cdZ_IoI/AAAAAAAAOyA/09YWjJSGVZ0/s1600/tomubungen.gif"/>
          <p:cNvPicPr>
            <a:picLocks noGrp="1"/>
          </p:cNvPicPr>
          <p:nvPr>
            <p:ph idx="1"/>
          </p:nvPr>
        </p:nvPicPr>
        <p:blipFill rotWithShape="1">
          <a:blip r:embed="rId2">
            <a:extLst>
              <a:ext uri="{28A0092B-C50C-407E-A947-70E740481C1C}">
                <a14:useLocalDpi xmlns:a14="http://schemas.microsoft.com/office/drawing/2010/main" val="0"/>
              </a:ext>
            </a:extLst>
          </a:blip>
          <a:srcRect l="2237" t="45978" r="83149" b="30611"/>
          <a:stretch/>
        </p:blipFill>
        <p:spPr bwMode="auto">
          <a:xfrm>
            <a:off x="895927" y="1461069"/>
            <a:ext cx="2625196" cy="2839673"/>
          </a:xfrm>
          <a:prstGeom prst="rect">
            <a:avLst/>
          </a:prstGeom>
          <a:noFill/>
          <a:ln>
            <a:noFill/>
          </a:ln>
          <a:extLst>
            <a:ext uri="{53640926-AAD7-44D8-BBD7-CCE9431645EC}">
              <a14:shadowObscured xmlns:a14="http://schemas.microsoft.com/office/drawing/2010/main"/>
            </a:ext>
          </a:extLst>
        </p:spPr>
      </p:pic>
      <p:pic>
        <p:nvPicPr>
          <p:cNvPr id="9" name="Obrázek 8" descr="https://4.bp.blogspot.com/-SQTu_SURUL8/VUH9cdZ_IoI/AAAAAAAAOyA/09YWjJSGVZ0/s1600/tomubungen.gif"/>
          <p:cNvPicPr/>
          <p:nvPr/>
        </p:nvPicPr>
        <p:blipFill rotWithShape="1">
          <a:blip r:embed="rId2">
            <a:extLst>
              <a:ext uri="{28A0092B-C50C-407E-A947-70E740481C1C}">
                <a14:useLocalDpi xmlns:a14="http://schemas.microsoft.com/office/drawing/2010/main" val="0"/>
              </a:ext>
            </a:extLst>
          </a:blip>
          <a:srcRect l="52836" t="45978" r="32338" b="30451"/>
          <a:stretch/>
        </p:blipFill>
        <p:spPr bwMode="auto">
          <a:xfrm>
            <a:off x="5519470" y="1181631"/>
            <a:ext cx="2437173" cy="3016410"/>
          </a:xfrm>
          <a:prstGeom prst="rect">
            <a:avLst/>
          </a:prstGeom>
          <a:noFill/>
          <a:ln>
            <a:noFill/>
          </a:ln>
          <a:extLst>
            <a:ext uri="{53640926-AAD7-44D8-BBD7-CCE9431645EC}">
              <a14:shadowObscured xmlns:a14="http://schemas.microsoft.com/office/drawing/2010/main"/>
            </a:ext>
          </a:extLst>
        </p:spPr>
      </p:pic>
      <p:sp>
        <p:nvSpPr>
          <p:cNvPr id="11" name="TextovéPole 10"/>
          <p:cNvSpPr txBox="1"/>
          <p:nvPr/>
        </p:nvSpPr>
        <p:spPr>
          <a:xfrm>
            <a:off x="895927" y="4476466"/>
            <a:ext cx="7852288" cy="2308324"/>
          </a:xfrm>
          <a:prstGeom prst="rect">
            <a:avLst/>
          </a:prstGeom>
          <a:noFill/>
        </p:spPr>
        <p:txBody>
          <a:bodyPr wrap="square" rtlCol="0">
            <a:spAutoFit/>
          </a:bodyPr>
          <a:lstStyle/>
          <a:p>
            <a:r>
              <a:rPr lang="cs-CZ" dirty="0" smtClean="0"/>
              <a:t>Může být komunikace efektivní, pokud jsou vyhrocené emoce?</a:t>
            </a:r>
          </a:p>
          <a:p>
            <a:endParaRPr lang="cs-CZ" dirty="0"/>
          </a:p>
          <a:p>
            <a:r>
              <a:rPr lang="cs-CZ" dirty="0" smtClean="0"/>
              <a:t>Začít musíme u sebe!</a:t>
            </a:r>
          </a:p>
          <a:p>
            <a:endParaRPr lang="cs-CZ" dirty="0"/>
          </a:p>
          <a:p>
            <a:r>
              <a:rPr lang="cs-CZ" dirty="0" smtClean="0"/>
              <a:t>Pomůže empatická reakce.</a:t>
            </a:r>
          </a:p>
          <a:p>
            <a:endParaRPr lang="cs-CZ" dirty="0"/>
          </a:p>
          <a:p>
            <a:endParaRPr lang="cs-CZ" dirty="0" smtClean="0"/>
          </a:p>
          <a:p>
            <a:endParaRPr lang="cs-CZ" dirty="0"/>
          </a:p>
        </p:txBody>
      </p:sp>
    </p:spTree>
    <p:extLst>
      <p:ext uri="{BB962C8B-B14F-4D97-AF65-F5344CB8AC3E}">
        <p14:creationId xmlns:p14="http://schemas.microsoft.com/office/powerpoint/2010/main" val="3394103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Popis, konstatování</a:t>
            </a:r>
            <a:endParaRPr lang="cs-CZ" dirty="0"/>
          </a:p>
        </p:txBody>
      </p:sp>
      <p:pic>
        <p:nvPicPr>
          <p:cNvPr id="4" name="Zástupný symbol pro obsah 3" descr="https://4.bp.blogspot.com/-SQTu_SURUL8/VUH9cdZ_IoI/AAAAAAAAOyA/09YWjJSGVZ0/s1600/tomubungen.gif"/>
          <p:cNvPicPr>
            <a:picLocks noGrp="1"/>
          </p:cNvPicPr>
          <p:nvPr>
            <p:ph idx="1"/>
          </p:nvPr>
        </p:nvPicPr>
        <p:blipFill rotWithShape="1">
          <a:blip r:embed="rId2">
            <a:extLst>
              <a:ext uri="{28A0092B-C50C-407E-A947-70E740481C1C}">
                <a14:useLocalDpi xmlns:a14="http://schemas.microsoft.com/office/drawing/2010/main" val="0"/>
              </a:ext>
            </a:extLst>
          </a:blip>
          <a:srcRect l="83368" t="49903" r="2868" b="31453"/>
          <a:stretch/>
        </p:blipFill>
        <p:spPr bwMode="auto">
          <a:xfrm>
            <a:off x="2367320" y="2989702"/>
            <a:ext cx="3815116" cy="3711347"/>
          </a:xfrm>
          <a:prstGeom prst="rect">
            <a:avLst/>
          </a:prstGeom>
          <a:noFill/>
          <a:ln>
            <a:noFill/>
          </a:ln>
          <a:extLst>
            <a:ext uri="{53640926-AAD7-44D8-BBD7-CCE9431645EC}">
              <a14:shadowObscured xmlns:a14="http://schemas.microsoft.com/office/drawing/2010/main"/>
            </a:ext>
          </a:extLst>
        </p:spPr>
      </p:pic>
      <p:sp>
        <p:nvSpPr>
          <p:cNvPr id="6" name="TextovéPole 5"/>
          <p:cNvSpPr txBox="1"/>
          <p:nvPr/>
        </p:nvSpPr>
        <p:spPr>
          <a:xfrm>
            <a:off x="677334" y="2115403"/>
            <a:ext cx="7565914" cy="369332"/>
          </a:xfrm>
          <a:prstGeom prst="rect">
            <a:avLst/>
          </a:prstGeom>
          <a:noFill/>
        </p:spPr>
        <p:txBody>
          <a:bodyPr wrap="square" rtlCol="0">
            <a:spAutoFit/>
          </a:bodyPr>
          <a:lstStyle/>
          <a:p>
            <a:r>
              <a:rPr lang="cs-CZ" dirty="0" smtClean="0"/>
              <a:t>Zaměřujeme se na to CO se stalo, nikoliv na to, KDO to udělal!</a:t>
            </a:r>
            <a:endParaRPr lang="cs-CZ" dirty="0"/>
          </a:p>
        </p:txBody>
      </p:sp>
      <p:sp>
        <p:nvSpPr>
          <p:cNvPr id="7" name="TextovéPole 6"/>
          <p:cNvSpPr txBox="1"/>
          <p:nvPr/>
        </p:nvSpPr>
        <p:spPr>
          <a:xfrm>
            <a:off x="6919415" y="2989702"/>
            <a:ext cx="2934269" cy="1200329"/>
          </a:xfrm>
          <a:prstGeom prst="rect">
            <a:avLst/>
          </a:prstGeom>
          <a:noFill/>
        </p:spPr>
        <p:txBody>
          <a:bodyPr wrap="square" rtlCol="0">
            <a:spAutoFit/>
          </a:bodyPr>
          <a:lstStyle/>
          <a:p>
            <a:pPr marL="285750" indent="-285750">
              <a:buFont typeface="Arial" panose="020B0604020202020204" pitchFamily="34" charset="0"/>
              <a:buChar char="•"/>
            </a:pPr>
            <a:r>
              <a:rPr lang="cs-CZ" dirty="0" smtClean="0"/>
              <a:t>Vidím …</a:t>
            </a:r>
          </a:p>
          <a:p>
            <a:pPr marL="285750" indent="-285750">
              <a:buFont typeface="Arial" panose="020B0604020202020204" pitchFamily="34" charset="0"/>
              <a:buChar char="•"/>
            </a:pPr>
            <a:r>
              <a:rPr lang="cs-CZ" dirty="0" smtClean="0"/>
              <a:t>Slyším …</a:t>
            </a:r>
          </a:p>
          <a:p>
            <a:pPr marL="285750" indent="-285750">
              <a:buFont typeface="Arial" panose="020B0604020202020204" pitchFamily="34" charset="0"/>
              <a:buChar char="•"/>
            </a:pPr>
            <a:r>
              <a:rPr lang="cs-CZ" dirty="0" smtClean="0"/>
              <a:t>Cítím …</a:t>
            </a:r>
          </a:p>
          <a:p>
            <a:pPr marL="285750" indent="-285750">
              <a:buFont typeface="Arial" panose="020B0604020202020204" pitchFamily="34" charset="0"/>
              <a:buChar char="•"/>
            </a:pPr>
            <a:endParaRPr lang="cs-CZ" dirty="0"/>
          </a:p>
        </p:txBody>
      </p:sp>
    </p:spTree>
    <p:extLst>
      <p:ext uri="{BB962C8B-B14F-4D97-AF65-F5344CB8AC3E}">
        <p14:creationId xmlns:p14="http://schemas.microsoft.com/office/powerpoint/2010/main" val="147461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Informace, sdělení</a:t>
            </a:r>
            <a:endParaRPr lang="cs-CZ" dirty="0"/>
          </a:p>
        </p:txBody>
      </p:sp>
      <p:sp>
        <p:nvSpPr>
          <p:cNvPr id="5" name="Zástupný symbol pro obsah 4"/>
          <p:cNvSpPr>
            <a:spLocks noGrp="1"/>
          </p:cNvSpPr>
          <p:nvPr>
            <p:ph idx="1"/>
          </p:nvPr>
        </p:nvSpPr>
        <p:spPr/>
        <p:txBody>
          <a:bodyPr>
            <a:normAutofit/>
          </a:bodyPr>
          <a:lstStyle/>
          <a:p>
            <a:pPr marL="0" indent="0">
              <a:buNone/>
            </a:pPr>
            <a:r>
              <a:rPr lang="cs-CZ" sz="2800" dirty="0" smtClean="0"/>
              <a:t>Je potřeba …</a:t>
            </a:r>
          </a:p>
          <a:p>
            <a:pPr marL="0" indent="0">
              <a:buNone/>
            </a:pPr>
            <a:r>
              <a:rPr lang="cs-CZ" sz="2800" dirty="0"/>
              <a:t>My to děláme tak …</a:t>
            </a:r>
          </a:p>
          <a:p>
            <a:pPr marL="0" indent="0">
              <a:buNone/>
            </a:pPr>
            <a:r>
              <a:rPr lang="cs-CZ" sz="2800" dirty="0"/>
              <a:t>Ve školce platí pravidlo …</a:t>
            </a:r>
            <a:endParaRPr lang="cs-CZ" sz="2800" dirty="0"/>
          </a:p>
          <a:p>
            <a:endParaRPr lang="cs-CZ" sz="2800" dirty="0" smtClean="0"/>
          </a:p>
          <a:p>
            <a:pPr marL="0" indent="0">
              <a:buNone/>
            </a:pPr>
            <a:r>
              <a:rPr lang="cs-CZ" sz="2800" dirty="0" smtClean="0"/>
              <a:t>Příklad:</a:t>
            </a:r>
          </a:p>
          <a:p>
            <a:pPr marL="0" indent="0">
              <a:buNone/>
            </a:pPr>
            <a:r>
              <a:rPr lang="cs-CZ" sz="2800" dirty="0" smtClean="0"/>
              <a:t>Ve výtvarném koutku zůstaly roztahané pomůcky …</a:t>
            </a:r>
            <a:endParaRPr lang="cs-CZ" sz="2800" dirty="0"/>
          </a:p>
        </p:txBody>
      </p:sp>
    </p:spTree>
    <p:extLst>
      <p:ext uri="{BB962C8B-B14F-4D97-AF65-F5344CB8AC3E}">
        <p14:creationId xmlns:p14="http://schemas.microsoft.com/office/powerpoint/2010/main" val="338653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„JÁ“ výroky</a:t>
            </a:r>
            <a:endParaRPr lang="cs-CZ" dirty="0"/>
          </a:p>
        </p:txBody>
      </p:sp>
      <p:sp>
        <p:nvSpPr>
          <p:cNvPr id="3" name="Zástupný symbol pro obsah 2"/>
          <p:cNvSpPr>
            <a:spLocks noGrp="1"/>
          </p:cNvSpPr>
          <p:nvPr>
            <p:ph idx="1"/>
          </p:nvPr>
        </p:nvSpPr>
        <p:spPr/>
        <p:txBody>
          <a:bodyPr>
            <a:normAutofit/>
          </a:bodyPr>
          <a:lstStyle/>
          <a:p>
            <a:pPr marL="0" indent="0">
              <a:buNone/>
            </a:pPr>
            <a:r>
              <a:rPr lang="cs-CZ" sz="2800" dirty="0"/>
              <a:t>Vyjádření očekávání, potřeb</a:t>
            </a:r>
          </a:p>
          <a:p>
            <a:r>
              <a:rPr lang="cs-CZ" sz="2800" dirty="0" smtClean="0"/>
              <a:t>Očekávám že, …</a:t>
            </a:r>
          </a:p>
          <a:p>
            <a:r>
              <a:rPr lang="cs-CZ" sz="2800" dirty="0" smtClean="0"/>
              <a:t>Pomohlo by mi, kdyby …</a:t>
            </a:r>
          </a:p>
          <a:p>
            <a:endParaRPr lang="cs-CZ" sz="2800" dirty="0"/>
          </a:p>
          <a:p>
            <a:pPr marL="0" indent="0">
              <a:buNone/>
            </a:pPr>
            <a:r>
              <a:rPr lang="cs-CZ" sz="2800" dirty="0" smtClean="0"/>
              <a:t>Příklad:</a:t>
            </a:r>
          </a:p>
          <a:p>
            <a:pPr marL="0" indent="0">
              <a:buNone/>
            </a:pPr>
            <a:r>
              <a:rPr lang="cs-CZ" sz="2800" dirty="0" smtClean="0"/>
              <a:t>Honzík se neobléká, běhá po šatně a ostatní děti čekají …</a:t>
            </a:r>
            <a:endParaRPr lang="cs-CZ" sz="2800" dirty="0"/>
          </a:p>
        </p:txBody>
      </p:sp>
    </p:spTree>
    <p:extLst>
      <p:ext uri="{BB962C8B-B14F-4D97-AF65-F5344CB8AC3E}">
        <p14:creationId xmlns:p14="http://schemas.microsoft.com/office/powerpoint/2010/main" val="2174083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Možnost výběru</a:t>
            </a:r>
            <a:endParaRPr lang="cs-CZ" dirty="0"/>
          </a:p>
        </p:txBody>
      </p:sp>
      <p:sp>
        <p:nvSpPr>
          <p:cNvPr id="3" name="Zástupný symbol pro obsah 2"/>
          <p:cNvSpPr>
            <a:spLocks noGrp="1"/>
          </p:cNvSpPr>
          <p:nvPr>
            <p:ph idx="1"/>
          </p:nvPr>
        </p:nvSpPr>
        <p:spPr/>
        <p:txBody>
          <a:bodyPr>
            <a:normAutofit/>
          </a:bodyPr>
          <a:lstStyle/>
          <a:p>
            <a:r>
              <a:rPr lang="cs-CZ" sz="2800" dirty="0" smtClean="0"/>
              <a:t>Uděláš to tak, nebo tak …</a:t>
            </a:r>
          </a:p>
          <a:p>
            <a:r>
              <a:rPr lang="cs-CZ" sz="2800" dirty="0" smtClean="0"/>
              <a:t>Můžeš si vybrat …</a:t>
            </a:r>
          </a:p>
          <a:p>
            <a:endParaRPr lang="cs-CZ" sz="2800" dirty="0"/>
          </a:p>
          <a:p>
            <a:pPr marL="0" indent="0">
              <a:buNone/>
            </a:pPr>
            <a:r>
              <a:rPr lang="cs-CZ" sz="2800" dirty="0" smtClean="0"/>
              <a:t>Příklad:</a:t>
            </a:r>
          </a:p>
          <a:p>
            <a:pPr marL="0" indent="0">
              <a:buNone/>
            </a:pPr>
            <a:r>
              <a:rPr lang="cs-CZ" sz="2800" dirty="0" smtClean="0"/>
              <a:t>Každé dítě má svoji složku s „úkoly“ na podporu rozvoje školní připravenosti a Filip nemá splněný žádný z těchto úkolů.</a:t>
            </a:r>
            <a:endParaRPr lang="cs-CZ" sz="2800" dirty="0"/>
          </a:p>
        </p:txBody>
      </p:sp>
    </p:spTree>
    <p:extLst>
      <p:ext uri="{BB962C8B-B14F-4D97-AF65-F5344CB8AC3E}">
        <p14:creationId xmlns:p14="http://schemas.microsoft.com/office/powerpoint/2010/main" val="917187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Dvě slova</a:t>
            </a:r>
            <a:endParaRPr lang="cs-CZ" dirty="0"/>
          </a:p>
        </p:txBody>
      </p:sp>
      <p:sp>
        <p:nvSpPr>
          <p:cNvPr id="3" name="Zástupný symbol pro obsah 2"/>
          <p:cNvSpPr>
            <a:spLocks noGrp="1"/>
          </p:cNvSpPr>
          <p:nvPr>
            <p:ph idx="1"/>
          </p:nvPr>
        </p:nvSpPr>
        <p:spPr/>
        <p:txBody>
          <a:bodyPr>
            <a:normAutofit/>
          </a:bodyPr>
          <a:lstStyle/>
          <a:p>
            <a:r>
              <a:rPr lang="cs-CZ" sz="2800" dirty="0" smtClean="0"/>
              <a:t>Aničko … !</a:t>
            </a:r>
          </a:p>
          <a:p>
            <a:endParaRPr lang="cs-CZ" sz="2800" dirty="0"/>
          </a:p>
          <a:p>
            <a:pPr marL="0" indent="0">
              <a:buNone/>
            </a:pPr>
            <a:r>
              <a:rPr lang="cs-CZ" sz="2800" dirty="0" smtClean="0"/>
              <a:t>Příklad:</a:t>
            </a:r>
          </a:p>
          <a:p>
            <a:pPr marL="0" indent="0">
              <a:buNone/>
            </a:pPr>
            <a:r>
              <a:rPr lang="cs-CZ" sz="2800" dirty="0" smtClean="0"/>
              <a:t>Kubík má u nosu „nudli“ a už dostal informaci i možnost výběru.</a:t>
            </a:r>
            <a:endParaRPr lang="cs-CZ" sz="2800" dirty="0"/>
          </a:p>
        </p:txBody>
      </p:sp>
    </p:spTree>
    <p:extLst>
      <p:ext uri="{BB962C8B-B14F-4D97-AF65-F5344CB8AC3E}">
        <p14:creationId xmlns:p14="http://schemas.microsoft.com/office/powerpoint/2010/main" val="3654491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Zapojení dětí do řešení</a:t>
            </a:r>
            <a:endParaRPr lang="cs-CZ" dirty="0"/>
          </a:p>
        </p:txBody>
      </p:sp>
      <p:sp>
        <p:nvSpPr>
          <p:cNvPr id="3" name="Zástupný symbol pro obsah 2"/>
          <p:cNvSpPr>
            <a:spLocks noGrp="1"/>
          </p:cNvSpPr>
          <p:nvPr>
            <p:ph idx="1"/>
          </p:nvPr>
        </p:nvSpPr>
        <p:spPr/>
        <p:txBody>
          <a:bodyPr>
            <a:normAutofit/>
          </a:bodyPr>
          <a:lstStyle/>
          <a:p>
            <a:pPr marL="0" indent="0">
              <a:buNone/>
            </a:pPr>
            <a:r>
              <a:rPr lang="cs-CZ" sz="2800" dirty="0" smtClean="0"/>
              <a:t>Prostor pro spoluúčast a aktivitu dětí</a:t>
            </a:r>
          </a:p>
          <a:p>
            <a:r>
              <a:rPr lang="cs-CZ" sz="2800" dirty="0" smtClean="0"/>
              <a:t>Co s tím uděláme?</a:t>
            </a:r>
          </a:p>
          <a:p>
            <a:r>
              <a:rPr lang="cs-CZ" sz="2800" dirty="0" smtClean="0"/>
              <a:t>Co s tím budeme dělat?</a:t>
            </a:r>
          </a:p>
          <a:p>
            <a:r>
              <a:rPr lang="cs-CZ" sz="2800" dirty="0" smtClean="0"/>
              <a:t>Jak to budeme řešit?</a:t>
            </a:r>
            <a:endParaRPr lang="cs-CZ" sz="2800" dirty="0"/>
          </a:p>
        </p:txBody>
      </p:sp>
    </p:spTree>
    <p:extLst>
      <p:ext uri="{BB962C8B-B14F-4D97-AF65-F5344CB8AC3E}">
        <p14:creationId xmlns:p14="http://schemas.microsoft.com/office/powerpoint/2010/main" val="4020676956"/>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otalTime>234</TotalTime>
  <Words>681</Words>
  <Application>Microsoft Office PowerPoint</Application>
  <PresentationFormat>Širokoúhlá obrazovka</PresentationFormat>
  <Paragraphs>82</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Times New Roman</vt:lpstr>
      <vt:lpstr>Trebuchet MS</vt:lpstr>
      <vt:lpstr>Wingdings 3</vt:lpstr>
      <vt:lpstr>Faseta</vt:lpstr>
      <vt:lpstr>PRŮBĚŽNÁ PEDAGOGICKÁ PRAXE</vt:lpstr>
      <vt:lpstr>Komunikace založená na partnerském přístupu</vt:lpstr>
      <vt:lpstr>Komunikace x emoce</vt:lpstr>
      <vt:lpstr>Popis, konstatování</vt:lpstr>
      <vt:lpstr>Informace, sdělení</vt:lpstr>
      <vt:lpstr>„JÁ“ výroky</vt:lpstr>
      <vt:lpstr>Možnost výběru</vt:lpstr>
      <vt:lpstr>Dvě slova</vt:lpstr>
      <vt:lpstr>Zapojení dětí do řešení</vt:lpstr>
      <vt:lpstr>Zkuste nasimulovat rozhovor </vt:lpstr>
      <vt:lpstr>Umění klást otázky </vt:lpstr>
      <vt:lpstr>Otevřená otázka </vt:lpstr>
      <vt:lpstr>Profesní činnosti</vt:lpstr>
      <vt:lpstr>2.1 vytváří prostředí vzájemné úcty a respektu</vt:lpstr>
      <vt:lpstr>2.3 vyjadřuje dětem důvěru a pozitivní očekávání, podporuje jejich sebedůvěru: </vt:lpstr>
      <vt:lpstr>3.5 komunikuje s dětmi způsobem, který odpovídá jejich věku, kultivovaně, jasně, srozumitelně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PRŮBĚŽNÁ PEDAGOGICKÁ PRAXE</dc:title>
  <dc:creator>Lucie Štěpánková</dc:creator>
  <cp:lastModifiedBy>Lucie Štěpánková</cp:lastModifiedBy>
  <cp:revision>20</cp:revision>
  <dcterms:created xsi:type="dcterms:W3CDTF">2020-02-18T18:24:07Z</dcterms:created>
  <dcterms:modified xsi:type="dcterms:W3CDTF">2021-04-08T23:59:53Z</dcterms:modified>
</cp:coreProperties>
</file>