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8" r:id="rId7"/>
    <p:sldId id="262" r:id="rId8"/>
    <p:sldId id="263" r:id="rId9"/>
    <p:sldId id="264" r:id="rId10"/>
    <p:sldId id="266" r:id="rId11"/>
    <p:sldId id="270" r:id="rId12"/>
    <p:sldId id="265" r:id="rId13"/>
    <p:sldId id="267" r:id="rId14"/>
    <p:sldId id="269" r:id="rId15"/>
    <p:sldId id="271" r:id="rId16"/>
    <p:sldId id="25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E912A43-4302-418F-B001-0E653AB91758}">
          <p14:sldIdLst>
            <p14:sldId id="256"/>
            <p14:sldId id="259"/>
            <p14:sldId id="257"/>
            <p14:sldId id="260"/>
            <p14:sldId id="261"/>
            <p14:sldId id="268"/>
            <p14:sldId id="262"/>
            <p14:sldId id="263"/>
            <p14:sldId id="264"/>
            <p14:sldId id="266"/>
          </p14:sldIdLst>
        </p14:section>
        <p14:section name="Oddíl bez názvu" id="{220A3A5B-82B7-4573-8BE3-0AD690B49889}">
          <p14:sldIdLst>
            <p14:sldId id="270"/>
            <p14:sldId id="265"/>
            <p14:sldId id="267"/>
            <p14:sldId id="269"/>
            <p14:sldId id="271"/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484E9-2088-47C4-83CA-88DE46C53BF0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874861F-7C6F-4F3E-956E-6752F955C0C7}">
      <dgm:prSet/>
      <dgm:spPr/>
      <dgm:t>
        <a:bodyPr/>
        <a:lstStyle/>
        <a:p>
          <a:r>
            <a:rPr lang="cs-CZ" dirty="0"/>
            <a:t>Závisí na: </a:t>
          </a:r>
          <a:endParaRPr lang="en-US" dirty="0"/>
        </a:p>
      </dgm:t>
    </dgm:pt>
    <dgm:pt modelId="{37A32E22-DC35-41E6-8B18-25AACABA2427}" type="parTrans" cxnId="{462FAD03-5523-40D9-8523-25E3684A66ED}">
      <dgm:prSet/>
      <dgm:spPr/>
      <dgm:t>
        <a:bodyPr/>
        <a:lstStyle/>
        <a:p>
          <a:endParaRPr lang="en-US"/>
        </a:p>
      </dgm:t>
    </dgm:pt>
    <dgm:pt modelId="{1B2975AD-9076-4212-8128-DDE429B3E84F}" type="sibTrans" cxnId="{462FAD03-5523-40D9-8523-25E3684A66ED}">
      <dgm:prSet/>
      <dgm:spPr/>
      <dgm:t>
        <a:bodyPr/>
        <a:lstStyle/>
        <a:p>
          <a:endParaRPr lang="en-US"/>
        </a:p>
      </dgm:t>
    </dgm:pt>
    <dgm:pt modelId="{EA1C28F6-59B3-4243-9409-B51CF22FC00C}">
      <dgm:prSet/>
      <dgm:spPr/>
      <dgm:t>
        <a:bodyPr/>
        <a:lstStyle/>
        <a:p>
          <a:r>
            <a:rPr lang="cs-CZ" dirty="0"/>
            <a:t>Vyspělosti neurologického inhibičního systému</a:t>
          </a:r>
          <a:endParaRPr lang="en-US" dirty="0"/>
        </a:p>
      </dgm:t>
    </dgm:pt>
    <dgm:pt modelId="{3C393E8A-474A-49D7-935B-1650FA9ACE1B}" type="parTrans" cxnId="{827739F2-B01D-4E1F-9F8B-4F3E3C2C4CDB}">
      <dgm:prSet/>
      <dgm:spPr/>
      <dgm:t>
        <a:bodyPr/>
        <a:lstStyle/>
        <a:p>
          <a:endParaRPr lang="en-US"/>
        </a:p>
      </dgm:t>
    </dgm:pt>
    <dgm:pt modelId="{F12E8FA4-5AD9-49F5-B8B6-55DCC4578800}" type="sibTrans" cxnId="{827739F2-B01D-4E1F-9F8B-4F3E3C2C4CDB}">
      <dgm:prSet/>
      <dgm:spPr/>
      <dgm:t>
        <a:bodyPr/>
        <a:lstStyle/>
        <a:p>
          <a:endParaRPr lang="en-US"/>
        </a:p>
      </dgm:t>
    </dgm:pt>
    <dgm:pt modelId="{CE76A4FD-EDC1-4F03-805F-227C7F3BCEFF}">
      <dgm:prSet/>
      <dgm:spPr/>
      <dgm:t>
        <a:bodyPr/>
        <a:lstStyle/>
        <a:p>
          <a:r>
            <a:rPr lang="cs-CZ" dirty="0"/>
            <a:t>Osobní charakteristice, na povaze a stádiu vývoji dítěte</a:t>
          </a:r>
          <a:endParaRPr lang="en-US" dirty="0"/>
        </a:p>
      </dgm:t>
    </dgm:pt>
    <dgm:pt modelId="{CF3A00BE-D18E-4424-9FB5-EE219A02E314}" type="parTrans" cxnId="{E152BB5D-BB26-4F4E-A7EC-77AD70453C3C}">
      <dgm:prSet/>
      <dgm:spPr/>
      <dgm:t>
        <a:bodyPr/>
        <a:lstStyle/>
        <a:p>
          <a:endParaRPr lang="en-US"/>
        </a:p>
      </dgm:t>
    </dgm:pt>
    <dgm:pt modelId="{4A40D411-C1ED-4160-AC78-82A1C0BBD486}" type="sibTrans" cxnId="{E152BB5D-BB26-4F4E-A7EC-77AD70453C3C}">
      <dgm:prSet/>
      <dgm:spPr/>
      <dgm:t>
        <a:bodyPr/>
        <a:lstStyle/>
        <a:p>
          <a:endParaRPr lang="en-US"/>
        </a:p>
      </dgm:t>
    </dgm:pt>
    <dgm:pt modelId="{304447F8-1498-4AD6-B12B-3ECD6B0D0A81}">
      <dgm:prSet/>
      <dgm:spPr/>
      <dgm:t>
        <a:bodyPr/>
        <a:lstStyle/>
        <a:p>
          <a:r>
            <a:rPr lang="cs-CZ" dirty="0"/>
            <a:t>Raném vlivu prostředí, například rodičovské socializaci</a:t>
          </a:r>
          <a:endParaRPr lang="en-US" dirty="0"/>
        </a:p>
      </dgm:t>
    </dgm:pt>
    <dgm:pt modelId="{6AFB2E56-E9B2-4A93-8E80-88E968D0E00F}" type="parTrans" cxnId="{E365E0CD-9C7C-4E09-89A4-73970B391D7B}">
      <dgm:prSet/>
      <dgm:spPr/>
      <dgm:t>
        <a:bodyPr/>
        <a:lstStyle/>
        <a:p>
          <a:endParaRPr lang="en-US"/>
        </a:p>
      </dgm:t>
    </dgm:pt>
    <dgm:pt modelId="{FD5F3B8B-D80D-424D-9DEE-55723BB0B2C2}" type="sibTrans" cxnId="{E365E0CD-9C7C-4E09-89A4-73970B391D7B}">
      <dgm:prSet/>
      <dgm:spPr/>
      <dgm:t>
        <a:bodyPr/>
        <a:lstStyle/>
        <a:p>
          <a:endParaRPr lang="en-US"/>
        </a:p>
      </dgm:t>
    </dgm:pt>
    <dgm:pt modelId="{B72BDA94-635E-47AF-AB41-D74AEA76A008}">
      <dgm:prSet/>
      <dgm:spPr/>
      <dgm:t>
        <a:bodyPr/>
        <a:lstStyle/>
        <a:p>
          <a:r>
            <a:rPr lang="cs-CZ" dirty="0"/>
            <a:t>Podpoře emočního vývoje v MŠ</a:t>
          </a:r>
          <a:endParaRPr lang="en-US" dirty="0"/>
        </a:p>
      </dgm:t>
    </dgm:pt>
    <dgm:pt modelId="{54EC1580-11A7-4D9E-9235-B5E70E039757}" type="parTrans" cxnId="{159858EB-C6AA-4998-8DDD-9110CD7530DB}">
      <dgm:prSet/>
      <dgm:spPr/>
      <dgm:t>
        <a:bodyPr/>
        <a:lstStyle/>
        <a:p>
          <a:endParaRPr lang="en-US"/>
        </a:p>
      </dgm:t>
    </dgm:pt>
    <dgm:pt modelId="{AE3C9B5E-ED5D-409C-A2DB-5515CD659C8E}" type="sibTrans" cxnId="{159858EB-C6AA-4998-8DDD-9110CD7530DB}">
      <dgm:prSet/>
      <dgm:spPr/>
      <dgm:t>
        <a:bodyPr/>
        <a:lstStyle/>
        <a:p>
          <a:endParaRPr lang="en-US"/>
        </a:p>
      </dgm:t>
    </dgm:pt>
    <dgm:pt modelId="{F9802205-1D32-4948-9147-CD25EB3DC5B8}">
      <dgm:prSet/>
      <dgm:spPr/>
      <dgm:t>
        <a:bodyPr/>
        <a:lstStyle/>
        <a:p>
          <a:r>
            <a:rPr lang="cs-CZ" dirty="0"/>
            <a:t>(</a:t>
          </a:r>
          <a:r>
            <a:rPr lang="cs-CZ" dirty="0" err="1"/>
            <a:t>Webster-Strattonová</a:t>
          </a:r>
          <a:r>
            <a:rPr lang="cs-CZ" dirty="0"/>
            <a:t>, 2008)</a:t>
          </a:r>
          <a:endParaRPr lang="en-US" dirty="0"/>
        </a:p>
      </dgm:t>
    </dgm:pt>
    <dgm:pt modelId="{5EE3067F-8A30-448A-9E47-BD2DAC025128}" type="parTrans" cxnId="{2D1F71DF-3C6C-43E1-ACF3-154A42EB95A3}">
      <dgm:prSet/>
      <dgm:spPr/>
      <dgm:t>
        <a:bodyPr/>
        <a:lstStyle/>
        <a:p>
          <a:endParaRPr lang="en-US"/>
        </a:p>
      </dgm:t>
    </dgm:pt>
    <dgm:pt modelId="{EE22C791-408D-40B1-A54C-F8CC6CC138CD}" type="sibTrans" cxnId="{2D1F71DF-3C6C-43E1-ACF3-154A42EB95A3}">
      <dgm:prSet/>
      <dgm:spPr/>
      <dgm:t>
        <a:bodyPr/>
        <a:lstStyle/>
        <a:p>
          <a:endParaRPr lang="en-US"/>
        </a:p>
      </dgm:t>
    </dgm:pt>
    <dgm:pt modelId="{D97EBFD4-2891-4DB3-BBA2-D8C6EB3AE868}" type="pres">
      <dgm:prSet presAssocID="{B30484E9-2088-47C4-83CA-88DE46C53BF0}" presName="diagram" presStyleCnt="0">
        <dgm:presLayoutVars>
          <dgm:dir/>
          <dgm:resizeHandles val="exact"/>
        </dgm:presLayoutVars>
      </dgm:prSet>
      <dgm:spPr/>
    </dgm:pt>
    <dgm:pt modelId="{41AC6414-9CD7-44B9-BB36-3E52A33D6599}" type="pres">
      <dgm:prSet presAssocID="{1874861F-7C6F-4F3E-956E-6752F955C0C7}" presName="arrow" presStyleLbl="node1" presStyleIdx="0" presStyleCnt="6">
        <dgm:presLayoutVars>
          <dgm:bulletEnabled val="1"/>
        </dgm:presLayoutVars>
      </dgm:prSet>
      <dgm:spPr/>
    </dgm:pt>
    <dgm:pt modelId="{0CF1A858-391C-4F19-B2C6-5847CE4C5A8B}" type="pres">
      <dgm:prSet presAssocID="{EA1C28F6-59B3-4243-9409-B51CF22FC00C}" presName="arrow" presStyleLbl="node1" presStyleIdx="1" presStyleCnt="6">
        <dgm:presLayoutVars>
          <dgm:bulletEnabled val="1"/>
        </dgm:presLayoutVars>
      </dgm:prSet>
      <dgm:spPr/>
    </dgm:pt>
    <dgm:pt modelId="{060794AA-0F24-4DEB-8C15-56C9DEC842A5}" type="pres">
      <dgm:prSet presAssocID="{CE76A4FD-EDC1-4F03-805F-227C7F3BCEFF}" presName="arrow" presStyleLbl="node1" presStyleIdx="2" presStyleCnt="6">
        <dgm:presLayoutVars>
          <dgm:bulletEnabled val="1"/>
        </dgm:presLayoutVars>
      </dgm:prSet>
      <dgm:spPr/>
    </dgm:pt>
    <dgm:pt modelId="{663E6D1D-81B3-4F7F-883F-F798174AB377}" type="pres">
      <dgm:prSet presAssocID="{304447F8-1498-4AD6-B12B-3ECD6B0D0A81}" presName="arrow" presStyleLbl="node1" presStyleIdx="3" presStyleCnt="6">
        <dgm:presLayoutVars>
          <dgm:bulletEnabled val="1"/>
        </dgm:presLayoutVars>
      </dgm:prSet>
      <dgm:spPr/>
    </dgm:pt>
    <dgm:pt modelId="{0F2CE6A4-4CC9-45F4-843A-4145CA6C6EED}" type="pres">
      <dgm:prSet presAssocID="{B72BDA94-635E-47AF-AB41-D74AEA76A008}" presName="arrow" presStyleLbl="node1" presStyleIdx="4" presStyleCnt="6">
        <dgm:presLayoutVars>
          <dgm:bulletEnabled val="1"/>
        </dgm:presLayoutVars>
      </dgm:prSet>
      <dgm:spPr/>
    </dgm:pt>
    <dgm:pt modelId="{6D5B9999-837D-431C-9410-F998BEC3442B}" type="pres">
      <dgm:prSet presAssocID="{F9802205-1D32-4948-9147-CD25EB3DC5B8}" presName="arrow" presStyleLbl="node1" presStyleIdx="5" presStyleCnt="6">
        <dgm:presLayoutVars>
          <dgm:bulletEnabled val="1"/>
        </dgm:presLayoutVars>
      </dgm:prSet>
      <dgm:spPr/>
    </dgm:pt>
  </dgm:ptLst>
  <dgm:cxnLst>
    <dgm:cxn modelId="{462FAD03-5523-40D9-8523-25E3684A66ED}" srcId="{B30484E9-2088-47C4-83CA-88DE46C53BF0}" destId="{1874861F-7C6F-4F3E-956E-6752F955C0C7}" srcOrd="0" destOrd="0" parTransId="{37A32E22-DC35-41E6-8B18-25AACABA2427}" sibTransId="{1B2975AD-9076-4212-8128-DDE429B3E84F}"/>
    <dgm:cxn modelId="{3DC06C22-34AB-45E1-B9CD-95D7B6E145F3}" type="presOf" srcId="{B30484E9-2088-47C4-83CA-88DE46C53BF0}" destId="{D97EBFD4-2891-4DB3-BBA2-D8C6EB3AE868}" srcOrd="0" destOrd="0" presId="urn:microsoft.com/office/officeart/2005/8/layout/arrow5"/>
    <dgm:cxn modelId="{063AC527-515D-48FD-A5DF-BF289C60D0FE}" type="presOf" srcId="{B72BDA94-635E-47AF-AB41-D74AEA76A008}" destId="{0F2CE6A4-4CC9-45F4-843A-4145CA6C6EED}" srcOrd="0" destOrd="0" presId="urn:microsoft.com/office/officeart/2005/8/layout/arrow5"/>
    <dgm:cxn modelId="{4277B030-D0AC-459F-9C12-EF119311976B}" type="presOf" srcId="{304447F8-1498-4AD6-B12B-3ECD6B0D0A81}" destId="{663E6D1D-81B3-4F7F-883F-F798174AB377}" srcOrd="0" destOrd="0" presId="urn:microsoft.com/office/officeart/2005/8/layout/arrow5"/>
    <dgm:cxn modelId="{E152BB5D-BB26-4F4E-A7EC-77AD70453C3C}" srcId="{B30484E9-2088-47C4-83CA-88DE46C53BF0}" destId="{CE76A4FD-EDC1-4F03-805F-227C7F3BCEFF}" srcOrd="2" destOrd="0" parTransId="{CF3A00BE-D18E-4424-9FB5-EE219A02E314}" sibTransId="{4A40D411-C1ED-4160-AC78-82A1C0BBD486}"/>
    <dgm:cxn modelId="{217C2044-4CBF-438F-9D24-46EBF874FA13}" type="presOf" srcId="{1874861F-7C6F-4F3E-956E-6752F955C0C7}" destId="{41AC6414-9CD7-44B9-BB36-3E52A33D6599}" srcOrd="0" destOrd="0" presId="urn:microsoft.com/office/officeart/2005/8/layout/arrow5"/>
    <dgm:cxn modelId="{F0B4D574-B9C1-459C-9B56-A390B3E6107C}" type="presOf" srcId="{F9802205-1D32-4948-9147-CD25EB3DC5B8}" destId="{6D5B9999-837D-431C-9410-F998BEC3442B}" srcOrd="0" destOrd="0" presId="urn:microsoft.com/office/officeart/2005/8/layout/arrow5"/>
    <dgm:cxn modelId="{3B11057C-3321-41BC-BD98-D545E43A97DE}" type="presOf" srcId="{EA1C28F6-59B3-4243-9409-B51CF22FC00C}" destId="{0CF1A858-391C-4F19-B2C6-5847CE4C5A8B}" srcOrd="0" destOrd="0" presId="urn:microsoft.com/office/officeart/2005/8/layout/arrow5"/>
    <dgm:cxn modelId="{03F736C8-3338-40EB-B54B-ABB227CE6531}" type="presOf" srcId="{CE76A4FD-EDC1-4F03-805F-227C7F3BCEFF}" destId="{060794AA-0F24-4DEB-8C15-56C9DEC842A5}" srcOrd="0" destOrd="0" presId="urn:microsoft.com/office/officeart/2005/8/layout/arrow5"/>
    <dgm:cxn modelId="{E365E0CD-9C7C-4E09-89A4-73970B391D7B}" srcId="{B30484E9-2088-47C4-83CA-88DE46C53BF0}" destId="{304447F8-1498-4AD6-B12B-3ECD6B0D0A81}" srcOrd="3" destOrd="0" parTransId="{6AFB2E56-E9B2-4A93-8E80-88E968D0E00F}" sibTransId="{FD5F3B8B-D80D-424D-9DEE-55723BB0B2C2}"/>
    <dgm:cxn modelId="{2D1F71DF-3C6C-43E1-ACF3-154A42EB95A3}" srcId="{B30484E9-2088-47C4-83CA-88DE46C53BF0}" destId="{F9802205-1D32-4948-9147-CD25EB3DC5B8}" srcOrd="5" destOrd="0" parTransId="{5EE3067F-8A30-448A-9E47-BD2DAC025128}" sibTransId="{EE22C791-408D-40B1-A54C-F8CC6CC138CD}"/>
    <dgm:cxn modelId="{159858EB-C6AA-4998-8DDD-9110CD7530DB}" srcId="{B30484E9-2088-47C4-83CA-88DE46C53BF0}" destId="{B72BDA94-635E-47AF-AB41-D74AEA76A008}" srcOrd="4" destOrd="0" parTransId="{54EC1580-11A7-4D9E-9235-B5E70E039757}" sibTransId="{AE3C9B5E-ED5D-409C-A2DB-5515CD659C8E}"/>
    <dgm:cxn modelId="{827739F2-B01D-4E1F-9F8B-4F3E3C2C4CDB}" srcId="{B30484E9-2088-47C4-83CA-88DE46C53BF0}" destId="{EA1C28F6-59B3-4243-9409-B51CF22FC00C}" srcOrd="1" destOrd="0" parTransId="{3C393E8A-474A-49D7-935B-1650FA9ACE1B}" sibTransId="{F12E8FA4-5AD9-49F5-B8B6-55DCC4578800}"/>
    <dgm:cxn modelId="{DFE7C63C-ED9A-412B-8DAA-6F2E36EB6AE5}" type="presParOf" srcId="{D97EBFD4-2891-4DB3-BBA2-D8C6EB3AE868}" destId="{41AC6414-9CD7-44B9-BB36-3E52A33D6599}" srcOrd="0" destOrd="0" presId="urn:microsoft.com/office/officeart/2005/8/layout/arrow5"/>
    <dgm:cxn modelId="{5700D1B2-7636-485A-8D3F-20C38B9E4977}" type="presParOf" srcId="{D97EBFD4-2891-4DB3-BBA2-D8C6EB3AE868}" destId="{0CF1A858-391C-4F19-B2C6-5847CE4C5A8B}" srcOrd="1" destOrd="0" presId="urn:microsoft.com/office/officeart/2005/8/layout/arrow5"/>
    <dgm:cxn modelId="{463B6672-4225-442A-9D7E-DC794E0B985A}" type="presParOf" srcId="{D97EBFD4-2891-4DB3-BBA2-D8C6EB3AE868}" destId="{060794AA-0F24-4DEB-8C15-56C9DEC842A5}" srcOrd="2" destOrd="0" presId="urn:microsoft.com/office/officeart/2005/8/layout/arrow5"/>
    <dgm:cxn modelId="{60FCB2E3-1738-40FF-A4D5-6F59A3DCF38F}" type="presParOf" srcId="{D97EBFD4-2891-4DB3-BBA2-D8C6EB3AE868}" destId="{663E6D1D-81B3-4F7F-883F-F798174AB377}" srcOrd="3" destOrd="0" presId="urn:microsoft.com/office/officeart/2005/8/layout/arrow5"/>
    <dgm:cxn modelId="{689DB3A3-30C4-464C-B4BF-3FB66A6FE5AC}" type="presParOf" srcId="{D97EBFD4-2891-4DB3-BBA2-D8C6EB3AE868}" destId="{0F2CE6A4-4CC9-45F4-843A-4145CA6C6EED}" srcOrd="4" destOrd="0" presId="urn:microsoft.com/office/officeart/2005/8/layout/arrow5"/>
    <dgm:cxn modelId="{C3205C90-2AF4-4CB1-99F1-F676CFE20684}" type="presParOf" srcId="{D97EBFD4-2891-4DB3-BBA2-D8C6EB3AE868}" destId="{6D5B9999-837D-431C-9410-F998BEC3442B}" srcOrd="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1D98CC-1B21-4EA8-93FC-C6D640BA5F1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A0B7C6B-725A-4799-963F-A269EFA4CD7E}">
      <dgm:prSet/>
      <dgm:spPr/>
      <dgm:t>
        <a:bodyPr/>
        <a:lstStyle/>
        <a:p>
          <a:r>
            <a:rPr lang="cs-CZ"/>
            <a:t>Potřeba určitého množství, kvality a proměnlivosti podnětů.</a:t>
          </a:r>
          <a:endParaRPr lang="en-US"/>
        </a:p>
      </dgm:t>
    </dgm:pt>
    <dgm:pt modelId="{5403AA84-1515-455C-8185-7EDC6558C44D}" type="parTrans" cxnId="{350883DE-0DD0-42DB-9890-7B6B28B47C11}">
      <dgm:prSet/>
      <dgm:spPr/>
      <dgm:t>
        <a:bodyPr/>
        <a:lstStyle/>
        <a:p>
          <a:endParaRPr lang="en-US"/>
        </a:p>
      </dgm:t>
    </dgm:pt>
    <dgm:pt modelId="{E57B4900-8614-47C2-9DBD-D75CA8D1A6E9}" type="sibTrans" cxnId="{350883DE-0DD0-42DB-9890-7B6B28B47C11}">
      <dgm:prSet/>
      <dgm:spPr/>
      <dgm:t>
        <a:bodyPr/>
        <a:lstStyle/>
        <a:p>
          <a:endParaRPr lang="en-US"/>
        </a:p>
      </dgm:t>
    </dgm:pt>
    <dgm:pt modelId="{E682EBC9-E435-4470-9B24-73645A719B0C}">
      <dgm:prSet/>
      <dgm:spPr/>
      <dgm:t>
        <a:bodyPr/>
        <a:lstStyle/>
        <a:p>
          <a:r>
            <a:rPr lang="cs-CZ"/>
            <a:t>Potřeba určité stálosti, řádu a smyslu v podnětech.</a:t>
          </a:r>
          <a:endParaRPr lang="en-US"/>
        </a:p>
      </dgm:t>
    </dgm:pt>
    <dgm:pt modelId="{9CF2F54A-81C8-4D68-87C6-F6D76DCEFAE9}" type="parTrans" cxnId="{4F14299A-DAC9-4102-8A53-5CA0F4C6EF8E}">
      <dgm:prSet/>
      <dgm:spPr/>
      <dgm:t>
        <a:bodyPr/>
        <a:lstStyle/>
        <a:p>
          <a:endParaRPr lang="en-US"/>
        </a:p>
      </dgm:t>
    </dgm:pt>
    <dgm:pt modelId="{8B208676-62E8-4077-940B-F1FED4818718}" type="sibTrans" cxnId="{4F14299A-DAC9-4102-8A53-5CA0F4C6EF8E}">
      <dgm:prSet/>
      <dgm:spPr/>
      <dgm:t>
        <a:bodyPr/>
        <a:lstStyle/>
        <a:p>
          <a:endParaRPr lang="en-US"/>
        </a:p>
      </dgm:t>
    </dgm:pt>
    <dgm:pt modelId="{D3295DBA-C442-4E73-BF33-62AF838DA193}">
      <dgm:prSet/>
      <dgm:spPr/>
      <dgm:t>
        <a:bodyPr/>
        <a:lstStyle/>
        <a:p>
          <a:r>
            <a:rPr lang="cs-CZ"/>
            <a:t>Potřeba prvotních citových a sociálních vztahů.</a:t>
          </a:r>
          <a:endParaRPr lang="en-US"/>
        </a:p>
      </dgm:t>
    </dgm:pt>
    <dgm:pt modelId="{0925B893-EC01-41CD-8E2C-DEEFE5477EFC}" type="parTrans" cxnId="{C332DF77-B07C-41A4-8C76-9C81D486E8D5}">
      <dgm:prSet/>
      <dgm:spPr/>
      <dgm:t>
        <a:bodyPr/>
        <a:lstStyle/>
        <a:p>
          <a:endParaRPr lang="en-US"/>
        </a:p>
      </dgm:t>
    </dgm:pt>
    <dgm:pt modelId="{AA09BC5E-6BBD-49B6-978F-C69731926518}" type="sibTrans" cxnId="{C332DF77-B07C-41A4-8C76-9C81D486E8D5}">
      <dgm:prSet/>
      <dgm:spPr/>
      <dgm:t>
        <a:bodyPr/>
        <a:lstStyle/>
        <a:p>
          <a:endParaRPr lang="en-US"/>
        </a:p>
      </dgm:t>
    </dgm:pt>
    <dgm:pt modelId="{6F334B77-FD35-4717-9BB2-B6367A51D367}">
      <dgm:prSet/>
      <dgm:spPr/>
      <dgm:t>
        <a:bodyPr/>
        <a:lstStyle/>
        <a:p>
          <a:r>
            <a:rPr lang="cs-CZ"/>
            <a:t>Potřeba identity, společenského uplatnění a společenské hodnoty.</a:t>
          </a:r>
          <a:endParaRPr lang="en-US"/>
        </a:p>
      </dgm:t>
    </dgm:pt>
    <dgm:pt modelId="{1697B389-9E86-4C26-837B-32CF1C08AF99}" type="parTrans" cxnId="{9C84818D-2815-4BA5-89DD-BFEE9AA985F2}">
      <dgm:prSet/>
      <dgm:spPr/>
      <dgm:t>
        <a:bodyPr/>
        <a:lstStyle/>
        <a:p>
          <a:endParaRPr lang="en-US"/>
        </a:p>
      </dgm:t>
    </dgm:pt>
    <dgm:pt modelId="{E0AB2213-8EDC-4713-8279-67E2FCAD565D}" type="sibTrans" cxnId="{9C84818D-2815-4BA5-89DD-BFEE9AA985F2}">
      <dgm:prSet/>
      <dgm:spPr/>
      <dgm:t>
        <a:bodyPr/>
        <a:lstStyle/>
        <a:p>
          <a:endParaRPr lang="en-US"/>
        </a:p>
      </dgm:t>
    </dgm:pt>
    <dgm:pt modelId="{5C97B08E-8146-49F3-A3B3-81F83C99C522}">
      <dgm:prSet/>
      <dgm:spPr/>
      <dgm:t>
        <a:bodyPr/>
        <a:lstStyle/>
        <a:p>
          <a:r>
            <a:rPr lang="cs-CZ"/>
            <a:t>Potřeba otevřené budoucnosti neboli životní perspektivy.</a:t>
          </a:r>
          <a:endParaRPr lang="en-US"/>
        </a:p>
      </dgm:t>
    </dgm:pt>
    <dgm:pt modelId="{299127C5-05DE-4537-A136-1F6ECB2AD611}" type="parTrans" cxnId="{BAE2549A-9F05-43B7-A485-8387BA6163FF}">
      <dgm:prSet/>
      <dgm:spPr/>
      <dgm:t>
        <a:bodyPr/>
        <a:lstStyle/>
        <a:p>
          <a:endParaRPr lang="en-US"/>
        </a:p>
      </dgm:t>
    </dgm:pt>
    <dgm:pt modelId="{4FA7AA2C-9A60-446F-A28E-B4712AB7CE56}" type="sibTrans" cxnId="{BAE2549A-9F05-43B7-A485-8387BA6163FF}">
      <dgm:prSet/>
      <dgm:spPr/>
      <dgm:t>
        <a:bodyPr/>
        <a:lstStyle/>
        <a:p>
          <a:endParaRPr lang="en-US"/>
        </a:p>
      </dgm:t>
    </dgm:pt>
    <dgm:pt modelId="{03F0BE76-0842-421A-9379-FFE988DD29EF}">
      <dgm:prSet/>
      <dgm:spPr/>
      <dgm:t>
        <a:bodyPr/>
        <a:lstStyle/>
        <a:p>
          <a:r>
            <a:rPr lang="cs-CZ"/>
            <a:t>(Matějček, Langmeier)</a:t>
          </a:r>
          <a:endParaRPr lang="en-US"/>
        </a:p>
      </dgm:t>
    </dgm:pt>
    <dgm:pt modelId="{C6A1D751-11B2-4450-B5C6-2BC38C035C21}" type="parTrans" cxnId="{392E2DBC-B0EB-44D6-BECA-CD67610CC855}">
      <dgm:prSet/>
      <dgm:spPr/>
      <dgm:t>
        <a:bodyPr/>
        <a:lstStyle/>
        <a:p>
          <a:endParaRPr lang="en-US"/>
        </a:p>
      </dgm:t>
    </dgm:pt>
    <dgm:pt modelId="{18E8744A-3613-4066-B5CA-99A9AC53D01A}" type="sibTrans" cxnId="{392E2DBC-B0EB-44D6-BECA-CD67610CC855}">
      <dgm:prSet/>
      <dgm:spPr/>
      <dgm:t>
        <a:bodyPr/>
        <a:lstStyle/>
        <a:p>
          <a:endParaRPr lang="en-US"/>
        </a:p>
      </dgm:t>
    </dgm:pt>
    <dgm:pt modelId="{AFABCA6F-FB3B-49D5-B4DB-835686CDDBA6}" type="pres">
      <dgm:prSet presAssocID="{781D98CC-1B21-4EA8-93FC-C6D640BA5F15}" presName="linear" presStyleCnt="0">
        <dgm:presLayoutVars>
          <dgm:animLvl val="lvl"/>
          <dgm:resizeHandles val="exact"/>
        </dgm:presLayoutVars>
      </dgm:prSet>
      <dgm:spPr/>
    </dgm:pt>
    <dgm:pt modelId="{5CEB34E6-7D4D-4AEE-AC2C-844D4EAF41CD}" type="pres">
      <dgm:prSet presAssocID="{5A0B7C6B-725A-4799-963F-A269EFA4CD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0D3C4CF-A038-4B60-8985-6F1FD66C45F0}" type="pres">
      <dgm:prSet presAssocID="{E57B4900-8614-47C2-9DBD-D75CA8D1A6E9}" presName="spacer" presStyleCnt="0"/>
      <dgm:spPr/>
    </dgm:pt>
    <dgm:pt modelId="{24A913B5-70CC-4B39-863D-390E8967AC2C}" type="pres">
      <dgm:prSet presAssocID="{E682EBC9-E435-4470-9B24-73645A719B0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B46ACEC-84AB-40EC-9852-AB4472F87652}" type="pres">
      <dgm:prSet presAssocID="{8B208676-62E8-4077-940B-F1FED4818718}" presName="spacer" presStyleCnt="0"/>
      <dgm:spPr/>
    </dgm:pt>
    <dgm:pt modelId="{6830D0B6-943F-47BA-935D-30CC83C868DD}" type="pres">
      <dgm:prSet presAssocID="{D3295DBA-C442-4E73-BF33-62AF838DA19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DFEF25B-752D-4FEC-B6CE-D7E05DB51654}" type="pres">
      <dgm:prSet presAssocID="{AA09BC5E-6BBD-49B6-978F-C69731926518}" presName="spacer" presStyleCnt="0"/>
      <dgm:spPr/>
    </dgm:pt>
    <dgm:pt modelId="{1CC453BD-92C2-4A03-986C-B003B805C24E}" type="pres">
      <dgm:prSet presAssocID="{6F334B77-FD35-4717-9BB2-B6367A51D36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557377A-9E95-4621-B0A2-7A2B1AEBD07E}" type="pres">
      <dgm:prSet presAssocID="{E0AB2213-8EDC-4713-8279-67E2FCAD565D}" presName="spacer" presStyleCnt="0"/>
      <dgm:spPr/>
    </dgm:pt>
    <dgm:pt modelId="{B7BA892F-19C4-4047-BCC7-07CABD98F5C8}" type="pres">
      <dgm:prSet presAssocID="{5C97B08E-8146-49F3-A3B3-81F83C99C52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1D45111-5016-4211-853D-818488DE023D}" type="pres">
      <dgm:prSet presAssocID="{4FA7AA2C-9A60-446F-A28E-B4712AB7CE56}" presName="spacer" presStyleCnt="0"/>
      <dgm:spPr/>
    </dgm:pt>
    <dgm:pt modelId="{4660DD33-4672-4CB1-A886-61200F59204A}" type="pres">
      <dgm:prSet presAssocID="{03F0BE76-0842-421A-9379-FFE988DD29E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C211E00-9B93-4D8D-B000-A12B6D03F571}" type="presOf" srcId="{E682EBC9-E435-4470-9B24-73645A719B0C}" destId="{24A913B5-70CC-4B39-863D-390E8967AC2C}" srcOrd="0" destOrd="0" presId="urn:microsoft.com/office/officeart/2005/8/layout/vList2"/>
    <dgm:cxn modelId="{C4D06418-B129-4740-86FC-C13305345EFD}" type="presOf" srcId="{5A0B7C6B-725A-4799-963F-A269EFA4CD7E}" destId="{5CEB34E6-7D4D-4AEE-AC2C-844D4EAF41CD}" srcOrd="0" destOrd="0" presId="urn:microsoft.com/office/officeart/2005/8/layout/vList2"/>
    <dgm:cxn modelId="{484C7346-BDE3-45E7-8B77-41E5A74F111E}" type="presOf" srcId="{781D98CC-1B21-4EA8-93FC-C6D640BA5F15}" destId="{AFABCA6F-FB3B-49D5-B4DB-835686CDDBA6}" srcOrd="0" destOrd="0" presId="urn:microsoft.com/office/officeart/2005/8/layout/vList2"/>
    <dgm:cxn modelId="{8F5CED56-1C11-4077-90A4-9272399BB0A6}" type="presOf" srcId="{D3295DBA-C442-4E73-BF33-62AF838DA193}" destId="{6830D0B6-943F-47BA-935D-30CC83C868DD}" srcOrd="0" destOrd="0" presId="urn:microsoft.com/office/officeart/2005/8/layout/vList2"/>
    <dgm:cxn modelId="{C332DF77-B07C-41A4-8C76-9C81D486E8D5}" srcId="{781D98CC-1B21-4EA8-93FC-C6D640BA5F15}" destId="{D3295DBA-C442-4E73-BF33-62AF838DA193}" srcOrd="2" destOrd="0" parTransId="{0925B893-EC01-41CD-8E2C-DEEFE5477EFC}" sibTransId="{AA09BC5E-6BBD-49B6-978F-C69731926518}"/>
    <dgm:cxn modelId="{472F1C7D-1A40-4376-9475-A9440C252BE1}" type="presOf" srcId="{03F0BE76-0842-421A-9379-FFE988DD29EF}" destId="{4660DD33-4672-4CB1-A886-61200F59204A}" srcOrd="0" destOrd="0" presId="urn:microsoft.com/office/officeart/2005/8/layout/vList2"/>
    <dgm:cxn modelId="{909E368A-4C70-4CA7-A9A6-7BD389433C06}" type="presOf" srcId="{5C97B08E-8146-49F3-A3B3-81F83C99C522}" destId="{B7BA892F-19C4-4047-BCC7-07CABD98F5C8}" srcOrd="0" destOrd="0" presId="urn:microsoft.com/office/officeart/2005/8/layout/vList2"/>
    <dgm:cxn modelId="{9C84818D-2815-4BA5-89DD-BFEE9AA985F2}" srcId="{781D98CC-1B21-4EA8-93FC-C6D640BA5F15}" destId="{6F334B77-FD35-4717-9BB2-B6367A51D367}" srcOrd="3" destOrd="0" parTransId="{1697B389-9E86-4C26-837B-32CF1C08AF99}" sibTransId="{E0AB2213-8EDC-4713-8279-67E2FCAD565D}"/>
    <dgm:cxn modelId="{4F14299A-DAC9-4102-8A53-5CA0F4C6EF8E}" srcId="{781D98CC-1B21-4EA8-93FC-C6D640BA5F15}" destId="{E682EBC9-E435-4470-9B24-73645A719B0C}" srcOrd="1" destOrd="0" parTransId="{9CF2F54A-81C8-4D68-87C6-F6D76DCEFAE9}" sibTransId="{8B208676-62E8-4077-940B-F1FED4818718}"/>
    <dgm:cxn modelId="{BAE2549A-9F05-43B7-A485-8387BA6163FF}" srcId="{781D98CC-1B21-4EA8-93FC-C6D640BA5F15}" destId="{5C97B08E-8146-49F3-A3B3-81F83C99C522}" srcOrd="4" destOrd="0" parTransId="{299127C5-05DE-4537-A136-1F6ECB2AD611}" sibTransId="{4FA7AA2C-9A60-446F-A28E-B4712AB7CE56}"/>
    <dgm:cxn modelId="{FDD39EA0-2904-4464-A251-BEDC1545DB53}" type="presOf" srcId="{6F334B77-FD35-4717-9BB2-B6367A51D367}" destId="{1CC453BD-92C2-4A03-986C-B003B805C24E}" srcOrd="0" destOrd="0" presId="urn:microsoft.com/office/officeart/2005/8/layout/vList2"/>
    <dgm:cxn modelId="{392E2DBC-B0EB-44D6-BECA-CD67610CC855}" srcId="{781D98CC-1B21-4EA8-93FC-C6D640BA5F15}" destId="{03F0BE76-0842-421A-9379-FFE988DD29EF}" srcOrd="5" destOrd="0" parTransId="{C6A1D751-11B2-4450-B5C6-2BC38C035C21}" sibTransId="{18E8744A-3613-4066-B5CA-99A9AC53D01A}"/>
    <dgm:cxn modelId="{350883DE-0DD0-42DB-9890-7B6B28B47C11}" srcId="{781D98CC-1B21-4EA8-93FC-C6D640BA5F15}" destId="{5A0B7C6B-725A-4799-963F-A269EFA4CD7E}" srcOrd="0" destOrd="0" parTransId="{5403AA84-1515-455C-8185-7EDC6558C44D}" sibTransId="{E57B4900-8614-47C2-9DBD-D75CA8D1A6E9}"/>
    <dgm:cxn modelId="{76E2E248-D206-4000-8485-736A6529B7E1}" type="presParOf" srcId="{AFABCA6F-FB3B-49D5-B4DB-835686CDDBA6}" destId="{5CEB34E6-7D4D-4AEE-AC2C-844D4EAF41CD}" srcOrd="0" destOrd="0" presId="urn:microsoft.com/office/officeart/2005/8/layout/vList2"/>
    <dgm:cxn modelId="{555D4F84-5098-44A6-BF25-049D39FC5444}" type="presParOf" srcId="{AFABCA6F-FB3B-49D5-B4DB-835686CDDBA6}" destId="{90D3C4CF-A038-4B60-8985-6F1FD66C45F0}" srcOrd="1" destOrd="0" presId="urn:microsoft.com/office/officeart/2005/8/layout/vList2"/>
    <dgm:cxn modelId="{C667E4ED-3875-4BA1-91FB-73662189298C}" type="presParOf" srcId="{AFABCA6F-FB3B-49D5-B4DB-835686CDDBA6}" destId="{24A913B5-70CC-4B39-863D-390E8967AC2C}" srcOrd="2" destOrd="0" presId="urn:microsoft.com/office/officeart/2005/8/layout/vList2"/>
    <dgm:cxn modelId="{42845994-3896-42DC-872D-3D768C99C110}" type="presParOf" srcId="{AFABCA6F-FB3B-49D5-B4DB-835686CDDBA6}" destId="{0B46ACEC-84AB-40EC-9852-AB4472F87652}" srcOrd="3" destOrd="0" presId="urn:microsoft.com/office/officeart/2005/8/layout/vList2"/>
    <dgm:cxn modelId="{710AB30E-35C5-48C6-8B66-C63AA01E9B66}" type="presParOf" srcId="{AFABCA6F-FB3B-49D5-B4DB-835686CDDBA6}" destId="{6830D0B6-943F-47BA-935D-30CC83C868DD}" srcOrd="4" destOrd="0" presId="urn:microsoft.com/office/officeart/2005/8/layout/vList2"/>
    <dgm:cxn modelId="{AD5324D0-4078-49B3-BA8B-BD074448B2BE}" type="presParOf" srcId="{AFABCA6F-FB3B-49D5-B4DB-835686CDDBA6}" destId="{9DFEF25B-752D-4FEC-B6CE-D7E05DB51654}" srcOrd="5" destOrd="0" presId="urn:microsoft.com/office/officeart/2005/8/layout/vList2"/>
    <dgm:cxn modelId="{04A7887F-8D1D-4909-A041-FB1EFABA47E1}" type="presParOf" srcId="{AFABCA6F-FB3B-49D5-B4DB-835686CDDBA6}" destId="{1CC453BD-92C2-4A03-986C-B003B805C24E}" srcOrd="6" destOrd="0" presId="urn:microsoft.com/office/officeart/2005/8/layout/vList2"/>
    <dgm:cxn modelId="{06567577-4EBE-4C3F-B0C9-788886D114B1}" type="presParOf" srcId="{AFABCA6F-FB3B-49D5-B4DB-835686CDDBA6}" destId="{A557377A-9E95-4621-B0A2-7A2B1AEBD07E}" srcOrd="7" destOrd="0" presId="urn:microsoft.com/office/officeart/2005/8/layout/vList2"/>
    <dgm:cxn modelId="{E928B4A7-D170-4079-B1D1-EF8EF4437481}" type="presParOf" srcId="{AFABCA6F-FB3B-49D5-B4DB-835686CDDBA6}" destId="{B7BA892F-19C4-4047-BCC7-07CABD98F5C8}" srcOrd="8" destOrd="0" presId="urn:microsoft.com/office/officeart/2005/8/layout/vList2"/>
    <dgm:cxn modelId="{E92150EF-C628-4A21-8C54-AD19A6739892}" type="presParOf" srcId="{AFABCA6F-FB3B-49D5-B4DB-835686CDDBA6}" destId="{21D45111-5016-4211-853D-818488DE023D}" srcOrd="9" destOrd="0" presId="urn:microsoft.com/office/officeart/2005/8/layout/vList2"/>
    <dgm:cxn modelId="{F061B26B-489A-4D65-9D4D-F8229394BE0C}" type="presParOf" srcId="{AFABCA6F-FB3B-49D5-B4DB-835686CDDBA6}" destId="{4660DD33-4672-4CB1-A886-61200F59204A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AC6414-9CD7-44B9-BB36-3E52A33D6599}">
      <dsp:nvSpPr>
        <dsp:cNvPr id="0" name=""/>
        <dsp:cNvSpPr/>
      </dsp:nvSpPr>
      <dsp:spPr>
        <a:xfrm>
          <a:off x="4558214" y="700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Závisí na: </a:t>
          </a:r>
          <a:endParaRPr lang="en-US" sz="900" kern="1200" dirty="0"/>
        </a:p>
      </dsp:txBody>
      <dsp:txXfrm>
        <a:off x="4908007" y="700"/>
        <a:ext cx="699585" cy="1154315"/>
      </dsp:txXfrm>
    </dsp:sp>
    <dsp:sp modelId="{0CF1A858-391C-4F19-B2C6-5847CE4C5A8B}">
      <dsp:nvSpPr>
        <dsp:cNvPr id="0" name=""/>
        <dsp:cNvSpPr/>
      </dsp:nvSpPr>
      <dsp:spPr>
        <a:xfrm rot="3600000">
          <a:off x="5836456" y="738693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Vyspělosti neurologického inhibičního systému</a:t>
          </a:r>
          <a:endParaRPr lang="en-US" sz="900" kern="1200" dirty="0"/>
        </a:p>
      </dsp:txBody>
      <dsp:txXfrm rot="-5400000">
        <a:off x="6064909" y="1027272"/>
        <a:ext cx="1154315" cy="699585"/>
      </dsp:txXfrm>
    </dsp:sp>
    <dsp:sp modelId="{060794AA-0F24-4DEB-8C15-56C9DEC842A5}">
      <dsp:nvSpPr>
        <dsp:cNvPr id="0" name=""/>
        <dsp:cNvSpPr/>
      </dsp:nvSpPr>
      <dsp:spPr>
        <a:xfrm rot="7200000">
          <a:off x="5836456" y="2214679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Osobní charakteristice, na povaze a stádiu vývoji dítěte</a:t>
          </a:r>
          <a:endParaRPr lang="en-US" sz="900" kern="1200" dirty="0"/>
        </a:p>
      </dsp:txBody>
      <dsp:txXfrm rot="-5400000">
        <a:off x="6064909" y="2625686"/>
        <a:ext cx="1154315" cy="699585"/>
      </dsp:txXfrm>
    </dsp:sp>
    <dsp:sp modelId="{663E6D1D-81B3-4F7F-883F-F798174AB377}">
      <dsp:nvSpPr>
        <dsp:cNvPr id="0" name=""/>
        <dsp:cNvSpPr/>
      </dsp:nvSpPr>
      <dsp:spPr>
        <a:xfrm rot="10800000">
          <a:off x="4558214" y="2952673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Raném vlivu prostředí, například rodičovské socializaci</a:t>
          </a:r>
          <a:endParaRPr lang="en-US" sz="900" kern="1200" dirty="0"/>
        </a:p>
      </dsp:txBody>
      <dsp:txXfrm rot="10800000">
        <a:off x="4908006" y="3197528"/>
        <a:ext cx="699585" cy="1154315"/>
      </dsp:txXfrm>
    </dsp:sp>
    <dsp:sp modelId="{0F2CE6A4-4CC9-45F4-843A-4145CA6C6EED}">
      <dsp:nvSpPr>
        <dsp:cNvPr id="0" name=""/>
        <dsp:cNvSpPr/>
      </dsp:nvSpPr>
      <dsp:spPr>
        <a:xfrm rot="14400000">
          <a:off x="3279973" y="2214679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Podpoře emočního vývoje v MŠ</a:t>
          </a:r>
          <a:endParaRPr lang="en-US" sz="900" kern="1200" dirty="0"/>
        </a:p>
      </dsp:txBody>
      <dsp:txXfrm rot="5400000">
        <a:off x="3296375" y="2625685"/>
        <a:ext cx="1154315" cy="699585"/>
      </dsp:txXfrm>
    </dsp:sp>
    <dsp:sp modelId="{6D5B9999-837D-431C-9410-F998BEC3442B}">
      <dsp:nvSpPr>
        <dsp:cNvPr id="0" name=""/>
        <dsp:cNvSpPr/>
      </dsp:nvSpPr>
      <dsp:spPr>
        <a:xfrm rot="18000000">
          <a:off x="3279973" y="738693"/>
          <a:ext cx="1399170" cy="1399170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900" kern="1200" dirty="0"/>
            <a:t>(</a:t>
          </a:r>
          <a:r>
            <a:rPr lang="cs-CZ" sz="900" kern="1200" dirty="0" err="1"/>
            <a:t>Webster-Strattonová</a:t>
          </a:r>
          <a:r>
            <a:rPr lang="cs-CZ" sz="900" kern="1200" dirty="0"/>
            <a:t>, 2008)</a:t>
          </a:r>
          <a:endParaRPr lang="en-US" sz="900" kern="1200" dirty="0"/>
        </a:p>
      </dsp:txBody>
      <dsp:txXfrm rot="5400000">
        <a:off x="3296375" y="1027271"/>
        <a:ext cx="1154315" cy="699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EB34E6-7D4D-4AEE-AC2C-844D4EAF41CD}">
      <dsp:nvSpPr>
        <dsp:cNvPr id="0" name=""/>
        <dsp:cNvSpPr/>
      </dsp:nvSpPr>
      <dsp:spPr>
        <a:xfrm>
          <a:off x="0" y="461715"/>
          <a:ext cx="6620505" cy="4317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Potřeba určitého množství, kvality a proměnlivosti podnětů.</a:t>
          </a:r>
          <a:endParaRPr lang="en-US" sz="1800" kern="1200"/>
        </a:p>
      </dsp:txBody>
      <dsp:txXfrm>
        <a:off x="21075" y="482790"/>
        <a:ext cx="6578355" cy="389580"/>
      </dsp:txXfrm>
    </dsp:sp>
    <dsp:sp modelId="{24A913B5-70CC-4B39-863D-390E8967AC2C}">
      <dsp:nvSpPr>
        <dsp:cNvPr id="0" name=""/>
        <dsp:cNvSpPr/>
      </dsp:nvSpPr>
      <dsp:spPr>
        <a:xfrm>
          <a:off x="0" y="945285"/>
          <a:ext cx="6620505" cy="431730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Potřeba určité stálosti, řádu a smyslu v podnětech.</a:t>
          </a:r>
          <a:endParaRPr lang="en-US" sz="1800" kern="1200"/>
        </a:p>
      </dsp:txBody>
      <dsp:txXfrm>
        <a:off x="21075" y="966360"/>
        <a:ext cx="6578355" cy="389580"/>
      </dsp:txXfrm>
    </dsp:sp>
    <dsp:sp modelId="{6830D0B6-943F-47BA-935D-30CC83C868DD}">
      <dsp:nvSpPr>
        <dsp:cNvPr id="0" name=""/>
        <dsp:cNvSpPr/>
      </dsp:nvSpPr>
      <dsp:spPr>
        <a:xfrm>
          <a:off x="0" y="1428855"/>
          <a:ext cx="6620505" cy="431730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Potřeba prvotních citových a sociálních vztahů.</a:t>
          </a:r>
          <a:endParaRPr lang="en-US" sz="1800" kern="1200"/>
        </a:p>
      </dsp:txBody>
      <dsp:txXfrm>
        <a:off x="21075" y="1449930"/>
        <a:ext cx="6578355" cy="389580"/>
      </dsp:txXfrm>
    </dsp:sp>
    <dsp:sp modelId="{1CC453BD-92C2-4A03-986C-B003B805C24E}">
      <dsp:nvSpPr>
        <dsp:cNvPr id="0" name=""/>
        <dsp:cNvSpPr/>
      </dsp:nvSpPr>
      <dsp:spPr>
        <a:xfrm>
          <a:off x="0" y="1912425"/>
          <a:ext cx="6620505" cy="431730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Potřeba identity, společenského uplatnění a společenské hodnoty.</a:t>
          </a:r>
          <a:endParaRPr lang="en-US" sz="1800" kern="1200"/>
        </a:p>
      </dsp:txBody>
      <dsp:txXfrm>
        <a:off x="21075" y="1933500"/>
        <a:ext cx="6578355" cy="389580"/>
      </dsp:txXfrm>
    </dsp:sp>
    <dsp:sp modelId="{B7BA892F-19C4-4047-BCC7-07CABD98F5C8}">
      <dsp:nvSpPr>
        <dsp:cNvPr id="0" name=""/>
        <dsp:cNvSpPr/>
      </dsp:nvSpPr>
      <dsp:spPr>
        <a:xfrm>
          <a:off x="0" y="2395995"/>
          <a:ext cx="6620505" cy="431730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Potřeba otevřené budoucnosti neboli životní perspektivy.</a:t>
          </a:r>
          <a:endParaRPr lang="en-US" sz="1800" kern="1200"/>
        </a:p>
      </dsp:txBody>
      <dsp:txXfrm>
        <a:off x="21075" y="2417070"/>
        <a:ext cx="6578355" cy="389580"/>
      </dsp:txXfrm>
    </dsp:sp>
    <dsp:sp modelId="{4660DD33-4672-4CB1-A886-61200F59204A}">
      <dsp:nvSpPr>
        <dsp:cNvPr id="0" name=""/>
        <dsp:cNvSpPr/>
      </dsp:nvSpPr>
      <dsp:spPr>
        <a:xfrm>
          <a:off x="0" y="2879565"/>
          <a:ext cx="6620505" cy="4317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(Matějček, Langmeier)</a:t>
          </a:r>
          <a:endParaRPr lang="en-US" sz="1800" kern="1200"/>
        </a:p>
      </dsp:txBody>
      <dsp:txXfrm>
        <a:off x="21075" y="2900640"/>
        <a:ext cx="6578355" cy="38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70426-6D0F-4F90-A008-38AD3E16A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30B2AB-08A4-4A9C-89D2-7C07030BB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C77971-B88F-442E-BE12-B6D76FA66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FAC7B0-6890-427E-BFED-B3A4DD894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7161AD-01B3-4D5D-B9D8-57C33B5B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8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4C369-6298-438F-8C3D-48DA02417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B6F2BB5-D711-437E-BA8D-DCF662735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C06425-57CE-475C-B6CE-900F19B7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3ECCFA-651C-408D-852F-18DF79845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868C3A-462D-4D37-84AE-9D756C1D0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1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F55662A-65DD-4116-AA6E-44C7B2157E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780ABF-6DC5-46F0-A2FA-3CAD070BB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489212-2A7D-4F75-B216-7C8310E3A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15A732-19C6-44D9-A49D-47967494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E0FF9B-A27A-4D88-8D64-7987F262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0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8F4EA-AEFA-44F2-83F0-C6B9F91AB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C1DC83-09B6-451B-9651-12C8949F9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975DD3-1A26-41F9-BD4D-E3D9D76EB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79CE9C-E999-4A19-B1D4-4056F564B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49658D-78DB-4BDA-8100-7E9124AA6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837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7608E-4625-4FE3-9D79-18E3A0E33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71A57C-74DB-430E-8E67-F175081A2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EFA7B6-693E-4C8C-A4D6-E1FA40DA2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BEB932-81F0-4517-A88B-3E88538A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606126-DC00-43F7-A5BF-089708ED2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0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54DDB-F32C-453C-892A-0467FE2E8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D1FBC-5947-4366-B71B-54302F612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CD294F-33D0-4976-AD32-C0AA6D817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DA444E-C758-45A5-A880-0927E3F6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E319FC-D1DC-464A-B94F-FC628100B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3FF8B1-94B1-4C35-AE8A-F2D431363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28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94519-DA83-4AFE-AB0D-D5E4C68F8A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2B55BE1-FED2-4EF4-9478-2B9B16EC9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C7040-5237-4334-91FB-9A0FA9504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6D41287-8815-4330-9D0A-285525BF49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6258FAE-E381-4072-83FA-AF6E09864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804EBDC-751C-47D1-A26B-87207CF6C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5615F3F-5EC3-475C-B088-6ECE182E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8642223-AD4E-4E4B-A53E-40AB1CC8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08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AFB572-E116-4C1A-B989-C4276D355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3A1F990-D401-4989-96B0-0F1FB4FA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B1BE0C-8E4D-4F20-8AAE-B56B9106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1328CF-A9A6-42D9-95A2-E51A13059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819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BC9E51-D7B2-4597-9CEC-CD237EF5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F2F7A4-9CCD-4A16-893C-24D210F8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59C224-C88D-4E89-9303-02879E28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439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F9254F-8E9C-4AFE-9889-221179D25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140BC2-F247-49A5-A2B1-F944F1432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A62B5F-E107-493E-B7CA-E22418FFE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915B48-2F91-4EC9-9FA2-3C712BEF8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366738-EE87-44CE-B738-26424287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FDE047-42B3-4042-A417-21CCB911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29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3F15F-8D60-4669-AC67-B1CCCFCD3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700ADA-5155-4FAC-A5E2-B5F0E119E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DFC28C-2944-4A2F-853E-3C1A60A23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D85A57-C64C-4863-8134-E36F16EC6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455E7F-0DDF-4784-87AA-04BF6B74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D8F3A2-B851-4F6D-BC24-DC4874705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39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A90302F-5E84-4A11-BE37-8DA6464B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52411A-B70C-4E0D-A62C-DA57F4089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334534-DAFF-4F76-B733-5437BAE64C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7D39A-B36F-4D99-B881-69083BF60C18}" type="datetimeFigureOut">
              <a:rPr lang="cs-CZ" smtClean="0"/>
              <a:t>30.3.2021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CAF32C-C591-4FD1-930F-EFEC4A287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5948FE-1F85-417F-A9A1-C9A1E11952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3357A-CECD-4DEA-A738-C0E33DFACC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54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sofia.cz/wiki/Emo%C4%8Dn%C3%AD_inteligence" TargetMode="External"/><Relationship Id="rId2" Type="http://schemas.openxmlformats.org/officeDocument/2006/relationships/hyperlink" Target="https://wiki.rvp.cz/Knihovna/1.Pedagogick%C3%BD_lexikon/E/Emo%C4%8Dn%C3%AD_intelig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q=pyramida+pot%C5%99eb&amp;rlz=1C1KMOH_enCZ847CZ847&amp;source=lnms&amp;tbm=isch&amp;sa=X&amp;ved=2ahUKEwjtgZfl2tfvAhXVAxAIHaIjD5AQ_AUoAXoECAEQAw&amp;biw=1366&amp;bih=625#imgrc=c43R38cackwWBM" TargetMode="External"/><Relationship Id="rId5" Type="http://schemas.openxmlformats.org/officeDocument/2006/relationships/hyperlink" Target="https://perpetuum.cz/2018/10/jak-rozvijet-detske-emoce/" TargetMode="External"/><Relationship Id="rId4" Type="http://schemas.openxmlformats.org/officeDocument/2006/relationships/hyperlink" Target="https://www.google.com/search?q=ferda+a+jeho+mouchy&amp;rlz=1C1KMOH_enCZ847CZ847&amp;source=lnms&amp;tbm=isch&amp;sa=X&amp;ved=2ahUKEwj34ILH2dfvAhVCJMUKHWhhC04Q_AUoAXoECAEQAw&amp;biw=1366&amp;bih=625#imgrc=9c_jSp1kCu-AD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F869DA9-6860-4265-949D-A6AB3C3B6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Emoce a potřeby dítěte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2EF5FE-93B2-4248-B12C-038C898A1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Mgr. Aneta Hřavová</a:t>
            </a:r>
          </a:p>
        </p:txBody>
      </p:sp>
    </p:spTree>
    <p:extLst>
      <p:ext uri="{BB962C8B-B14F-4D97-AF65-F5344CB8AC3E}">
        <p14:creationId xmlns:p14="http://schemas.microsoft.com/office/powerpoint/2010/main" val="813362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D55EE59-C4B8-4C72-B974-118558225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Jak postupovat v krizi?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ko">
            <a:extLst>
              <a:ext uri="{FF2B5EF4-FFF2-40B4-BE49-F238E27FC236}">
                <a16:creationId xmlns:a16="http://schemas.microsoft.com/office/drawing/2014/main" id="{BF20B031-342A-4B5E-A1E8-C0491381E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395EF6-9F61-40C9-8E41-355DAC6B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cs-CZ" sz="2000">
                <a:solidFill>
                  <a:srgbClr val="000000"/>
                </a:solidFill>
              </a:rPr>
              <a:t>Oční kontakt</a:t>
            </a:r>
          </a:p>
          <a:p>
            <a:r>
              <a:rPr lang="cs-CZ" sz="2000">
                <a:solidFill>
                  <a:srgbClr val="000000"/>
                </a:solidFill>
              </a:rPr>
              <a:t>Dotek</a:t>
            </a:r>
          </a:p>
          <a:p>
            <a:r>
              <a:rPr lang="cs-CZ" sz="2000">
                <a:solidFill>
                  <a:srgbClr val="000000"/>
                </a:solidFill>
              </a:rPr>
              <a:t>Pojmenování toho, co vidím</a:t>
            </a:r>
          </a:p>
          <a:p>
            <a:r>
              <a:rPr lang="cs-CZ" sz="2000">
                <a:solidFill>
                  <a:srgbClr val="000000"/>
                </a:solidFill>
              </a:rPr>
              <a:t>Vyslechnutí</a:t>
            </a:r>
          </a:p>
          <a:p>
            <a:r>
              <a:rPr lang="cs-CZ" sz="2000">
                <a:solidFill>
                  <a:srgbClr val="000000"/>
                </a:solidFill>
              </a:rPr>
              <a:t>Verbální podpora a ujištění</a:t>
            </a:r>
          </a:p>
          <a:p>
            <a:endParaRPr lang="cs-CZ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0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220AD32-EA72-41EA-84D0-0EC62486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cs-CZ" sz="560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A010F9-DA2B-42F2-9ED3-4BD1912B3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0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chemeClr val="tx1">
                    <a:alpha val="80000"/>
                  </a:schemeClr>
                </a:solidFill>
              </a:rPr>
              <a:t>Od čeho závisí, jak vyhrocenou situaci zvládneme?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424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AAB8EDC3-1C0D-4505-A2C7-839A5161F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069E294-3813-4588-9E9C-AEA08F9C4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mušáci - Ferda a jeho mouchy. | MALL.CZ">
            <a:extLst>
              <a:ext uri="{FF2B5EF4-FFF2-40B4-BE49-F238E27FC236}">
                <a16:creationId xmlns:a16="http://schemas.microsoft.com/office/drawing/2014/main" id="{2B5441FF-004F-45E1-A29B-93155770FD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4" r="10581" b="-1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917694E-FA63-4A07-85BD-CFD8F7703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343" y="365125"/>
            <a:ext cx="10515600" cy="1325563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032" name="Content Placeholder 1031">
            <a:extLst>
              <a:ext uri="{FF2B5EF4-FFF2-40B4-BE49-F238E27FC236}">
                <a16:creationId xmlns:a16="http://schemas.microsoft.com/office/drawing/2014/main" id="{5DC9E491-7B22-4549-84CD-1C445EBE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344" y="2013625"/>
            <a:ext cx="4614759" cy="4163337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1028" name="Picture 4" descr="Scio | Emušáci: Ferda a jeho mouchy (1. díl) || Hračky vzdělávačky">
            <a:extLst>
              <a:ext uri="{FF2B5EF4-FFF2-40B4-BE49-F238E27FC236}">
                <a16:creationId xmlns:a16="http://schemas.microsoft.com/office/drawing/2014/main" id="{420D1448-3C29-4774-9C75-448663EC3D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1" b="1"/>
          <a:stretch/>
        </p:blipFill>
        <p:spPr bwMode="auto"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24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967E4-B8D1-43E4-BA88-C052E9C61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Potřeby dítěte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330F4-B57B-4EA5-A2F0-385490E47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/>
              <a:t>A. Maslow, 1943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Teorie motivace podle Maslowa | Mentem.cz">
            <a:extLst>
              <a:ext uri="{FF2B5EF4-FFF2-40B4-BE49-F238E27FC236}">
                <a16:creationId xmlns:a16="http://schemas.microsoft.com/office/drawing/2014/main" id="{E543E2BF-CD05-4C97-9849-121F10C5D4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7" r="6094"/>
          <a:stretch/>
        </p:blipFill>
        <p:spPr bwMode="auto">
          <a:xfrm>
            <a:off x="297836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181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D18859B-D6AD-416F-992D-EB02FABC67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51C01E-A6B8-4896-A584-30C3A4E53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>
            <a:normAutofit/>
          </a:bodyPr>
          <a:lstStyle/>
          <a:p>
            <a:r>
              <a:rPr lang="cs-CZ" sz="2800"/>
              <a:t>Ve skupinách diskutujte obsah jednotlivých potřeb a jejich naplňování v MŠ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F877CD57-233E-49D6-9042-F801EF4237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861540"/>
              </p:ext>
            </p:extLst>
          </p:nvPr>
        </p:nvGraphicFramePr>
        <p:xfrm>
          <a:off x="594109" y="2121763"/>
          <a:ext cx="6620505" cy="3773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215593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09C2F10-A18D-4087-88CE-CF572D754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9A164C-9918-4D7E-ABE2-11FCED821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24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275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FEC7A5-D1A5-440F-B55E-844DB168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10B724-59CC-4F12-B3F7-CFA122FAB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2000">
                <a:hlinkClick r:id="rId2"/>
              </a:rPr>
              <a:t>https://wiki.rvp.cz/Knihovna/1.Pedagogick%C3%BD_lexikon/E/Emo%C4%8Dn%C3%AD_inteligence</a:t>
            </a:r>
            <a:endParaRPr lang="cs-CZ" sz="2000"/>
          </a:p>
          <a:p>
            <a:r>
              <a:rPr lang="cs-CZ" sz="2000">
                <a:hlinkClick r:id="rId3"/>
              </a:rPr>
              <a:t>https://wikisofia.cz/wiki/Emo%C4%8Dn%C3%AD_inteligence</a:t>
            </a:r>
            <a:endParaRPr lang="cs-CZ" sz="2000"/>
          </a:p>
          <a:p>
            <a:r>
              <a:rPr lang="cs-CZ" sz="2000">
                <a:hlinkClick r:id="rId4"/>
              </a:rPr>
              <a:t>https://www.google.com/search?q=ferda+a+jeho+mouchy&amp;rlz=1C1KMOH_enCZ847CZ847&amp;source=lnms&amp;tbm=isch&amp;sa=X&amp;ved=2ahUKEwj34ILH2dfvAhVCJMUKHWhhC04Q_AUoAXoECAEQAw&amp;biw=1366&amp;bih=625#imgrc=9c_jSp1kCu-ADM</a:t>
            </a:r>
            <a:endParaRPr lang="cs-CZ" sz="2000"/>
          </a:p>
          <a:p>
            <a:r>
              <a:rPr lang="cs-CZ" sz="2000">
                <a:hlinkClick r:id="rId5"/>
              </a:rPr>
              <a:t>https://perpetuum.cz/2018/10/jak-rozvijet-detske-emoce/</a:t>
            </a:r>
            <a:endParaRPr lang="cs-CZ" sz="2000"/>
          </a:p>
          <a:p>
            <a:r>
              <a:rPr lang="cs-CZ" sz="2000">
                <a:hlinkClick r:id="rId6"/>
              </a:rPr>
              <a:t>https://www.google.com/search?q=pyramida+pot%C5%99eb&amp;rlz=1C1KMOH_enCZ847CZ847&amp;source=lnms&amp;tbm=isch&amp;sa=X&amp;ved=2ahUKEwjtgZfl2tfvAhXVAxAIHaIjD5AQ_AUoAXoECAEQAw&amp;biw=1366&amp;bih=625#imgrc=c43R38cackwWBM</a:t>
            </a:r>
            <a:endParaRPr lang="cs-CZ" sz="2000"/>
          </a:p>
          <a:p>
            <a:endParaRPr lang="cs-CZ" sz="2000"/>
          </a:p>
          <a:p>
            <a:endParaRPr lang="cs-CZ" sz="200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81747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35F505-F482-421C-A31C-AF0BFF48A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0EC81-14EF-48A6-9233-AD1FE1C22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/>
              <a:t>Emoce = komplexní stav vznikající v reakci na určité afektivně zabarvené zážitky.</a:t>
            </a:r>
          </a:p>
          <a:p>
            <a:r>
              <a:rPr lang="cs-CZ" sz="2000"/>
              <a:t>Složky:</a:t>
            </a:r>
          </a:p>
          <a:p>
            <a:pPr lvl="1"/>
            <a:r>
              <a:rPr lang="cs-CZ" sz="2000"/>
              <a:t>Subjektivní prožitek emoce</a:t>
            </a:r>
          </a:p>
          <a:p>
            <a:pPr lvl="1"/>
            <a:r>
              <a:rPr lang="cs-CZ" sz="2000"/>
              <a:t>Vnitřní tělesná reakce, zvláště ty, na nichž se podílí autonomní nervový systém (zvýšení hlasu, třesení se…)</a:t>
            </a:r>
          </a:p>
          <a:p>
            <a:pPr lvl="1"/>
            <a:r>
              <a:rPr lang="cs-CZ" sz="2000"/>
              <a:t>Kognitivní hodnocení nebo přesvědčení, že se odehrává pozitivní nebo negativní událost</a:t>
            </a:r>
          </a:p>
          <a:p>
            <a:pPr lvl="1"/>
            <a:r>
              <a:rPr lang="cs-CZ" sz="2000"/>
              <a:t>Reakce na emoci (negativní emoce = svět je nepříznivé místo)</a:t>
            </a:r>
          </a:p>
          <a:p>
            <a:pPr lvl="1"/>
            <a:r>
              <a:rPr lang="cs-CZ" sz="2000"/>
              <a:t>Tendence jednání (vzorce chování, které lidé využívají při konkrétní emoci, např. vztek vede k agresi).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285750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B49754-E7D5-4B5B-90EC-29D4688C2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Emoce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A3A3D1-F78E-4553-BA15-45DD417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cs-CZ" sz="2000" b="1"/>
              <a:t>EMOCE - z lat. slova motio = hybatel, vyjadřuje psychické změny, které jsou prožívány </a:t>
            </a:r>
          </a:p>
          <a:p>
            <a:r>
              <a:rPr lang="cs-CZ" sz="2000"/>
              <a:t>- tj. prožitky, které lze slovy vyjádřit jen obtížně</a:t>
            </a:r>
          </a:p>
          <a:p>
            <a:r>
              <a:rPr lang="cs-CZ" sz="2000"/>
              <a:t>- označují prožívání</a:t>
            </a:r>
          </a:p>
          <a:p>
            <a:r>
              <a:rPr lang="pl-PL" sz="2000"/>
              <a:t>Pojem emoce je v psychologii používán jako: </a:t>
            </a:r>
          </a:p>
          <a:p>
            <a:r>
              <a:rPr lang="cs-CZ" sz="2000"/>
              <a:t>1. mentální stav charakterizovaný cítěním a doprovázený různými tělesnými projevy, který vyjadřuje vztah k nějakému objektu </a:t>
            </a:r>
          </a:p>
          <a:p>
            <a:r>
              <a:rPr lang="cs-CZ" sz="2000"/>
              <a:t>2. komplexní chování, v němž dominují vnitřní komponenty určované autonomní nervovou soustavou </a:t>
            </a:r>
          </a:p>
          <a:p>
            <a:r>
              <a:rPr lang="cs-CZ" sz="2000" b="1"/>
              <a:t>Emoce (všechny změny, včetně fyziologických) X city (jen zážitková dimenze)</a:t>
            </a:r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46568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3EE820-6FC4-4485-814E-781D3FC0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Emoční inteligence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393280-81F4-49DF-85CB-331B0C415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cs-CZ" sz="1700" b="1"/>
              <a:t>Emoční inteligence</a:t>
            </a:r>
            <a:r>
              <a:rPr lang="cs-CZ" sz="1700"/>
              <a:t> je termín, se kterým poprvé v roce 1989 přišli dva vědci - Peter Salovey a John D. Mayer, termín v roce 1995 zpopularizoval Daniel Goleman v knize Emoční inteligence.</a:t>
            </a:r>
          </a:p>
          <a:p>
            <a:r>
              <a:rPr lang="cs-CZ" sz="1700"/>
              <a:t>Emoční inteligence je definována dvěma způsoby:</a:t>
            </a:r>
          </a:p>
          <a:p>
            <a:r>
              <a:rPr lang="cs-CZ" sz="1700"/>
              <a:t>Rozeznání, porozumění a schopnost ovládat své emoce</a:t>
            </a:r>
          </a:p>
          <a:p>
            <a:r>
              <a:rPr lang="cs-CZ" sz="1700"/>
              <a:t>Rozeznání, porozumění a vliv těchto emocí na druhé</a:t>
            </a:r>
          </a:p>
          <a:p>
            <a:r>
              <a:rPr lang="cs-CZ" sz="1700"/>
              <a:t>V praxi to znamená, že jde o uvědomění si vlastních emocí a jejich schopností ovládnout naše chování a tím ovlivnit ostatní (jak pozitivně, tak negativně). Jde také o učení se, jak ovládat tyto emoce, obzvláště pod tlakem.</a:t>
            </a:r>
          </a:p>
          <a:p>
            <a:r>
              <a:rPr lang="cs-CZ" sz="1700"/>
              <a:t>Sebeuvědomění → Sebeovládání → Motivace → Empatie → Umění mezilidských vztahů a komunikace (ovlivňování, spolupráce, podpora)</a:t>
            </a:r>
          </a:p>
          <a:p>
            <a:r>
              <a:rPr lang="cs-CZ" sz="1700" b="1"/>
              <a:t>Emoční kvocient (EQ)</a:t>
            </a:r>
            <a:r>
              <a:rPr lang="cs-CZ" sz="1700"/>
              <a:t> je číselný ukazatel, který v psychologii hodnotí lidskou schopnost zacházet s emocemi a spolupracovat se sociálním okolím.</a:t>
            </a:r>
          </a:p>
        </p:txBody>
      </p:sp>
    </p:spTree>
    <p:extLst>
      <p:ext uri="{BB962C8B-B14F-4D97-AF65-F5344CB8AC3E}">
        <p14:creationId xmlns:p14="http://schemas.microsoft.com/office/powerpoint/2010/main" val="447828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17823C-1A67-4011-9F14-2362F360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Je potřebné se naučit (Gross, 2008):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82F1E-DF93-4FA3-BB45-43BA64A1B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rgbClr val="FEFFFF"/>
                </a:solidFill>
              </a:rPr>
              <a:t>Porozumění sobě samému, pozitivní vnímání sebe sama, být si vědom silných a slabých stránek a zodpovědnosti, kterou mám vůči druhým.</a:t>
            </a:r>
          </a:p>
          <a:p>
            <a:r>
              <a:rPr lang="cs-CZ" sz="2400">
                <a:solidFill>
                  <a:srgbClr val="FEFFFF"/>
                </a:solidFill>
              </a:rPr>
              <a:t>Pochopit a umět ovládnout své pocity: umět se uklidnit, když jsem znepokojený a rozzlobený; umět se povzbudit, když jsem smutný.</a:t>
            </a:r>
          </a:p>
          <a:p>
            <a:r>
              <a:rPr lang="cs-CZ" sz="2400">
                <a:solidFill>
                  <a:srgbClr val="FEFFFF"/>
                </a:solidFill>
              </a:rPr>
              <a:t>UMĚNÍ O SVÝCH POCITECH MLUVIT</a:t>
            </a:r>
          </a:p>
          <a:p>
            <a:endParaRPr lang="cs-CZ" sz="2400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FCA20F-CF3F-4A82-AE51-9DAB311A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Vývoj emocí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6FC2E0-CBCD-47B6-BE71-09BCECD15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cs-CZ" sz="2400"/>
              <a:t>S věkem se paleta emocí dítěte rozšiřuje. Ruský psycholog Lev Semjonovič Vygotskij uvádí, že první rok života jde o pocity radosti, zlosti, překvapení, smutku (2–4 měsíce), strachu (4–7 měsíců), sebevědomí, hanby, viny, pýchy, soucitu, plachosti, nesmělosti, žárlivosti (9–12 měsíců), opovržení (12-18 měsíců). V období mezi 3. a 6. rokem probíhá „citová revoluce“ a v čase vstupu do školy city dozrávají, z neuvědomělých emocí se stávají vyšší city a nastupuje tzv. intelektualizace citů. To je nejlepší chvíle pro představení her cíleně rozvíjejících citové vnímání dítěte.</a:t>
            </a:r>
          </a:p>
        </p:txBody>
      </p:sp>
    </p:spTree>
    <p:extLst>
      <p:ext uri="{BB962C8B-B14F-4D97-AF65-F5344CB8AC3E}">
        <p14:creationId xmlns:p14="http://schemas.microsoft.com/office/powerpoint/2010/main" val="4285157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C682D3-163D-40BB-BBCE-C24994CE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cs-CZ" sz="5600">
                <a:solidFill>
                  <a:srgbClr val="FFFFFF"/>
                </a:solidFill>
              </a:rPr>
              <a:t>?!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698336-7F1C-4FBE-BFCF-E565703E7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>
                <a:solidFill>
                  <a:schemeClr val="tx1">
                    <a:alpha val="80000"/>
                  </a:schemeClr>
                </a:solidFill>
              </a:rPr>
              <a:t>				Kluci nepláčou</a:t>
            </a: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alpha val="80000"/>
                  </a:schemeClr>
                </a:solidFill>
              </a:rPr>
              <a:t>			Nekřič!</a:t>
            </a: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alpha val="80000"/>
                  </a:schemeClr>
                </a:solidFill>
              </a:rPr>
              <a:t>	Nebreč!				Uklidni se!</a:t>
            </a: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alpha val="80000"/>
                  </a:schemeClr>
                </a:solidFill>
              </a:rPr>
              <a:t>			Nic se přece nestalo!	Nemáš důvod plakat!</a:t>
            </a:r>
          </a:p>
          <a:p>
            <a:pPr marL="0" indent="0">
              <a:buNone/>
            </a:pPr>
            <a:r>
              <a:rPr lang="cs-CZ" sz="2000">
                <a:solidFill>
                  <a:schemeClr val="tx1">
                    <a:alpha val="80000"/>
                  </a:schemeClr>
                </a:solidFill>
              </a:rPr>
              <a:t>					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02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A51471-9B99-4EE3-87D9-E553D77B9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Ovládání emocí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E46C7F1-B3DC-4736-9F25-8A455D5F60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598320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088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8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3910650-A4DC-453D-AD90-9B85B2D35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>
            <a:normAutofit/>
          </a:bodyPr>
          <a:lstStyle/>
          <a:p>
            <a:r>
              <a:rPr lang="cs-CZ" sz="3700"/>
              <a:t>Jak pomoci dětem, naučit se ovládat své emoce?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6BBA5D-8827-43DD-9C17-431CFAD27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2470248"/>
            <a:ext cx="4048344" cy="3536236"/>
          </a:xfrm>
        </p:spPr>
        <p:txBody>
          <a:bodyPr>
            <a:normAutofit/>
          </a:bodyPr>
          <a:lstStyle/>
          <a:p>
            <a:r>
              <a:rPr lang="cs-CZ" sz="2200"/>
              <a:t>Porozumění pocitům (pojmenování).</a:t>
            </a:r>
          </a:p>
          <a:p>
            <a:r>
              <a:rPr lang="cs-CZ" sz="2200"/>
              <a:t>Porozumění situacím, kdy tyto emoce vznikají. Co je vyvolává a jak se dají zvládnout.</a:t>
            </a:r>
          </a:p>
          <a:p>
            <a:r>
              <a:rPr lang="cs-CZ" sz="2200"/>
              <a:t>Procvičování. </a:t>
            </a:r>
            <a:r>
              <a:rPr lang="cs-CZ" sz="2200">
                <a:sym typeface="Wingdings" pitchFamily="2" charset="2"/>
              </a:rPr>
              <a:t></a:t>
            </a:r>
          </a:p>
          <a:p>
            <a:r>
              <a:rPr lang="cs-CZ" sz="2200">
                <a:sym typeface="Wingdings" pitchFamily="2" charset="2"/>
              </a:rPr>
              <a:t>Vytvoření emočního bezpečí (řád v prostoru, čase, vztazích)</a:t>
            </a:r>
          </a:p>
          <a:p>
            <a:pPr marL="0" indent="0">
              <a:buNone/>
            </a:pPr>
            <a:endParaRPr lang="cs-CZ" sz="2200"/>
          </a:p>
          <a:p>
            <a:endParaRPr lang="cs-CZ" sz="2200"/>
          </a:p>
          <a:p>
            <a:endParaRPr lang="cs-CZ" sz="2200"/>
          </a:p>
          <a:p>
            <a:pPr marL="0" indent="0">
              <a:buNone/>
            </a:pPr>
            <a:endParaRPr lang="cs-CZ" sz="2200"/>
          </a:p>
        </p:txBody>
      </p:sp>
      <p:sp>
        <p:nvSpPr>
          <p:cNvPr id="26" name="Freeform: Shape 20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Confused Face with No Fill">
            <a:extLst>
              <a:ext uri="{FF2B5EF4-FFF2-40B4-BE49-F238E27FC236}">
                <a16:creationId xmlns:a16="http://schemas.microsoft.com/office/drawing/2014/main" id="{4EDDA569-F264-4533-A7CF-9237BA431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35330" y="2105470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674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Microsoft Office PowerPoint</Application>
  <PresentationFormat>Širokoúhlá obrazovka</PresentationFormat>
  <Paragraphs>79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Emoce a potřeby dítěte</vt:lpstr>
      <vt:lpstr>Emoce</vt:lpstr>
      <vt:lpstr>Emoce</vt:lpstr>
      <vt:lpstr>Emoční inteligence</vt:lpstr>
      <vt:lpstr>Je potřebné se naučit (Gross, 2008):</vt:lpstr>
      <vt:lpstr>Vývoj emocí</vt:lpstr>
      <vt:lpstr>?!</vt:lpstr>
      <vt:lpstr>Ovládání emocí</vt:lpstr>
      <vt:lpstr>Jak pomoci dětem, naučit se ovládat své emoce?</vt:lpstr>
      <vt:lpstr>Jak postupovat v krizi?</vt:lpstr>
      <vt:lpstr>?</vt:lpstr>
      <vt:lpstr>Prezentace aplikace PowerPoint</vt:lpstr>
      <vt:lpstr>Potřeby dítěte</vt:lpstr>
      <vt:lpstr>Ve skupinách diskutujte obsah jednotlivých potřeb a jejich naplňování v MŠ</vt:lpstr>
      <vt:lpstr>Děkuji za pozornost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Emoce a potřeby dítěte</dc:title>
  <dc:creator>Anet</dc:creator>
  <cp:lastModifiedBy>Anet</cp:lastModifiedBy>
  <cp:revision>1</cp:revision>
  <dcterms:created xsi:type="dcterms:W3CDTF">2021-03-30T09:56:41Z</dcterms:created>
  <dcterms:modified xsi:type="dcterms:W3CDTF">2021-03-30T09:56:54Z</dcterms:modified>
</cp:coreProperties>
</file>