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8"/>
  </p:notesMasterIdLst>
  <p:sldIdLst>
    <p:sldId id="284" r:id="rId2"/>
    <p:sldId id="293" r:id="rId3"/>
    <p:sldId id="285" r:id="rId4"/>
    <p:sldId id="292" r:id="rId5"/>
    <p:sldId id="286" r:id="rId6"/>
    <p:sldId id="287" r:id="rId7"/>
    <p:sldId id="294" r:id="rId8"/>
    <p:sldId id="296" r:id="rId9"/>
    <p:sldId id="300" r:id="rId10"/>
    <p:sldId id="301" r:id="rId11"/>
    <p:sldId id="298" r:id="rId12"/>
    <p:sldId id="288" r:id="rId13"/>
    <p:sldId id="299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92EE9-5B9F-46A6-8438-3F4A3FB2467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B71C8FD1-F8FA-447D-824B-1E34A77D8E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11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18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0394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190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873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187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423E8-B669-4C47-88E9-7C314E9B9CF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71CAB-1F5D-43B2-8E78-D0AE5A8F41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9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01C7C-C19F-4901-9E69-CB4A500996B7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1896-24BD-456D-9BEA-240D3D3C3E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09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30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2D654-F943-441C-B808-E805245E1F7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5297049-A987-4E8B-8C59-14AEE347966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646B84-3DD2-4A74-B590-7D327087947D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91610752-29FB-4AEA-9C0E-AB9D444FBD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27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49C80-563C-4CDD-BC9E-CFE32D976A62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5A1BB85-5015-46E8-BE47-E2D4F7CDDD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96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5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38511-24C1-4C3E-8C11-DF1B01B54334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F3460-B0E0-4A58-B8B0-71434CB288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7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B0E11-261B-41AA-9EEB-ECA93578937A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3C237-0B52-4032-9655-C05C0E8BB5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29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08B93-899A-4A4D-8036-3FD45767C42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89E51BA-FD36-4C53-8320-6F9C605A1D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94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/>
              <a:t>KOMUNIKACE</a:t>
            </a:r>
            <a:endParaRPr lang="cs-CZ" sz="4000" b="1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83765" cy="40924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5741" y="980728"/>
            <a:ext cx="6935583" cy="57606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191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509490"/>
          </a:xfrm>
        </p:spPr>
        <p:txBody>
          <a:bodyPr>
            <a:normAutofit fontScale="90000"/>
          </a:bodyPr>
          <a:lstStyle/>
          <a:p>
            <a:r>
              <a:rPr lang="cs-CZ" dirty="0"/>
              <a:t>4</a:t>
            </a:r>
            <a:r>
              <a:rPr lang="cs-CZ" dirty="0" smtClean="0"/>
              <a:t>. CVIČENÍ </a:t>
            </a:r>
            <a:br>
              <a:rPr lang="cs-CZ" dirty="0" smtClean="0"/>
            </a:br>
            <a:r>
              <a:rPr lang="cs-CZ" dirty="0" smtClean="0"/>
              <a:t>Co způsobuje zastavení komunikace?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</a:t>
            </a:r>
            <a:r>
              <a:rPr lang="cs-CZ" dirty="0" smtClean="0"/>
              <a:t>-st  -  komunikační stopky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1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KO-ST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KOMUNIKAČNÍ STOPKY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PŘIKAZOVÁNÍ</a:t>
            </a:r>
          </a:p>
          <a:p>
            <a:r>
              <a:rPr lang="cs-CZ" dirty="0" smtClean="0"/>
              <a:t>POUČOVÁNÍ</a:t>
            </a:r>
          </a:p>
          <a:p>
            <a:r>
              <a:rPr lang="cs-CZ" dirty="0" smtClean="0"/>
              <a:t>NAPOMÍNÁNÍ</a:t>
            </a:r>
          </a:p>
          <a:p>
            <a:r>
              <a:rPr lang="cs-CZ" dirty="0" smtClean="0"/>
              <a:t>MORALIZOVÁNÍ</a:t>
            </a:r>
          </a:p>
          <a:p>
            <a:r>
              <a:rPr lang="cs-CZ" dirty="0" smtClean="0"/>
              <a:t>POSKYTOVÁNÍ RAD</a:t>
            </a:r>
          </a:p>
          <a:p>
            <a:r>
              <a:rPr lang="cs-CZ" dirty="0" smtClean="0"/>
              <a:t>STRHÁVÁNÍ POZORNOSTI NA SEBE</a:t>
            </a:r>
          </a:p>
          <a:p>
            <a:r>
              <a:rPr lang="cs-CZ" dirty="0" smtClean="0"/>
              <a:t>HODNOCENÍ A POSUZOVÁNÍ PARTNERA</a:t>
            </a:r>
          </a:p>
          <a:p>
            <a:r>
              <a:rPr lang="cs-CZ" dirty="0" smtClean="0"/>
              <a:t>ODMÍTÁNÍ, VYVRACENÍ POCITŮ</a:t>
            </a:r>
          </a:p>
          <a:p>
            <a:r>
              <a:rPr lang="cs-CZ" dirty="0" smtClean="0"/>
              <a:t>INTERPRETOVÁNÍ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936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</a:t>
            </a:r>
            <a:r>
              <a:rPr lang="cs-CZ" dirty="0" smtClean="0"/>
              <a:t>. CVIČENÍ</a:t>
            </a:r>
            <a:br>
              <a:rPr lang="cs-CZ" dirty="0" smtClean="0"/>
            </a:br>
            <a:r>
              <a:rPr lang="cs-CZ" dirty="0" smtClean="0"/>
              <a:t>Oblíbené komunikační omyly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O-K-O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2361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O-K-O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OBLÍBENÉ KOMUNIKAČNÍ OMYLY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DOROZUMÍVÁME SE POUZE SLOVY</a:t>
            </a:r>
          </a:p>
          <a:p>
            <a:r>
              <a:rPr lang="cs-CZ" dirty="0" smtClean="0"/>
              <a:t>SLOVA A VĚTY PŘESNĚ VYJADŘUJÍ MYŠLENKY</a:t>
            </a:r>
          </a:p>
          <a:p>
            <a:r>
              <a:rPr lang="cs-CZ" dirty="0" smtClean="0"/>
              <a:t>NEJDŮLEŽITĚJŠÍ  JE, CO ŘÍKÁME, A STEJNĚ VÝZNAMNÉ JE,JAK TO ŘÍKÁME</a:t>
            </a:r>
          </a:p>
          <a:p>
            <a:r>
              <a:rPr lang="cs-CZ" dirty="0" smtClean="0"/>
              <a:t>POUŽÍVÁME –LI STEJNÝ JAZYK, MUSÍME SI ROZUMĚT</a:t>
            </a:r>
          </a:p>
          <a:p>
            <a:r>
              <a:rPr lang="cs-CZ" dirty="0" smtClean="0"/>
              <a:t>SLYŠET JE </a:t>
            </a:r>
            <a:r>
              <a:rPr lang="cs-CZ" dirty="0" smtClean="0"/>
              <a:t>TOTÉŽ, </a:t>
            </a:r>
            <a:r>
              <a:rPr lang="cs-CZ" dirty="0" smtClean="0"/>
              <a:t>CO POSLOUCHAT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24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Moje silné a slabé stránky v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Silné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Slabé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52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Řezáč, J. (1998). </a:t>
            </a:r>
            <a:r>
              <a:rPr lang="cs-CZ" altLang="cs-CZ" i="1" dirty="0"/>
              <a:t>Sociální psychologie</a:t>
            </a:r>
            <a:r>
              <a:rPr lang="cs-CZ" altLang="cs-CZ" dirty="0"/>
              <a:t>. Brno : </a:t>
            </a:r>
            <a:r>
              <a:rPr lang="cs-CZ" altLang="cs-CZ" dirty="0" err="1"/>
              <a:t>Paido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Komárková, Slaměník, Výrost a kol. (2001). </a:t>
            </a:r>
            <a:r>
              <a:rPr lang="cs-CZ" altLang="cs-CZ" i="1" dirty="0"/>
              <a:t>Aplikovaná sociální psychologie II</a:t>
            </a:r>
            <a:r>
              <a:rPr lang="cs-CZ" altLang="cs-CZ" dirty="0"/>
              <a:t>I. Praha: Portál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773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SYMBOLICKÉ VYJÁDŘENÍ INTERAKCE</a:t>
            </a:r>
          </a:p>
          <a:p>
            <a:r>
              <a:rPr lang="cs-CZ" dirty="0" smtClean="0"/>
              <a:t>JE PROCESEM SDĚLOVÁNÍ VÝZNAMŮ MEZI LIDMI</a:t>
            </a:r>
          </a:p>
          <a:p>
            <a:r>
              <a:rPr lang="cs-CZ" dirty="0" smtClean="0"/>
              <a:t>VYJADŘUJE VZTAH MEZI ÚČASTNÍKY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15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DOVENOSTI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NASLOUCHAT</a:t>
            </a:r>
          </a:p>
          <a:p>
            <a:r>
              <a:rPr lang="cs-CZ" dirty="0" smtClean="0"/>
              <a:t>PŘIJÍMAT NEVERBÁLNÍ SIGNÁLY</a:t>
            </a:r>
          </a:p>
          <a:p>
            <a:r>
              <a:rPr lang="cs-CZ" dirty="0" smtClean="0"/>
              <a:t>DÁVAT ZPĚTNOU VAZBU</a:t>
            </a:r>
          </a:p>
          <a:p>
            <a:r>
              <a:rPr lang="cs-CZ" dirty="0" smtClean="0"/>
              <a:t>VYJADŘOVAT SE JASNĚ</a:t>
            </a:r>
          </a:p>
          <a:p>
            <a:r>
              <a:rPr lang="cs-CZ" dirty="0" smtClean="0"/>
              <a:t>SHRNOVAT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12776"/>
            <a:ext cx="6591985" cy="5445224"/>
          </a:xfrm>
        </p:spPr>
        <p:txBody>
          <a:bodyPr>
            <a:normAutofit/>
          </a:bodyPr>
          <a:lstStyle/>
          <a:p>
            <a:r>
              <a:rPr lang="cs-CZ" b="1" dirty="0" smtClean="0"/>
              <a:t>TROJICE  </a:t>
            </a:r>
          </a:p>
          <a:p>
            <a:pPr marL="0" indent="0">
              <a:buNone/>
            </a:pPr>
            <a:r>
              <a:rPr lang="cs-CZ" dirty="0" smtClean="0"/>
              <a:t>Mluvčí</a:t>
            </a:r>
          </a:p>
          <a:p>
            <a:pPr marL="0" indent="0">
              <a:buNone/>
            </a:pPr>
            <a:r>
              <a:rPr lang="cs-CZ" dirty="0" smtClean="0"/>
              <a:t>Naslouchající</a:t>
            </a:r>
          </a:p>
          <a:p>
            <a:pPr marL="0" indent="0">
              <a:buNone/>
            </a:pPr>
            <a:r>
              <a:rPr lang="cs-CZ" dirty="0" smtClean="0"/>
              <a:t>Pozorovatel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Reflexe: </a:t>
            </a:r>
          </a:p>
          <a:p>
            <a:pPr marL="0" indent="0">
              <a:buNone/>
            </a:pPr>
            <a:r>
              <a:rPr lang="cs-CZ" dirty="0" smtClean="0"/>
              <a:t>MLUVČÍ</a:t>
            </a:r>
          </a:p>
          <a:p>
            <a:pPr marL="0" indent="0">
              <a:buNone/>
            </a:pPr>
            <a:r>
              <a:rPr lang="cs-CZ" dirty="0" smtClean="0"/>
              <a:t>NASLOUCHAJÍCÍ</a:t>
            </a:r>
          </a:p>
          <a:p>
            <a:pPr marL="0" indent="0">
              <a:buNone/>
            </a:pPr>
            <a:r>
              <a:rPr lang="cs-CZ" dirty="0" smtClean="0"/>
              <a:t>POZOROVATEL</a:t>
            </a:r>
          </a:p>
          <a:p>
            <a:pPr marL="0" indent="0">
              <a:buNone/>
            </a:pPr>
            <a:r>
              <a:rPr lang="cs-CZ" dirty="0" smtClean="0"/>
              <a:t>Co pomáhá mluvčímu, co pomáhá naslouchajícímu, jak rozvíjet naslouchání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Dovednost v práci učitele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28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EFEKTIVNÍHO NASLOUCHÁNÍ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Opravdové soustředění, pozornost jen na řečníka</a:t>
            </a:r>
          </a:p>
          <a:p>
            <a:r>
              <a:rPr lang="cs-CZ" dirty="0" smtClean="0"/>
              <a:t>Ochota naslouchat a porozumět</a:t>
            </a:r>
          </a:p>
          <a:p>
            <a:r>
              <a:rPr lang="cs-CZ" dirty="0" smtClean="0"/>
              <a:t>Udržovat oční kontakt</a:t>
            </a:r>
          </a:p>
          <a:p>
            <a:r>
              <a:rPr lang="cs-CZ" dirty="0" smtClean="0"/>
              <a:t>Projevovat zájem neverbálně</a:t>
            </a:r>
          </a:p>
          <a:p>
            <a:r>
              <a:rPr lang="cs-CZ" dirty="0" smtClean="0"/>
              <a:t>Přiměřené slovní povzbuzování</a:t>
            </a:r>
          </a:p>
          <a:p>
            <a:r>
              <a:rPr lang="cs-CZ" dirty="0" smtClean="0"/>
              <a:t>Kladení doplňujících otázek, ale ne zvědavě</a:t>
            </a:r>
          </a:p>
          <a:p>
            <a:r>
              <a:rPr lang="cs-CZ" dirty="0" smtClean="0"/>
              <a:t>Shrnout sdělení</a:t>
            </a:r>
          </a:p>
          <a:p>
            <a:r>
              <a:rPr lang="cs-CZ" dirty="0" smtClean="0"/>
              <a:t>Akceptovat pocity</a:t>
            </a:r>
          </a:p>
          <a:p>
            <a:r>
              <a:rPr lang="cs-CZ" dirty="0" smtClean="0"/>
              <a:t>Empatie</a:t>
            </a:r>
          </a:p>
          <a:p>
            <a:r>
              <a:rPr lang="cs-CZ" dirty="0" smtClean="0"/>
              <a:t>Poskytovat podporu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42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Popisuje chování mluvčího, ale nehodnotí ho</a:t>
            </a:r>
          </a:p>
          <a:p>
            <a:r>
              <a:rPr lang="cs-CZ" dirty="0" smtClean="0"/>
              <a:t>Všímá si </a:t>
            </a:r>
            <a:r>
              <a:rPr lang="cs-CZ" dirty="0" smtClean="0"/>
              <a:t>chování, </a:t>
            </a:r>
            <a:r>
              <a:rPr lang="cs-CZ" dirty="0" smtClean="0"/>
              <a:t>které je změnitelné</a:t>
            </a:r>
          </a:p>
          <a:p>
            <a:r>
              <a:rPr lang="cs-CZ" dirty="0" smtClean="0"/>
              <a:t>Snaží se ocenit druhého</a:t>
            </a:r>
          </a:p>
          <a:p>
            <a:r>
              <a:rPr lang="cs-CZ" dirty="0" smtClean="0"/>
              <a:t>Mluví o sobě, jak na něj chování </a:t>
            </a:r>
            <a:r>
              <a:rPr lang="cs-CZ" dirty="0" smtClean="0"/>
              <a:t>působí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Příjemce</a:t>
            </a:r>
          </a:p>
          <a:p>
            <a:pPr>
              <a:buFontTx/>
              <a:buChar char="-"/>
            </a:pPr>
            <a:r>
              <a:rPr lang="cs-CZ" dirty="0" smtClean="0"/>
              <a:t>Nepřerušuje a naslouchá </a:t>
            </a:r>
          </a:p>
          <a:p>
            <a:pPr>
              <a:buFontTx/>
              <a:buChar char="-"/>
            </a:pPr>
            <a:r>
              <a:rPr lang="cs-CZ" dirty="0" smtClean="0"/>
              <a:t>Nevysvětluje, jak to myslel</a:t>
            </a:r>
          </a:p>
          <a:p>
            <a:pPr>
              <a:buFontTx/>
              <a:buChar char="-"/>
            </a:pPr>
            <a:r>
              <a:rPr lang="cs-CZ" dirty="0" smtClean="0"/>
              <a:t>Ocení toho, kdo zpětnou vazbu dává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15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415" y="347910"/>
            <a:ext cx="6589199" cy="1280890"/>
          </a:xfrm>
        </p:spPr>
        <p:txBody>
          <a:bodyPr/>
          <a:lstStyle/>
          <a:p>
            <a:r>
              <a:rPr lang="cs-CZ" dirty="0" smtClean="0"/>
              <a:t>2. CVIČENÍ</a:t>
            </a:r>
            <a:br>
              <a:rPr lang="cs-CZ" dirty="0" smtClean="0"/>
            </a:br>
            <a:r>
              <a:rPr lang="cs-CZ" dirty="0" smtClean="0"/>
              <a:t>JAK SI LIDÉ ROZUMĚJÍ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511256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NEJSNAŽŠÍ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OBTÍŽNÉ</a:t>
            </a:r>
          </a:p>
        </p:txBody>
      </p:sp>
    </p:spTree>
    <p:extLst>
      <p:ext uri="{BB962C8B-B14F-4D97-AF65-F5344CB8AC3E}">
        <p14:creationId xmlns:p14="http://schemas.microsoft.com/office/powerpoint/2010/main" val="41934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CVIČENÍ</a:t>
            </a:r>
            <a:br>
              <a:rPr lang="cs-CZ" dirty="0" smtClean="0"/>
            </a:br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PŘÍJEMNÉ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NEPŘÍJEMNÉ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3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683765" cy="88498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060848"/>
            <a:ext cx="7411319" cy="4896543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10768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5468</TotalTime>
  <Words>414</Words>
  <Application>Microsoft Office PowerPoint</Application>
  <PresentationFormat>Předvádění na obrazovce (4:3)</PresentationFormat>
  <Paragraphs>118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Stébla</vt:lpstr>
      <vt:lpstr>KOMUNIKACE</vt:lpstr>
      <vt:lpstr>KOMUNIKACE</vt:lpstr>
      <vt:lpstr>KOMUNIKAČNÍ DOVENOSTI</vt:lpstr>
      <vt:lpstr>1. CVIČENÍ</vt:lpstr>
      <vt:lpstr>ZÁSADY EFEKTIVNÍHO NASLOUCHÁNÍ</vt:lpstr>
      <vt:lpstr>ZPĚTNÁ VAZBA</vt:lpstr>
      <vt:lpstr>2. CVIČENÍ JAK SI LIDÉ ROZUMĚJÍ</vt:lpstr>
      <vt:lpstr>3. CVIČENÍ KOMUNIKACE</vt:lpstr>
      <vt:lpstr>Příjemný, přijatelný způsob komunikace </vt:lpstr>
      <vt:lpstr>Nepříjemný, nepřijatelný způsob</vt:lpstr>
      <vt:lpstr>4. CVIČENÍ  Co způsobuje zastavení komunikace?</vt:lpstr>
      <vt:lpstr>KO-ST  KOMUNIKAČNÍ STOPKY</vt:lpstr>
      <vt:lpstr>5. CVIČENÍ Oblíbené komunikační omyly</vt:lpstr>
      <vt:lpstr>O-K-O OBLÍBENÉ KOMUNIKAČNÍ OMYLY</vt:lpstr>
      <vt:lpstr>Moje silné a slabé stránky v komunikaci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206</cp:revision>
  <dcterms:created xsi:type="dcterms:W3CDTF">2010-10-29T12:24:12Z</dcterms:created>
  <dcterms:modified xsi:type="dcterms:W3CDTF">2021-03-02T12:35:53Z</dcterms:modified>
</cp:coreProperties>
</file>