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6.xml"/><Relationship Id="rId33" Type="http://schemas.openxmlformats.org/officeDocument/2006/relationships/font" Target="fonts/Merriweather-boldItalic.fntdata"/><Relationship Id="rId10" Type="http://schemas.openxmlformats.org/officeDocument/2006/relationships/slide" Target="slides/slide5.xml"/><Relationship Id="rId32"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16ad65c2b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16ad65c2b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16ad65c2b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16ad65c2b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16ad65c2b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16ad65c2b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16ad65c2b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16ad65c2b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16ad65c2b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16ad65c2b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16ad65c2b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16ad65c2b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16ad65c2b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16ad65c2b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16ad65c2b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16ad65c2b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16ad65c2b_0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16ad65c2b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16ad65c2b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16ad65c2b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816ad65c2b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16ad65c2b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16ad65c2b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16ad65c2b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16ad65c2b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16ad65c2b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16ad65c2b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16ad65c2b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16ad65c2b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16ad65c2b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16ad65c2b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16ad65c2b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16ad65c2b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16ad65c2b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16ad65c2b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16ad65c2b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16ad65c2b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16ad65c2b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Komunikace a asertivita</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539725"/>
            <a:ext cx="8520600" cy="7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Kinezika</a:t>
            </a:r>
            <a:endParaRPr/>
          </a:p>
        </p:txBody>
      </p:sp>
      <p:sp>
        <p:nvSpPr>
          <p:cNvPr id="127" name="Google Shape;127;p22"/>
          <p:cNvSpPr txBox="1"/>
          <p:nvPr/>
        </p:nvSpPr>
        <p:spPr>
          <a:xfrm>
            <a:off x="321475" y="1401475"/>
            <a:ext cx="3855300" cy="3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Se zabývá </a:t>
            </a:r>
            <a:r>
              <a:rPr b="1" lang="cs">
                <a:latin typeface="Roboto"/>
                <a:ea typeface="Roboto"/>
                <a:cs typeface="Roboto"/>
                <a:sym typeface="Roboto"/>
              </a:rPr>
              <a:t>koordinací a pohyby těla</a:t>
            </a:r>
            <a:r>
              <a:rPr lang="cs">
                <a:latin typeface="Roboto"/>
                <a:ea typeface="Roboto"/>
                <a:cs typeface="Roboto"/>
                <a:sym typeface="Roboto"/>
              </a:rPr>
              <a:t> a jeho částí, jako pohyby horními končetinami (gestika), pohyby hlavy, pohyby v obličeji (mimika), postojem a držením těla (posturologie).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Jedná se o spontánní pohyby různých částí těla, které nemají význam gest.</a:t>
            </a:r>
            <a:endParaRPr>
              <a:latin typeface="Roboto"/>
              <a:ea typeface="Roboto"/>
              <a:cs typeface="Roboto"/>
              <a:sym typeface="Roboto"/>
            </a:endParaRPr>
          </a:p>
        </p:txBody>
      </p:sp>
      <p:sp>
        <p:nvSpPr>
          <p:cNvPr id="128" name="Google Shape;128;p22"/>
          <p:cNvSpPr txBox="1"/>
          <p:nvPr/>
        </p:nvSpPr>
        <p:spPr>
          <a:xfrm>
            <a:off x="5302075" y="762000"/>
            <a:ext cx="3437100" cy="2873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i="1" lang="cs">
                <a:latin typeface="Roboto"/>
                <a:ea typeface="Roboto"/>
                <a:cs typeface="Roboto"/>
                <a:sym typeface="Roboto"/>
              </a:rPr>
              <a:t>bodové činnosti</a:t>
            </a:r>
            <a:r>
              <a:rPr lang="cs">
                <a:latin typeface="Roboto"/>
                <a:ea typeface="Roboto"/>
                <a:cs typeface="Roboto"/>
                <a:sym typeface="Roboto"/>
              </a:rPr>
              <a:t> - uchopení předmětu, trvají sekundy až desítky sekund</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i="1" lang="cs">
                <a:latin typeface="Roboto"/>
                <a:ea typeface="Roboto"/>
                <a:cs typeface="Roboto"/>
                <a:sym typeface="Roboto"/>
              </a:rPr>
              <a:t>počty pohybů</a:t>
            </a:r>
            <a:r>
              <a:rPr lang="cs">
                <a:latin typeface="Roboto"/>
                <a:ea typeface="Roboto"/>
                <a:cs typeface="Roboto"/>
                <a:sym typeface="Roboto"/>
              </a:rPr>
              <a:t> - sledujeme celý pohybový děj (mytí, oblékání), trvají 5-20 minut</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i="1" lang="cs">
                <a:latin typeface="Roboto"/>
                <a:ea typeface="Roboto"/>
                <a:cs typeface="Roboto"/>
                <a:sym typeface="Roboto"/>
              </a:rPr>
              <a:t>pohybové prezentace</a:t>
            </a:r>
            <a:r>
              <a:rPr lang="cs">
                <a:latin typeface="Roboto"/>
                <a:ea typeface="Roboto"/>
                <a:cs typeface="Roboto"/>
                <a:sym typeface="Roboto"/>
              </a:rPr>
              <a:t> - pohyb po určitou dobu (např: od vstupu do ordinace až po odchod), trvají hodiny</a:t>
            </a:r>
            <a:endParaRPr>
              <a:latin typeface="Roboto"/>
              <a:ea typeface="Roboto"/>
              <a:cs typeface="Roboto"/>
              <a:sym typeface="Roboto"/>
            </a:endParaRPr>
          </a:p>
        </p:txBody>
      </p:sp>
      <p:pic>
        <p:nvPicPr>
          <p:cNvPr id="129" name="Google Shape;129;p22"/>
          <p:cNvPicPr preferRelativeResize="0"/>
          <p:nvPr/>
        </p:nvPicPr>
        <p:blipFill>
          <a:blip r:embed="rId3">
            <a:alphaModFix/>
          </a:blip>
          <a:stretch>
            <a:fillRect/>
          </a:stretch>
        </p:blipFill>
        <p:spPr>
          <a:xfrm>
            <a:off x="3098016" y="3055150"/>
            <a:ext cx="2947975" cy="200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Úprava zevnějšku</a:t>
            </a:r>
            <a:endParaRPr/>
          </a:p>
        </p:txBody>
      </p:sp>
      <p:sp>
        <p:nvSpPr>
          <p:cNvPr id="135" name="Google Shape;135;p23"/>
          <p:cNvSpPr txBox="1"/>
          <p:nvPr/>
        </p:nvSpPr>
        <p:spPr>
          <a:xfrm>
            <a:off x="321475" y="2143125"/>
            <a:ext cx="3688200" cy="26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800">
                <a:latin typeface="Roboto"/>
                <a:ea typeface="Roboto"/>
                <a:cs typeface="Roboto"/>
                <a:sym typeface="Roboto"/>
              </a:rPr>
              <a:t>Jedná se o způsob oblečení, účesu, líčení. Je možno zde zahrnout i úpravu prostředí, volbu osob k osobnímu kontaktu.</a:t>
            </a:r>
            <a:endParaRPr sz="1800">
              <a:latin typeface="Roboto"/>
              <a:ea typeface="Roboto"/>
              <a:cs typeface="Roboto"/>
              <a:sym typeface="Roboto"/>
            </a:endParaRPr>
          </a:p>
        </p:txBody>
      </p:sp>
      <p:pic>
        <p:nvPicPr>
          <p:cNvPr id="136" name="Google Shape;136;p23"/>
          <p:cNvPicPr preferRelativeResize="0"/>
          <p:nvPr/>
        </p:nvPicPr>
        <p:blipFill>
          <a:blip r:embed="rId3">
            <a:alphaModFix/>
          </a:blip>
          <a:stretch>
            <a:fillRect/>
          </a:stretch>
        </p:blipFill>
        <p:spPr>
          <a:xfrm>
            <a:off x="4300500" y="1377950"/>
            <a:ext cx="4531794" cy="301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Na vyzkoušení : </a:t>
            </a:r>
            <a:endParaRPr/>
          </a:p>
          <a:p>
            <a:pPr indent="0" lvl="0" marL="0" rtl="0" algn="l">
              <a:spcBef>
                <a:spcPts val="0"/>
              </a:spcBef>
              <a:spcAft>
                <a:spcPts val="0"/>
              </a:spcAft>
              <a:buNone/>
            </a:pPr>
            <a:r>
              <a:rPr lang="cs"/>
              <a:t>Všímám si jak naslouchám </a:t>
            </a:r>
            <a:endParaRPr/>
          </a:p>
        </p:txBody>
      </p:sp>
      <p:sp>
        <p:nvSpPr>
          <p:cNvPr id="142" name="Google Shape;142;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800">
                <a:solidFill>
                  <a:srgbClr val="000000"/>
                </a:solidFill>
                <a:latin typeface="Arial"/>
                <a:ea typeface="Arial"/>
                <a:cs typeface="Arial"/>
                <a:sym typeface="Arial"/>
              </a:rPr>
              <a:t>Jděte a mluvte s někým pár minut. S kýmkoli. Při naslouchání si všímejte, co kromě hlasu vašeho protějšku ještě slyšíte. Nebo řečeno jinak, jaké další myšlenky probíhají ve vaší hlavě, když nasloucháte?</a:t>
            </a:r>
            <a:endParaRPr sz="1800"/>
          </a:p>
        </p:txBody>
      </p:sp>
      <p:pic>
        <p:nvPicPr>
          <p:cNvPr id="143" name="Google Shape;143;p24"/>
          <p:cNvPicPr preferRelativeResize="0"/>
          <p:nvPr/>
        </p:nvPicPr>
        <p:blipFill>
          <a:blip r:embed="rId3">
            <a:alphaModFix/>
          </a:blip>
          <a:stretch>
            <a:fillRect/>
          </a:stretch>
        </p:blipFill>
        <p:spPr>
          <a:xfrm>
            <a:off x="975850" y="2517800"/>
            <a:ext cx="2514600" cy="181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Čeho jste si mohli všimnout</a:t>
            </a:r>
            <a:endParaRPr/>
          </a:p>
        </p:txBody>
      </p:sp>
      <p:sp>
        <p:nvSpPr>
          <p:cNvPr id="149" name="Google Shape;149;p2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cs" sz="1400"/>
              <a:t>Naslouchání je příležitost pochopit problém</a:t>
            </a:r>
            <a:endParaRPr sz="1400"/>
          </a:p>
          <a:p>
            <a:pPr indent="-317500" lvl="0" marL="457200" rtl="0" algn="l">
              <a:spcBef>
                <a:spcPts val="0"/>
              </a:spcBef>
              <a:spcAft>
                <a:spcPts val="0"/>
              </a:spcAft>
              <a:buSzPts val="1400"/>
              <a:buChar char="-"/>
            </a:pPr>
            <a:r>
              <a:rPr lang="cs" sz="1400"/>
              <a:t>Naslouchání je příležitost vypadat inteligentně </a:t>
            </a:r>
            <a:endParaRPr sz="1400"/>
          </a:p>
          <a:p>
            <a:pPr indent="-317500" lvl="0" marL="457200" rtl="0" algn="l">
              <a:spcBef>
                <a:spcPts val="0"/>
              </a:spcBef>
              <a:spcAft>
                <a:spcPts val="0"/>
              </a:spcAft>
              <a:buSzPts val="1400"/>
              <a:buChar char="-"/>
            </a:pPr>
            <a:r>
              <a:rPr lang="cs" sz="1400"/>
              <a:t>Naslouchání je příležitost získat informace </a:t>
            </a:r>
            <a:endParaRPr sz="1400"/>
          </a:p>
          <a:p>
            <a:pPr indent="-317500" lvl="0" marL="457200" rtl="0" algn="l">
              <a:spcBef>
                <a:spcPts val="0"/>
              </a:spcBef>
              <a:spcAft>
                <a:spcPts val="0"/>
              </a:spcAft>
              <a:buSzPts val="1400"/>
              <a:buChar char="-"/>
            </a:pPr>
            <a:r>
              <a:rPr lang="cs" sz="1400"/>
              <a:t>Naslouchání je příležitost zjistit, jak vypadat důležitě </a:t>
            </a:r>
            <a:endParaRPr sz="1400"/>
          </a:p>
          <a:p>
            <a:pPr indent="-317500" lvl="0" marL="457200" rtl="0" algn="l">
              <a:spcBef>
                <a:spcPts val="0"/>
              </a:spcBef>
              <a:spcAft>
                <a:spcPts val="0"/>
              </a:spcAft>
              <a:buSzPts val="1400"/>
              <a:buChar char="-"/>
            </a:pPr>
            <a:r>
              <a:rPr lang="cs" sz="1400"/>
              <a:t>Naslouchání je příležitost dozvědět se, co se děje s druhou osobou</a:t>
            </a:r>
            <a:endParaRPr sz="1400"/>
          </a:p>
          <a:p>
            <a:pPr indent="-317500" lvl="0" marL="457200" rtl="0" algn="l">
              <a:spcBef>
                <a:spcPts val="0"/>
              </a:spcBef>
              <a:spcAft>
                <a:spcPts val="0"/>
              </a:spcAft>
              <a:buSzPts val="1400"/>
              <a:buChar char="-"/>
            </a:pPr>
            <a:r>
              <a:rPr lang="cs" sz="1400"/>
              <a:t>Naslouchání je příležitost vnímat vnější zvuky jako jiný hluk, hudba atd.</a:t>
            </a:r>
            <a:endParaRPr sz="1400"/>
          </a:p>
          <a:p>
            <a:pPr indent="-317500" lvl="0" marL="457200" rtl="0" algn="l">
              <a:spcBef>
                <a:spcPts val="0"/>
              </a:spcBef>
              <a:spcAft>
                <a:spcPts val="0"/>
              </a:spcAft>
              <a:buSzPts val="1400"/>
              <a:buChar char="-"/>
            </a:pPr>
            <a:r>
              <a:rPr lang="cs" sz="1400"/>
              <a:t>Naslouchání je příležitost zjistit, jak byste mohli pomoci </a:t>
            </a:r>
            <a:endParaRPr sz="1400"/>
          </a:p>
          <a:p>
            <a:pPr indent="-317500" lvl="0" marL="457200" rtl="0" algn="l">
              <a:spcBef>
                <a:spcPts val="0"/>
              </a:spcBef>
              <a:spcAft>
                <a:spcPts val="0"/>
              </a:spcAft>
              <a:buSzPts val="1400"/>
              <a:buChar char="-"/>
            </a:pPr>
            <a:r>
              <a:rPr lang="cs" sz="1400"/>
              <a:t>Naslouchání je příležitost věnovat se vlastním myšlenkám a druhou osobu vůbec neposlouchat </a:t>
            </a:r>
            <a:endParaRPr sz="1400"/>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Nenásilná komunikace (Rosenberg, 2012)</a:t>
            </a:r>
            <a:endParaRPr/>
          </a:p>
        </p:txBody>
      </p:sp>
      <p:sp>
        <p:nvSpPr>
          <p:cNvPr id="155" name="Google Shape;155;p26"/>
          <p:cNvSpPr txBox="1"/>
          <p:nvPr/>
        </p:nvSpPr>
        <p:spPr>
          <a:xfrm>
            <a:off x="500075" y="2297900"/>
            <a:ext cx="8167800" cy="23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2400">
                <a:latin typeface="Roboto"/>
                <a:ea typeface="Roboto"/>
                <a:cs typeface="Roboto"/>
                <a:sym typeface="Roboto"/>
              </a:rPr>
              <a:t>Základní čtyři kroky :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cs" sz="2400">
                <a:latin typeface="Roboto"/>
                <a:ea typeface="Roboto"/>
                <a:cs typeface="Roboto"/>
                <a:sym typeface="Roboto"/>
              </a:rPr>
              <a:t>Pozorování bez hodnocení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cs" sz="2400">
                <a:latin typeface="Roboto"/>
                <a:ea typeface="Roboto"/>
                <a:cs typeface="Roboto"/>
                <a:sym typeface="Roboto"/>
              </a:rPr>
              <a:t>Vyjádření pocitů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cs" sz="2400">
                <a:latin typeface="Roboto"/>
                <a:ea typeface="Roboto"/>
                <a:cs typeface="Roboto"/>
                <a:sym typeface="Roboto"/>
              </a:rPr>
              <a:t>Uvedomujeme si své pocity a potřeby</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cs" sz="2400">
                <a:latin typeface="Roboto"/>
                <a:ea typeface="Roboto"/>
                <a:cs typeface="Roboto"/>
                <a:sym typeface="Roboto"/>
              </a:rPr>
              <a:t>Vyjádření prosby, co by pomohlo </a:t>
            </a:r>
            <a:endParaRPr sz="24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Aktivní naslouchání </a:t>
            </a:r>
            <a:endParaRPr/>
          </a:p>
        </p:txBody>
      </p:sp>
      <p:sp>
        <p:nvSpPr>
          <p:cNvPr id="161" name="Google Shape;161;p27"/>
          <p:cNvSpPr txBox="1"/>
          <p:nvPr/>
        </p:nvSpPr>
        <p:spPr>
          <a:xfrm>
            <a:off x="346075" y="1432075"/>
            <a:ext cx="4093200" cy="3472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Roboto"/>
              <a:ea typeface="Roboto"/>
              <a:cs typeface="Roboto"/>
              <a:sym typeface="Roboto"/>
            </a:endParaRPr>
          </a:p>
          <a:p>
            <a:pPr indent="-330200" lvl="0" marL="457200" rtl="0" algn="l">
              <a:spcBef>
                <a:spcPts val="0"/>
              </a:spcBef>
              <a:spcAft>
                <a:spcPts val="0"/>
              </a:spcAft>
              <a:buSzPts val="1600"/>
              <a:buFont typeface="Roboto"/>
              <a:buChar char="-"/>
            </a:pPr>
            <a:r>
              <a:rPr i="1" lang="cs" sz="1600">
                <a:latin typeface="Roboto"/>
                <a:ea typeface="Roboto"/>
                <a:cs typeface="Roboto"/>
                <a:sym typeface="Roboto"/>
              </a:rPr>
              <a:t>Parafrázování </a:t>
            </a:r>
            <a:r>
              <a:rPr lang="cs" sz="1600">
                <a:latin typeface="Roboto"/>
                <a:ea typeface="Roboto"/>
                <a:cs typeface="Roboto"/>
                <a:sym typeface="Roboto"/>
              </a:rPr>
              <a:t>– zopakování slyšeného vlastními slovy </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i="1" lang="cs" sz="1600">
                <a:latin typeface="Roboto"/>
                <a:ea typeface="Roboto"/>
                <a:cs typeface="Roboto"/>
                <a:sym typeface="Roboto"/>
              </a:rPr>
              <a:t>Zrcadlové otázky </a:t>
            </a:r>
            <a:r>
              <a:rPr lang="cs" sz="1600">
                <a:latin typeface="Roboto"/>
                <a:ea typeface="Roboto"/>
                <a:cs typeface="Roboto"/>
                <a:sym typeface="Roboto"/>
              </a:rPr>
              <a:t>– otázky, kterými se ptáme na to, co náš partner právě řekl</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i="1" lang="cs" sz="1600">
                <a:latin typeface="Roboto"/>
                <a:ea typeface="Roboto"/>
                <a:cs typeface="Roboto"/>
                <a:sym typeface="Roboto"/>
              </a:rPr>
              <a:t>Zainteresované mlčení </a:t>
            </a:r>
            <a:r>
              <a:rPr lang="cs" sz="1600">
                <a:latin typeface="Roboto"/>
                <a:ea typeface="Roboto"/>
                <a:cs typeface="Roboto"/>
                <a:sym typeface="Roboto"/>
              </a:rPr>
              <a:t>– sdílení ticha s komunikačním partnerem, pouze neverbální projevy zpětné vazby</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cs" sz="1600">
                <a:latin typeface="Roboto"/>
                <a:ea typeface="Roboto"/>
                <a:cs typeface="Roboto"/>
                <a:sym typeface="Roboto"/>
              </a:rPr>
              <a:t>Základní pravidla pro aktivní naslouchání: </a:t>
            </a:r>
            <a:r>
              <a:rPr b="1" lang="cs" sz="1600">
                <a:latin typeface="Roboto"/>
                <a:ea typeface="Roboto"/>
                <a:cs typeface="Roboto"/>
                <a:sym typeface="Roboto"/>
              </a:rPr>
              <a:t>Nemlčet, ale ani neutopit množstvím informací</a:t>
            </a:r>
            <a:endParaRPr b="1" sz="16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62" name="Google Shape;162;p27"/>
          <p:cNvPicPr preferRelativeResize="0"/>
          <p:nvPr/>
        </p:nvPicPr>
        <p:blipFill>
          <a:blip r:embed="rId3">
            <a:alphaModFix/>
          </a:blip>
          <a:stretch>
            <a:fillRect/>
          </a:stretch>
        </p:blipFill>
        <p:spPr>
          <a:xfrm>
            <a:off x="4572000" y="1872325"/>
            <a:ext cx="4399924" cy="21999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Asertivita </a:t>
            </a:r>
            <a:endParaRPr/>
          </a:p>
        </p:txBody>
      </p:sp>
      <p:sp>
        <p:nvSpPr>
          <p:cNvPr id="168" name="Google Shape;168;p2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1800"/>
              <a:t>Manipulativní chování </a:t>
            </a:r>
            <a:endParaRPr b="1" sz="1800"/>
          </a:p>
          <a:p>
            <a:pPr indent="-311150" lvl="0" marL="457200" rtl="0" algn="l">
              <a:spcBef>
                <a:spcPts val="1600"/>
              </a:spcBef>
              <a:spcAft>
                <a:spcPts val="0"/>
              </a:spcAft>
              <a:buSzPts val="1300"/>
              <a:buChar char="-"/>
            </a:pPr>
            <a:r>
              <a:rPr lang="cs"/>
              <a:t>základní rys - sleduje cíl nepřímo</a:t>
            </a:r>
            <a:endParaRPr/>
          </a:p>
          <a:p>
            <a:pPr indent="-311150" lvl="0" marL="457200" rtl="0" algn="l">
              <a:spcBef>
                <a:spcPts val="0"/>
              </a:spcBef>
              <a:spcAft>
                <a:spcPts val="0"/>
              </a:spcAft>
              <a:buSzPts val="1300"/>
              <a:buChar char="-"/>
            </a:pPr>
            <a:r>
              <a:rPr lang="cs"/>
              <a:t>způsoby - vyvolávání pocitů viny, lichocení, apely na morálku</a:t>
            </a:r>
            <a:endParaRPr/>
          </a:p>
          <a:p>
            <a:pPr indent="-311150" lvl="0" marL="457200" rtl="0" algn="l">
              <a:spcBef>
                <a:spcPts val="0"/>
              </a:spcBef>
              <a:spcAft>
                <a:spcPts val="0"/>
              </a:spcAft>
              <a:buSzPts val="1300"/>
              <a:buChar char="-"/>
            </a:pPr>
            <a:r>
              <a:rPr lang="cs"/>
              <a:t>důvod - sobectví, potřeba zvýšit si sebevědomí, vnitřní prázdnota</a:t>
            </a:r>
            <a:endParaRPr/>
          </a:p>
          <a:p>
            <a:pPr indent="-311150" lvl="0" marL="457200" rtl="0" algn="l">
              <a:spcBef>
                <a:spcPts val="0"/>
              </a:spcBef>
              <a:spcAft>
                <a:spcPts val="0"/>
              </a:spcAft>
              <a:buSzPts val="1300"/>
              <a:buChar char="-"/>
            </a:pPr>
            <a:r>
              <a:rPr lang="cs"/>
              <a:t>role - “oběť”, “světice”</a:t>
            </a:r>
            <a:endParaRPr/>
          </a:p>
          <a:p>
            <a:pPr indent="-311150" lvl="0" marL="457200" rtl="0" algn="l">
              <a:spcBef>
                <a:spcPts val="0"/>
              </a:spcBef>
              <a:spcAft>
                <a:spcPts val="0"/>
              </a:spcAft>
              <a:buSzPts val="1300"/>
              <a:buChar char="-"/>
            </a:pPr>
            <a:r>
              <a:rPr lang="cs"/>
              <a:t>styl - skrytá výhra-prohra</a:t>
            </a:r>
            <a:endParaRPr/>
          </a:p>
          <a:p>
            <a:pPr indent="-311150" lvl="0" marL="457200" rtl="0" algn="l">
              <a:spcBef>
                <a:spcPts val="0"/>
              </a:spcBef>
              <a:spcAft>
                <a:spcPts val="0"/>
              </a:spcAft>
              <a:buSzPts val="1300"/>
              <a:buChar char="-"/>
            </a:pPr>
            <a:r>
              <a:rPr lang="cs"/>
              <a:t>možný důsledek - neschopnost opravdovosti ve vztazách, hysterie</a:t>
            </a:r>
            <a:endParaRPr/>
          </a:p>
          <a:p>
            <a:pPr indent="0" lvl="0" marL="0" rtl="0" algn="l">
              <a:spcBef>
                <a:spcPts val="1600"/>
              </a:spcBef>
              <a:spcAft>
                <a:spcPts val="1600"/>
              </a:spcAft>
              <a:buNone/>
            </a:pPr>
            <a:r>
              <a:t/>
            </a:r>
            <a:endParaRPr/>
          </a:p>
        </p:txBody>
      </p:sp>
      <p:sp>
        <p:nvSpPr>
          <p:cNvPr id="169" name="Google Shape;169;p28"/>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1800"/>
              <a:t>Asertivní chování</a:t>
            </a:r>
            <a:endParaRPr b="1" sz="1800"/>
          </a:p>
          <a:p>
            <a:pPr indent="-311150" lvl="0" marL="457200" rtl="0" algn="l">
              <a:spcBef>
                <a:spcPts val="1600"/>
              </a:spcBef>
              <a:spcAft>
                <a:spcPts val="0"/>
              </a:spcAft>
              <a:buSzPts val="1300"/>
              <a:buChar char="-"/>
            </a:pPr>
            <a:r>
              <a:rPr lang="cs"/>
              <a:t>základní rys - přímé, otevřené, sebevědomé, klidné</a:t>
            </a:r>
            <a:endParaRPr/>
          </a:p>
          <a:p>
            <a:pPr indent="-311150" lvl="0" marL="457200" rtl="0" algn="l">
              <a:spcBef>
                <a:spcPts val="0"/>
              </a:spcBef>
              <a:spcAft>
                <a:spcPts val="0"/>
              </a:spcAft>
              <a:buSzPts val="1300"/>
              <a:buChar char="-"/>
            </a:pPr>
            <a:r>
              <a:rPr lang="cs"/>
              <a:t>způsoby - respektující sebe i druhého, kompromisy</a:t>
            </a:r>
            <a:endParaRPr/>
          </a:p>
          <a:p>
            <a:pPr indent="-311150" lvl="0" marL="457200" rtl="0" algn="l">
              <a:spcBef>
                <a:spcPts val="0"/>
              </a:spcBef>
              <a:spcAft>
                <a:spcPts val="0"/>
              </a:spcAft>
              <a:buSzPts val="1300"/>
              <a:buChar char="-"/>
            </a:pPr>
            <a:r>
              <a:rPr lang="cs"/>
              <a:t>důvod - úcta k sobě i druhým, čest, odvaha</a:t>
            </a:r>
            <a:endParaRPr/>
          </a:p>
          <a:p>
            <a:pPr indent="-311150" lvl="0" marL="457200" rtl="0" algn="l">
              <a:spcBef>
                <a:spcPts val="0"/>
              </a:spcBef>
              <a:spcAft>
                <a:spcPts val="0"/>
              </a:spcAft>
              <a:buSzPts val="1300"/>
              <a:buChar char="-"/>
            </a:pPr>
            <a:r>
              <a:rPr lang="cs"/>
              <a:t>role - sebe sama</a:t>
            </a:r>
            <a:endParaRPr/>
          </a:p>
          <a:p>
            <a:pPr indent="-311150" lvl="0" marL="457200" rtl="0" algn="l">
              <a:spcBef>
                <a:spcPts val="0"/>
              </a:spcBef>
              <a:spcAft>
                <a:spcPts val="0"/>
              </a:spcAft>
              <a:buSzPts val="1300"/>
              <a:buChar char="-"/>
            </a:pPr>
            <a:r>
              <a:rPr lang="cs"/>
              <a:t>styl - výhra-výhra </a:t>
            </a:r>
            <a:endParaRPr/>
          </a:p>
          <a:p>
            <a:pPr indent="-311150" lvl="0" marL="457200" rtl="0" algn="l">
              <a:spcBef>
                <a:spcPts val="0"/>
              </a:spcBef>
              <a:spcAft>
                <a:spcPts val="0"/>
              </a:spcAft>
              <a:buSzPts val="1300"/>
              <a:buChar char="-"/>
            </a:pPr>
            <a:r>
              <a:rPr lang="cs"/>
              <a:t>možný důsledek - plné psychické zdraví </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45275" y="539725"/>
            <a:ext cx="8487000" cy="7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Asertivní dovednosti</a:t>
            </a:r>
            <a:endParaRPr/>
          </a:p>
        </p:txBody>
      </p:sp>
      <p:sp>
        <p:nvSpPr>
          <p:cNvPr id="175" name="Google Shape;175;p29"/>
          <p:cNvSpPr txBox="1"/>
          <p:nvPr/>
        </p:nvSpPr>
        <p:spPr>
          <a:xfrm>
            <a:off x="345275" y="1357200"/>
            <a:ext cx="3964800" cy="3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cs">
                <a:latin typeface="Roboto"/>
                <a:ea typeface="Roboto"/>
                <a:cs typeface="Roboto"/>
                <a:sym typeface="Roboto"/>
              </a:rPr>
              <a:t>Pokažená gramofonová deska.</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Postup, kdy chcete změnit agresivní nebo pasivní chování druhého člověka vůči vám a chcete dosáhnout vyslyšení vašeho názoru, případně i přimět druhého, aby zvážil jeho použití. Klidně opakujte to, co jste poprvé sdělil, co chcete uplatnit (Pozor! Ne prosadit! To by byla agresivita!). Na své formulaci nic neměňte, ničím ji neobohacujte. Ignorujte manipulativní techniky druhého i jeho veškeré projevy nelibosti. Klid, vyrovnanost, vstřícný tón jsou vaší oporou.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p:txBody>
      </p:sp>
      <p:sp>
        <p:nvSpPr>
          <p:cNvPr id="176" name="Google Shape;176;p29"/>
          <p:cNvSpPr txBox="1"/>
          <p:nvPr/>
        </p:nvSpPr>
        <p:spPr>
          <a:xfrm>
            <a:off x="4893475" y="1357200"/>
            <a:ext cx="3810000" cy="3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cs">
                <a:latin typeface="Roboto"/>
                <a:ea typeface="Roboto"/>
                <a:cs typeface="Roboto"/>
                <a:sym typeface="Roboto"/>
              </a:rPr>
              <a:t>Otevřené dveře.</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Postup v situacích, kdy jste někým kritizování za svůj ne zcela kvalitní výkon. Nikdy nevyhovíte všem požadavkům. Z toho vycházeje, že nemůžete být dokonalí. Kritiku přijímejte zcela klidně, bez úzkosti, bez sebeobrany. Ba naopak, vše, co je pravdivé, otevřeně připusťte. Vytvoříte tak atmosféru bez boje, bez soutěže kdo z koho. Naopak, připravíte prostředí pro jednání, jak dále a jinak.</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45275" y="539725"/>
            <a:ext cx="8487000" cy="7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Asertivní dovednosti</a:t>
            </a:r>
            <a:endParaRPr/>
          </a:p>
        </p:txBody>
      </p:sp>
      <p:sp>
        <p:nvSpPr>
          <p:cNvPr id="182" name="Google Shape;182;p30"/>
          <p:cNvSpPr txBox="1"/>
          <p:nvPr/>
        </p:nvSpPr>
        <p:spPr>
          <a:xfrm>
            <a:off x="345275" y="1357200"/>
            <a:ext cx="3964800" cy="3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cs">
                <a:latin typeface="Roboto"/>
                <a:ea typeface="Roboto"/>
                <a:cs typeface="Roboto"/>
                <a:sym typeface="Roboto"/>
              </a:rPr>
              <a:t>Negativní aserce.</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Dojde-li k situaci, kdy jednáte o vašem chování nebo výkonu, rozviňte asertivní dovednost „otevřené dveře“ dále. Buďte připraveni dát svůj souhlas s každou konkrétně označenou kritikou konkrétních nedostatků. Nechejte posoudit vaše vlastní chování nebo výkony bez sebeobrany a bez jakéhokoliv omlouvání.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p:txBody>
      </p:sp>
      <p:sp>
        <p:nvSpPr>
          <p:cNvPr id="183" name="Google Shape;183;p30"/>
          <p:cNvSpPr txBox="1"/>
          <p:nvPr/>
        </p:nvSpPr>
        <p:spPr>
          <a:xfrm>
            <a:off x="4893475" y="1357200"/>
            <a:ext cx="3810000" cy="3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cs">
                <a:latin typeface="Roboto"/>
                <a:ea typeface="Roboto"/>
                <a:cs typeface="Roboto"/>
                <a:sym typeface="Roboto"/>
              </a:rPr>
              <a:t>Negativní dotazování</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Dojde-li na kritiku, která není konkrétní, ba naopak, svou obecností směřuje až k dojmu, že všechno je špatně, začněte se dotazovat na konkrétní věci, až přivedete kritika do úzkých a ukážete mu, že musí svou kritiku zúžit na konkrétní záležitosti. Používejte dostatečně obtížné otázky, nenechejte se odbýt. Mnohdy tato technika otupí hroty a kritik sám uzná, že není co kritizovat.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45275" y="539725"/>
            <a:ext cx="8487000" cy="7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Asertivní dovednosti</a:t>
            </a:r>
            <a:endParaRPr/>
          </a:p>
        </p:txBody>
      </p:sp>
      <p:sp>
        <p:nvSpPr>
          <p:cNvPr id="189" name="Google Shape;189;p31"/>
          <p:cNvSpPr txBox="1"/>
          <p:nvPr/>
        </p:nvSpPr>
        <p:spPr>
          <a:xfrm>
            <a:off x="345275" y="1357200"/>
            <a:ext cx="8700600" cy="365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cs">
                <a:latin typeface="Roboto"/>
                <a:ea typeface="Roboto"/>
                <a:cs typeface="Roboto"/>
                <a:sym typeface="Roboto"/>
              </a:rPr>
              <a:t>Selektivní ignorování.</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V situacích, kdy jste osloveni informací, která nemá konkrétní konstruktivní význam, může to být situace, kdy jste ironicky napadeni, sarkasticky vyzývání k reakci, pomůže vám, když nebudete vůbec na výzvu reagovat. Nenechejte sebou manipulovat. Mlčení je také konstruktivní odpověď </a:t>
            </a:r>
            <a:endParaRPr>
              <a:latin typeface="Roboto"/>
              <a:ea typeface="Roboto"/>
              <a:cs typeface="Roboto"/>
              <a:sym typeface="Roboto"/>
            </a:endParaRPr>
          </a:p>
          <a:p>
            <a:pPr indent="0" lvl="0" marL="0" rtl="0" algn="l">
              <a:lnSpc>
                <a:spcPct val="115000"/>
              </a:lnSpc>
              <a:spcBef>
                <a:spcPts val="0"/>
              </a:spcBef>
              <a:spcAft>
                <a:spcPts val="0"/>
              </a:spcAft>
              <a:buNone/>
            </a:pPr>
            <a:r>
              <a:rPr b="1" lang="cs">
                <a:latin typeface="Roboto"/>
                <a:ea typeface="Roboto"/>
                <a:cs typeface="Roboto"/>
                <a:sym typeface="Roboto"/>
              </a:rPr>
              <a:t>Sebeotevření.</a:t>
            </a:r>
            <a:r>
              <a:rPr lang="cs">
                <a:latin typeface="Roboto"/>
                <a:ea typeface="Roboto"/>
                <a:cs typeface="Roboto"/>
                <a:sym typeface="Roboto"/>
              </a:rPr>
              <a:t>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Kdykoliv můžete sami za sebe, bez čekání na výzvu nebo na situaci, kdy vás někdo napadne, sdělovat informace o sobě. Klidným sdělováním kladných i negativních aspektů o vaší vlastní osobě či vašem výkonu tlumíte většinu možných následných diskusí a výpadů. </a:t>
            </a:r>
            <a:endParaRPr>
              <a:latin typeface="Roboto"/>
              <a:ea typeface="Roboto"/>
              <a:cs typeface="Roboto"/>
              <a:sym typeface="Roboto"/>
            </a:endParaRPr>
          </a:p>
          <a:p>
            <a:pPr indent="0" lvl="0" marL="0" rtl="0" algn="l">
              <a:lnSpc>
                <a:spcPct val="115000"/>
              </a:lnSpc>
              <a:spcBef>
                <a:spcPts val="0"/>
              </a:spcBef>
              <a:spcAft>
                <a:spcPts val="0"/>
              </a:spcAft>
              <a:buNone/>
            </a:pPr>
            <a:r>
              <a:rPr b="1" lang="cs">
                <a:latin typeface="Roboto"/>
                <a:ea typeface="Roboto"/>
                <a:cs typeface="Roboto"/>
                <a:sym typeface="Roboto"/>
              </a:rPr>
              <a:t>Volné informace. </a:t>
            </a:r>
            <a:endParaRPr b="1">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cs">
                <a:latin typeface="Roboto"/>
                <a:ea typeface="Roboto"/>
                <a:cs typeface="Roboto"/>
                <a:sym typeface="Roboto"/>
              </a:rPr>
              <a:t>Jste-li umírněnější povahy, ve společnosti spíše plaší, může vám pomoci postup, kdy zcela volně sdělíte nějakou, i nevyžádanou informaci o sobě. Zejména při navazování rozhovoru. Vzpomeňte si na známé téma o počasí!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Co je to komunikace?</a:t>
            </a:r>
            <a:endParaRPr/>
          </a:p>
        </p:txBody>
      </p:sp>
      <p:sp>
        <p:nvSpPr>
          <p:cNvPr id="71" name="Google Shape;71;p14"/>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cs"/>
              <a:t>KDO - komunikant, sdělující, tedy ten, který vysílá sdělení a zahajuje komunikační proces</a:t>
            </a:r>
            <a:endParaRPr/>
          </a:p>
          <a:p>
            <a:pPr indent="0" lvl="0" marL="0" rtl="0" algn="l">
              <a:spcBef>
                <a:spcPts val="1600"/>
              </a:spcBef>
              <a:spcAft>
                <a:spcPts val="0"/>
              </a:spcAft>
              <a:buNone/>
            </a:pPr>
            <a:r>
              <a:rPr lang="cs"/>
              <a:t>CO ŘÍKÁ - komuniké, obsah sdělení</a:t>
            </a:r>
            <a:endParaRPr/>
          </a:p>
          <a:p>
            <a:pPr indent="0" lvl="0" marL="0" rtl="0" algn="l">
              <a:spcBef>
                <a:spcPts val="1600"/>
              </a:spcBef>
              <a:spcAft>
                <a:spcPts val="0"/>
              </a:spcAft>
              <a:buNone/>
            </a:pPr>
            <a:r>
              <a:rPr lang="cs"/>
              <a:t>KOMU - komunikant, příjemce sdělení</a:t>
            </a:r>
            <a:endParaRPr/>
          </a:p>
          <a:p>
            <a:pPr indent="0" lvl="0" marL="0" rtl="0" algn="l">
              <a:spcBef>
                <a:spcPts val="1600"/>
              </a:spcBef>
              <a:spcAft>
                <a:spcPts val="0"/>
              </a:spcAft>
              <a:buNone/>
            </a:pPr>
            <a:r>
              <a:rPr lang="cs"/>
              <a:t>ČÍM - druh komunikace</a:t>
            </a:r>
            <a:endParaRPr/>
          </a:p>
          <a:p>
            <a:pPr indent="0" lvl="0" marL="0" rtl="0" algn="l">
              <a:spcBef>
                <a:spcPts val="1600"/>
              </a:spcBef>
              <a:spcAft>
                <a:spcPts val="0"/>
              </a:spcAft>
              <a:buNone/>
            </a:pPr>
            <a:r>
              <a:rPr lang="cs"/>
              <a:t>PROSTŘEDNICTVÍM JAKÉHO MÉDIA - prostředky, jakými je informace sdělována</a:t>
            </a:r>
            <a:endParaRPr/>
          </a:p>
          <a:p>
            <a:pPr indent="0" lvl="0" marL="0" rtl="0" algn="l">
              <a:spcBef>
                <a:spcPts val="1600"/>
              </a:spcBef>
              <a:spcAft>
                <a:spcPts val="0"/>
              </a:spcAft>
              <a:buNone/>
            </a:pPr>
            <a:r>
              <a:rPr lang="cs"/>
              <a:t>S JAKÝM ÚMYSLEM - záměr komunikanta, jeho motivace</a:t>
            </a:r>
            <a:endParaRPr/>
          </a:p>
          <a:p>
            <a:pPr indent="0" lvl="0" marL="0" rtl="0" algn="l">
              <a:spcBef>
                <a:spcPts val="1600"/>
              </a:spcBef>
              <a:spcAft>
                <a:spcPts val="0"/>
              </a:spcAft>
              <a:buNone/>
            </a:pPr>
            <a:r>
              <a:rPr lang="cs"/>
              <a:t>S JAKÝM ÚČINKEM - dopad sdělení na příjemce, pochopení účelu sdělení</a:t>
            </a:r>
            <a:endParaRPr/>
          </a:p>
          <a:p>
            <a:pPr indent="0" lvl="0" marL="0" rtl="0" algn="l">
              <a:spcBef>
                <a:spcPts val="1600"/>
              </a:spcBef>
              <a:spcAft>
                <a:spcPts val="1600"/>
              </a:spcAft>
              <a:buNone/>
            </a:pPr>
            <a:r>
              <a:t/>
            </a:r>
            <a:endParaRPr/>
          </a:p>
        </p:txBody>
      </p:sp>
      <p:sp>
        <p:nvSpPr>
          <p:cNvPr id="72" name="Google Shape;72;p14"/>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Harrold D. Lasswell popisuje komunikační proces jednoduše takto: "Kdo říká, co, jakým kanálem, ke komu, s jakým účinkem.”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Asertivní NE</a:t>
            </a:r>
            <a:endParaRPr/>
          </a:p>
          <a:p>
            <a:pPr indent="0" lvl="0" marL="0" rtl="0" algn="l">
              <a:spcBef>
                <a:spcPts val="0"/>
              </a:spcBef>
              <a:spcAft>
                <a:spcPts val="0"/>
              </a:spcAft>
              <a:buNone/>
            </a:pPr>
            <a:r>
              <a:t/>
            </a:r>
            <a:endParaRPr/>
          </a:p>
        </p:txBody>
      </p:sp>
      <p:sp>
        <p:nvSpPr>
          <p:cNvPr id="195" name="Google Shape;195;p32"/>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600"/>
              <a:t>Nic nepřidáváme. Odpověď “nemůžu” je zrádná, protože druhý se ihned zeptá, “Proč?”. Proč nutí k omlouvání a manipulativní argumentům. Na proč je nejlepší odpověď : Jednoduše proto, protože nechci. </a:t>
            </a:r>
            <a:endParaRPr sz="1600"/>
          </a:p>
          <a:p>
            <a:pPr indent="0" lvl="0" marL="0" rtl="0" algn="l">
              <a:spcBef>
                <a:spcPts val="1600"/>
              </a:spcBef>
              <a:spcAft>
                <a:spcPts val="0"/>
              </a:spcAft>
              <a:buNone/>
            </a:pPr>
            <a:r>
              <a:rPr lang="cs" sz="1600"/>
              <a:t>Důležité je příliš nevysvětlovat. Můžeme pochopit, že druhého naše odmítnutí zaskočilo. Můžeme se pokusit vcítit do jeho pocitů. A dát mu najevo, že ho neodmítáme jako člověka. Pouze tento požadavek nehodláme naplnit. Omluvy nepoužíváme, při odmítání požadavků jsou vesměs omluvy falešné a nepoctivé. </a:t>
            </a:r>
            <a:endParaRPr sz="1600"/>
          </a:p>
          <a:p>
            <a:pPr indent="0" lvl="0" marL="0" rtl="0" algn="l">
              <a:spcBef>
                <a:spcPts val="1600"/>
              </a:spcBef>
              <a:spcAft>
                <a:spcPts val="1600"/>
              </a:spcAft>
              <a:buNone/>
            </a:pPr>
            <a:r>
              <a:t/>
            </a:r>
            <a:endParaRPr/>
          </a:p>
        </p:txBody>
      </p:sp>
      <p:sp>
        <p:nvSpPr>
          <p:cNvPr id="196" name="Google Shape;196;p32"/>
          <p:cNvSpPr txBox="1"/>
          <p:nvPr>
            <p:ph idx="1" type="subTitle"/>
          </p:nvPr>
        </p:nvSpPr>
        <p:spPr>
          <a:xfrm>
            <a:off x="304800" y="1881200"/>
            <a:ext cx="3704400" cy="27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Když se rozhodneme, že “NE”, je na místě, stačí říct </a:t>
            </a:r>
            <a:endParaRPr/>
          </a:p>
          <a:p>
            <a:pPr indent="-330200" lvl="0" marL="457200" rtl="0" algn="l">
              <a:spcBef>
                <a:spcPts val="0"/>
              </a:spcBef>
              <a:spcAft>
                <a:spcPts val="0"/>
              </a:spcAft>
              <a:buSzPts val="1600"/>
              <a:buChar char="-"/>
            </a:pPr>
            <a:r>
              <a:rPr lang="cs"/>
              <a:t>Ne, nechci</a:t>
            </a:r>
            <a:endParaRPr/>
          </a:p>
          <a:p>
            <a:pPr indent="-330200" lvl="0" marL="457200" rtl="0" algn="l">
              <a:spcBef>
                <a:spcPts val="0"/>
              </a:spcBef>
              <a:spcAft>
                <a:spcPts val="0"/>
              </a:spcAft>
              <a:buSzPts val="1600"/>
              <a:buChar char="-"/>
            </a:pPr>
            <a:r>
              <a:rPr lang="cs"/>
              <a:t>Ne, to neudělám</a:t>
            </a:r>
            <a:endParaRPr/>
          </a:p>
          <a:p>
            <a:pPr indent="-330200" lvl="0" marL="457200" rtl="0" algn="l">
              <a:spcBef>
                <a:spcPts val="0"/>
              </a:spcBef>
              <a:spcAft>
                <a:spcPts val="0"/>
              </a:spcAft>
              <a:buSzPts val="1600"/>
              <a:buChar char="-"/>
            </a:pPr>
            <a:r>
              <a:rPr lang="cs"/>
              <a:t>Ne, to mi opravdu nevyhovuje</a:t>
            </a:r>
            <a:endParaRPr/>
          </a:p>
          <a:p>
            <a:pPr indent="-330200" lvl="0" marL="457200" rtl="0" algn="l">
              <a:spcBef>
                <a:spcPts val="0"/>
              </a:spcBef>
              <a:spcAft>
                <a:spcPts val="0"/>
              </a:spcAft>
              <a:buSzPts val="1600"/>
              <a:buChar char="-"/>
            </a:pPr>
            <a:r>
              <a:rPr lang="cs"/>
              <a:t>Ne, o to nemám zájem</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Komunikace </a:t>
            </a:r>
            <a:endParaRPr/>
          </a:p>
        </p:txBody>
      </p:sp>
      <p:sp>
        <p:nvSpPr>
          <p:cNvPr id="78" name="Google Shape;78;p15"/>
          <p:cNvSpPr txBox="1"/>
          <p:nvPr>
            <p:ph idx="1" type="body"/>
          </p:nvPr>
        </p:nvSpPr>
        <p:spPr>
          <a:xfrm>
            <a:off x="311700" y="1369200"/>
            <a:ext cx="3999900" cy="32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2400"/>
              <a:t>Verbální </a:t>
            </a:r>
            <a:endParaRPr b="1" sz="2400"/>
          </a:p>
          <a:p>
            <a:pPr indent="-342900" lvl="0" marL="457200" rtl="0" algn="l">
              <a:spcBef>
                <a:spcPts val="1600"/>
              </a:spcBef>
              <a:spcAft>
                <a:spcPts val="0"/>
              </a:spcAft>
              <a:buSzPts val="1800"/>
              <a:buChar char="-"/>
            </a:pPr>
            <a:r>
              <a:rPr lang="cs" sz="1800"/>
              <a:t>individualní </a:t>
            </a:r>
            <a:endParaRPr sz="1800"/>
          </a:p>
          <a:p>
            <a:pPr indent="-342900" lvl="0" marL="457200" rtl="0" algn="l">
              <a:spcBef>
                <a:spcPts val="0"/>
              </a:spcBef>
              <a:spcAft>
                <a:spcPts val="0"/>
              </a:spcAft>
              <a:buSzPts val="1800"/>
              <a:buChar char="-"/>
            </a:pPr>
            <a:r>
              <a:rPr lang="cs" sz="1800"/>
              <a:t>skupinová</a:t>
            </a:r>
            <a:endParaRPr sz="1800"/>
          </a:p>
        </p:txBody>
      </p:sp>
      <p:sp>
        <p:nvSpPr>
          <p:cNvPr id="79" name="Google Shape;79;p15"/>
          <p:cNvSpPr txBox="1"/>
          <p:nvPr>
            <p:ph idx="2" type="body"/>
          </p:nvPr>
        </p:nvSpPr>
        <p:spPr>
          <a:xfrm>
            <a:off x="4832400" y="1369225"/>
            <a:ext cx="3999900" cy="32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2400"/>
              <a:t>Neverbální </a:t>
            </a:r>
            <a:endParaRPr b="1" sz="2400"/>
          </a:p>
          <a:p>
            <a:pPr indent="-342900" lvl="0" marL="457200" rtl="0" algn="l">
              <a:spcBef>
                <a:spcPts val="1600"/>
              </a:spcBef>
              <a:spcAft>
                <a:spcPts val="0"/>
              </a:spcAft>
              <a:buSzPts val="1800"/>
              <a:buChar char="-"/>
            </a:pPr>
            <a:r>
              <a:rPr lang="cs" sz="1800"/>
              <a:t>proxemika</a:t>
            </a:r>
            <a:endParaRPr sz="1800"/>
          </a:p>
          <a:p>
            <a:pPr indent="-342900" lvl="0" marL="457200" rtl="0" algn="l">
              <a:spcBef>
                <a:spcPts val="0"/>
              </a:spcBef>
              <a:spcAft>
                <a:spcPts val="0"/>
              </a:spcAft>
              <a:buSzPts val="1800"/>
              <a:buChar char="-"/>
            </a:pPr>
            <a:r>
              <a:rPr lang="cs" sz="1800"/>
              <a:t>posturika</a:t>
            </a:r>
            <a:endParaRPr sz="1800"/>
          </a:p>
          <a:p>
            <a:pPr indent="-342900" lvl="0" marL="457200" rtl="0" algn="l">
              <a:spcBef>
                <a:spcPts val="0"/>
              </a:spcBef>
              <a:spcAft>
                <a:spcPts val="0"/>
              </a:spcAft>
              <a:buSzPts val="1800"/>
              <a:buChar char="-"/>
            </a:pPr>
            <a:r>
              <a:rPr lang="cs" sz="1800"/>
              <a:t>haptika</a:t>
            </a:r>
            <a:endParaRPr sz="1800"/>
          </a:p>
          <a:p>
            <a:pPr indent="-342900" lvl="0" marL="457200" rtl="0" algn="l">
              <a:spcBef>
                <a:spcPts val="0"/>
              </a:spcBef>
              <a:spcAft>
                <a:spcPts val="0"/>
              </a:spcAft>
              <a:buSzPts val="1800"/>
              <a:buChar char="-"/>
            </a:pPr>
            <a:r>
              <a:rPr lang="cs" sz="1800"/>
              <a:t>mimika</a:t>
            </a:r>
            <a:endParaRPr sz="1800"/>
          </a:p>
          <a:p>
            <a:pPr indent="-342900" lvl="0" marL="457200" rtl="0" algn="l">
              <a:spcBef>
                <a:spcPts val="0"/>
              </a:spcBef>
              <a:spcAft>
                <a:spcPts val="0"/>
              </a:spcAft>
              <a:buSzPts val="1800"/>
              <a:buChar char="-"/>
            </a:pPr>
            <a:r>
              <a:rPr lang="cs" sz="1800"/>
              <a:t>gestika</a:t>
            </a:r>
            <a:endParaRPr sz="1800"/>
          </a:p>
          <a:p>
            <a:pPr indent="-342900" lvl="0" marL="457200" rtl="0" algn="l">
              <a:spcBef>
                <a:spcPts val="0"/>
              </a:spcBef>
              <a:spcAft>
                <a:spcPts val="0"/>
              </a:spcAft>
              <a:buSzPts val="1800"/>
              <a:buChar char="-"/>
            </a:pPr>
            <a:r>
              <a:rPr lang="cs" sz="1800"/>
              <a:t>paralingvistické projevy</a:t>
            </a:r>
            <a:endParaRPr sz="1800"/>
          </a:p>
          <a:p>
            <a:pPr indent="-342900" lvl="0" marL="457200" rtl="0" algn="l">
              <a:spcBef>
                <a:spcPts val="0"/>
              </a:spcBef>
              <a:spcAft>
                <a:spcPts val="0"/>
              </a:spcAft>
              <a:buSzPts val="1800"/>
              <a:buChar char="-"/>
            </a:pPr>
            <a:r>
              <a:rPr lang="cs" sz="1800"/>
              <a:t>kinezika</a:t>
            </a:r>
            <a:endParaRPr sz="1800"/>
          </a:p>
          <a:p>
            <a:pPr indent="-342900" lvl="0" marL="457200" rtl="0" algn="l">
              <a:spcBef>
                <a:spcPts val="0"/>
              </a:spcBef>
              <a:spcAft>
                <a:spcPts val="0"/>
              </a:spcAft>
              <a:buSzPts val="1800"/>
              <a:buChar char="-"/>
            </a:pPr>
            <a:r>
              <a:rPr lang="cs" sz="1800"/>
              <a:t>úprava zevnějšku</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21475" y="539725"/>
            <a:ext cx="8510700" cy="7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Proxemika</a:t>
            </a:r>
            <a:endParaRPr/>
          </a:p>
        </p:txBody>
      </p:sp>
      <p:sp>
        <p:nvSpPr>
          <p:cNvPr id="85" name="Google Shape;85;p16"/>
          <p:cNvSpPr txBox="1"/>
          <p:nvPr/>
        </p:nvSpPr>
        <p:spPr>
          <a:xfrm>
            <a:off x="261950" y="1559725"/>
            <a:ext cx="4691100" cy="3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800">
                <a:latin typeface="Roboto"/>
                <a:ea typeface="Roboto"/>
                <a:cs typeface="Roboto"/>
                <a:sym typeface="Roboto"/>
              </a:rPr>
              <a:t>Proxemické chování má zvláštní charakter – jedná se o tzv. personifikaci prostoru. Každý z vás má nějaký prostor, který považujete za „svůj vlastní“, osobní, ostatní prostor je pak „společný“. S takto vymezeným prostorem, resp. vzdáleností, na kterou komunikujete s ostatními, vědomě či nevědomě manipulujete a tím dosahujete kvalitativních změn v interakci s ostatními. Každý z nás může vnímat osobní prostor a jeho zóny odlišně. </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86" name="Google Shape;86;p16"/>
          <p:cNvSpPr txBox="1"/>
          <p:nvPr/>
        </p:nvSpPr>
        <p:spPr>
          <a:xfrm>
            <a:off x="5810250" y="539725"/>
            <a:ext cx="2738400" cy="41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Intimní zóna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cca 15 – 30 cm</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výhradně lidi, kterým důvěřujeme</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Osobní zóna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cca 45 – 75 cm, může být i  90 – 120 cm</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přátelé, příbuzní, známí, atd.</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Sociální zóna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od 120 do cca 400 cm</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nedochází ke vzájemnému dotyku</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Veřejná zóna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veřejná vystoupení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ztíženo sledování jemné mimiky, případně dalších málo výrazných neverbálních projevů</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539725"/>
            <a:ext cx="8520600" cy="7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Posturika</a:t>
            </a:r>
            <a:endParaRPr/>
          </a:p>
        </p:txBody>
      </p:sp>
      <p:sp>
        <p:nvSpPr>
          <p:cNvPr id="92" name="Google Shape;92;p17"/>
          <p:cNvSpPr txBox="1"/>
          <p:nvPr/>
        </p:nvSpPr>
        <p:spPr>
          <a:xfrm>
            <a:off x="311700" y="1413425"/>
            <a:ext cx="3698100" cy="3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Posturologie se zabývá studiem </a:t>
            </a:r>
            <a:r>
              <a:rPr b="1" lang="cs">
                <a:latin typeface="Roboto"/>
                <a:ea typeface="Roboto"/>
                <a:cs typeface="Roboto"/>
                <a:sym typeface="Roboto"/>
              </a:rPr>
              <a:t>poloh lidského těla.</a:t>
            </a:r>
            <a:r>
              <a:rPr lang="cs">
                <a:latin typeface="Roboto"/>
                <a:ea typeface="Roboto"/>
                <a:cs typeface="Roboto"/>
                <a:sym typeface="Roboto"/>
              </a:rPr>
              <a:t> Z polohy těla můžete odhadnout budoucí úmysly.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Obecně lze rozlišit 4 typy poloh: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přiblížení,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oddálení,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rozšíření, roztáhnutí,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schoulení, zmenšení.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93" name="Google Shape;93;p17"/>
          <p:cNvPicPr preferRelativeResize="0"/>
          <p:nvPr/>
        </p:nvPicPr>
        <p:blipFill>
          <a:blip r:embed="rId3">
            <a:alphaModFix/>
          </a:blip>
          <a:stretch>
            <a:fillRect/>
          </a:stretch>
        </p:blipFill>
        <p:spPr>
          <a:xfrm>
            <a:off x="4174125" y="921275"/>
            <a:ext cx="4572000" cy="3562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539725"/>
            <a:ext cx="8520600" cy="8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Haptika</a:t>
            </a:r>
            <a:endParaRPr/>
          </a:p>
        </p:txBody>
      </p:sp>
      <p:sp>
        <p:nvSpPr>
          <p:cNvPr id="99" name="Google Shape;99;p18"/>
          <p:cNvSpPr txBox="1"/>
          <p:nvPr/>
        </p:nvSpPr>
        <p:spPr>
          <a:xfrm>
            <a:off x="4726775" y="1440650"/>
            <a:ext cx="4191000" cy="3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Haptika se zabývá </a:t>
            </a:r>
            <a:r>
              <a:rPr b="1" lang="cs">
                <a:latin typeface="Roboto"/>
                <a:ea typeface="Roboto"/>
                <a:cs typeface="Roboto"/>
                <a:sym typeface="Roboto"/>
              </a:rPr>
              <a:t>doteky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podání ruky a bezprostředního dotyku, konkrétněji jde o příjem zpráv o působení tlaku, o působení tepla, o působení chladu, o vlivu podnětů působících bolest, smysl pro vibrace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V běžné interakci můžete odlišovat doteky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intimní,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přátelské,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konvenční</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nepřátelské</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00" name="Google Shape;100;p18"/>
          <p:cNvPicPr preferRelativeResize="0"/>
          <p:nvPr/>
        </p:nvPicPr>
        <p:blipFill>
          <a:blip r:embed="rId3">
            <a:alphaModFix/>
          </a:blip>
          <a:stretch>
            <a:fillRect/>
          </a:stretch>
        </p:blipFill>
        <p:spPr>
          <a:xfrm>
            <a:off x="762293" y="1267525"/>
            <a:ext cx="2869107" cy="357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539725"/>
            <a:ext cx="8520600" cy="7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Mimika</a:t>
            </a:r>
            <a:endParaRPr/>
          </a:p>
        </p:txBody>
      </p:sp>
      <p:sp>
        <p:nvSpPr>
          <p:cNvPr id="106" name="Google Shape;106;p19"/>
          <p:cNvSpPr txBox="1"/>
          <p:nvPr/>
        </p:nvSpPr>
        <p:spPr>
          <a:xfrm>
            <a:off x="226750" y="1449225"/>
            <a:ext cx="4737900" cy="33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Jedná se o </a:t>
            </a:r>
            <a:r>
              <a:rPr b="1" lang="cs">
                <a:latin typeface="Roboto"/>
                <a:ea typeface="Roboto"/>
                <a:cs typeface="Roboto"/>
                <a:sym typeface="Roboto"/>
              </a:rPr>
              <a:t>výraz obličeje</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je považován za nejdůležitější indikátor vztahu v komunikaci nebo také ke sdělovanému obsahu v komunikaci.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pomocí mimiky dokážeme dávat najevo emoce a také je rozeznávat u komunikačních partnerů</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3 mimické zóny, které můžeme sledovat a také ovládat: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oblast čela a obočí (zde je patrné překvapení),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oblast očí a víček (zde je patrný smutek),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oblast nosu, dolní části obličeje a brady (zde jsou patrné pocity štěstí)</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K mimice můžeme zařadit i </a:t>
            </a:r>
            <a:r>
              <a:rPr b="1" lang="cs">
                <a:latin typeface="Roboto"/>
                <a:ea typeface="Roboto"/>
                <a:cs typeface="Roboto"/>
                <a:sym typeface="Roboto"/>
              </a:rPr>
              <a:t>oční kontakt</a:t>
            </a:r>
            <a:endParaRPr>
              <a:latin typeface="Roboto"/>
              <a:ea typeface="Roboto"/>
              <a:cs typeface="Roboto"/>
              <a:sym typeface="Roboto"/>
            </a:endParaRPr>
          </a:p>
        </p:txBody>
      </p:sp>
      <p:pic>
        <p:nvPicPr>
          <p:cNvPr id="107" name="Google Shape;107;p19"/>
          <p:cNvPicPr preferRelativeResize="0"/>
          <p:nvPr/>
        </p:nvPicPr>
        <p:blipFill>
          <a:blip r:embed="rId3">
            <a:alphaModFix/>
          </a:blip>
          <a:stretch>
            <a:fillRect/>
          </a:stretch>
        </p:blipFill>
        <p:spPr>
          <a:xfrm>
            <a:off x="5205250" y="694650"/>
            <a:ext cx="3627038" cy="35684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Gestika</a:t>
            </a:r>
            <a:endParaRPr/>
          </a:p>
        </p:txBody>
      </p:sp>
      <p:sp>
        <p:nvSpPr>
          <p:cNvPr id="113" name="Google Shape;113;p20"/>
          <p:cNvSpPr txBox="1"/>
          <p:nvPr/>
        </p:nvSpPr>
        <p:spPr>
          <a:xfrm>
            <a:off x="3702000" y="1270225"/>
            <a:ext cx="5130300" cy="3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s">
                <a:latin typeface="Roboto"/>
                <a:ea typeface="Roboto"/>
                <a:cs typeface="Roboto"/>
                <a:sym typeface="Roboto"/>
              </a:rPr>
              <a:t>Gesta </a:t>
            </a:r>
            <a:r>
              <a:rPr lang="cs">
                <a:latin typeface="Roboto"/>
                <a:ea typeface="Roboto"/>
                <a:cs typeface="Roboto"/>
                <a:sym typeface="Roboto"/>
              </a:rPr>
              <a:t>doprovázejí a dokreslují to, co verbálně vyjadřujete.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V běžné komunikaci používáme gesta, která </a:t>
            </a:r>
            <a:r>
              <a:rPr b="1" lang="cs">
                <a:latin typeface="Roboto"/>
                <a:ea typeface="Roboto"/>
                <a:cs typeface="Roboto"/>
                <a:sym typeface="Roboto"/>
              </a:rPr>
              <a:t>podporují</a:t>
            </a:r>
            <a:r>
              <a:rPr lang="cs">
                <a:latin typeface="Roboto"/>
                <a:ea typeface="Roboto"/>
                <a:cs typeface="Roboto"/>
                <a:sym typeface="Roboto"/>
              </a:rPr>
              <a:t> obsah sdělení.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Můžeme však použít i gesto které obsah sdělení </a:t>
            </a:r>
            <a:r>
              <a:rPr b="1" lang="cs">
                <a:latin typeface="Roboto"/>
                <a:ea typeface="Roboto"/>
                <a:cs typeface="Roboto"/>
                <a:sym typeface="Roboto"/>
              </a:rPr>
              <a:t>popírá.</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cs">
                <a:latin typeface="Roboto"/>
                <a:ea typeface="Roboto"/>
                <a:cs typeface="Roboto"/>
                <a:sym typeface="Roboto"/>
              </a:rPr>
              <a:t>Pohyby těla s výrazným sdělovacím účelem jsou: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cs">
                <a:latin typeface="Roboto"/>
                <a:ea typeface="Roboto"/>
                <a:cs typeface="Roboto"/>
                <a:sym typeface="Roboto"/>
              </a:rPr>
              <a:t>symboly</a:t>
            </a:r>
            <a:r>
              <a:rPr lang="cs">
                <a:latin typeface="Roboto"/>
                <a:ea typeface="Roboto"/>
                <a:cs typeface="Roboto"/>
                <a:sym typeface="Roboto"/>
              </a:rPr>
              <a:t> – nahrazují slova, např. zdvižený prst jako "pozor", "nezlob"</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cs">
                <a:latin typeface="Roboto"/>
                <a:ea typeface="Roboto"/>
                <a:cs typeface="Roboto"/>
                <a:sym typeface="Roboto"/>
              </a:rPr>
              <a:t>ilustrátory</a:t>
            </a:r>
            <a:r>
              <a:rPr lang="cs">
                <a:latin typeface="Roboto"/>
                <a:ea typeface="Roboto"/>
                <a:cs typeface="Roboto"/>
                <a:sym typeface="Roboto"/>
              </a:rPr>
              <a:t> – doprovázejí řeč, zdůrazňují významnost mluveného slova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cs">
                <a:latin typeface="Roboto"/>
                <a:ea typeface="Roboto"/>
                <a:cs typeface="Roboto"/>
                <a:sym typeface="Roboto"/>
              </a:rPr>
              <a:t>regulátory</a:t>
            </a:r>
            <a:r>
              <a:rPr lang="cs">
                <a:latin typeface="Roboto"/>
                <a:ea typeface="Roboto"/>
                <a:cs typeface="Roboto"/>
                <a:sym typeface="Roboto"/>
              </a:rPr>
              <a:t> – usměrňující signály pro započetí či ukončení komunikace, např. přihlášení se o slovo, podání ruky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cs">
                <a:latin typeface="Roboto"/>
                <a:ea typeface="Roboto"/>
                <a:cs typeface="Roboto"/>
                <a:sym typeface="Roboto"/>
              </a:rPr>
              <a:t>adaptéry</a:t>
            </a:r>
            <a:r>
              <a:rPr lang="cs">
                <a:latin typeface="Roboto"/>
                <a:ea typeface="Roboto"/>
                <a:cs typeface="Roboto"/>
                <a:sym typeface="Roboto"/>
              </a:rPr>
              <a:t> – pohyby pomáhající zvládnout nepříjemné pocity, např. tření rukou, potahování si oděvu, upravování vlasů apod.</a:t>
            </a:r>
            <a:endParaRPr>
              <a:latin typeface="Roboto"/>
              <a:ea typeface="Roboto"/>
              <a:cs typeface="Roboto"/>
              <a:sym typeface="Roboto"/>
            </a:endParaRPr>
          </a:p>
        </p:txBody>
      </p:sp>
      <p:pic>
        <p:nvPicPr>
          <p:cNvPr id="114" name="Google Shape;114;p20"/>
          <p:cNvPicPr preferRelativeResize="0"/>
          <p:nvPr/>
        </p:nvPicPr>
        <p:blipFill>
          <a:blip r:embed="rId3">
            <a:alphaModFix/>
          </a:blip>
          <a:stretch>
            <a:fillRect/>
          </a:stretch>
        </p:blipFill>
        <p:spPr>
          <a:xfrm>
            <a:off x="140475" y="1664350"/>
            <a:ext cx="3397200" cy="26193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Paralingvistika</a:t>
            </a:r>
            <a:endParaRPr/>
          </a:p>
          <a:p>
            <a:pPr indent="0" lvl="0" marL="0" rtl="0" algn="l">
              <a:spcBef>
                <a:spcPts val="0"/>
              </a:spcBef>
              <a:spcAft>
                <a:spcPts val="0"/>
              </a:spcAft>
              <a:buNone/>
            </a:pPr>
            <a:r>
              <a:t/>
            </a:r>
            <a:endParaRPr/>
          </a:p>
        </p:txBody>
      </p:sp>
      <p:sp>
        <p:nvSpPr>
          <p:cNvPr id="120" name="Google Shape;120;p21"/>
          <p:cNvSpPr txBox="1"/>
          <p:nvPr/>
        </p:nvSpPr>
        <p:spPr>
          <a:xfrm>
            <a:off x="311700" y="1575200"/>
            <a:ext cx="3867300" cy="32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latin typeface="Roboto"/>
                <a:ea typeface="Roboto"/>
                <a:cs typeface="Roboto"/>
                <a:sym typeface="Roboto"/>
              </a:rPr>
              <a:t>Jedná se o tzv. sdělování svrchními tóny řeči.</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cs">
                <a:latin typeface="Roboto"/>
                <a:ea typeface="Roboto"/>
                <a:cs typeface="Roboto"/>
                <a:sym typeface="Roboto"/>
              </a:rPr>
              <a:t>Fonetické prvky projevu. </a:t>
            </a:r>
            <a:r>
              <a:rPr lang="cs">
                <a:latin typeface="Roboto"/>
                <a:ea typeface="Roboto"/>
                <a:cs typeface="Roboto"/>
                <a:sym typeface="Roboto"/>
              </a:rPr>
              <a:t>Mezi tyto projevy patří: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hlasitost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výška tónu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rychlost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objem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plynulost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melodie řeči (intonace)</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správnost výslovnosti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kvalita obsahu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frázování – členění řeči</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cs">
                <a:latin typeface="Roboto"/>
                <a:ea typeface="Roboto"/>
                <a:cs typeface="Roboto"/>
                <a:sym typeface="Roboto"/>
              </a:rPr>
              <a:t>chyby v řeči (vady).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21" name="Google Shape;121;p21"/>
          <p:cNvPicPr preferRelativeResize="0"/>
          <p:nvPr/>
        </p:nvPicPr>
        <p:blipFill>
          <a:blip r:embed="rId3">
            <a:alphaModFix/>
          </a:blip>
          <a:stretch>
            <a:fillRect/>
          </a:stretch>
        </p:blipFill>
        <p:spPr>
          <a:xfrm>
            <a:off x="4179000" y="831014"/>
            <a:ext cx="4500899" cy="37066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