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Avenir Next Regular"/>
        <a:ea typeface="Avenir Next Regular"/>
        <a:cs typeface="Avenir Next Regular"/>
        <a:sym typeface="Avenir Next Regular"/>
      </a:defRPr>
    </a:lvl1pPr>
    <a:lvl2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Avenir Next Regular"/>
        <a:ea typeface="Avenir Next Regular"/>
        <a:cs typeface="Avenir Next Regular"/>
        <a:sym typeface="Avenir Next Regular"/>
      </a:defRPr>
    </a:lvl2pPr>
    <a:lvl3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Avenir Next Regular"/>
        <a:ea typeface="Avenir Next Regular"/>
        <a:cs typeface="Avenir Next Regular"/>
        <a:sym typeface="Avenir Next Regular"/>
      </a:defRPr>
    </a:lvl3pPr>
    <a:lvl4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Avenir Next Regular"/>
        <a:ea typeface="Avenir Next Regular"/>
        <a:cs typeface="Avenir Next Regular"/>
        <a:sym typeface="Avenir Next Regular"/>
      </a:defRPr>
    </a:lvl4pPr>
    <a:lvl5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Avenir Next Regular"/>
        <a:ea typeface="Avenir Next Regular"/>
        <a:cs typeface="Avenir Next Regular"/>
        <a:sym typeface="Avenir Next Regular"/>
      </a:defRPr>
    </a:lvl5pPr>
    <a:lvl6pPr marL="0" marR="0" indent="2286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Avenir Next Regular"/>
        <a:ea typeface="Avenir Next Regular"/>
        <a:cs typeface="Avenir Next Regular"/>
        <a:sym typeface="Avenir Next Regular"/>
      </a:defRPr>
    </a:lvl6pPr>
    <a:lvl7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Avenir Next Regular"/>
        <a:ea typeface="Avenir Next Regular"/>
        <a:cs typeface="Avenir Next Regular"/>
        <a:sym typeface="Avenir Next Regular"/>
      </a:defRPr>
    </a:lvl7pPr>
    <a:lvl8pPr marL="0" marR="0" indent="3200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Avenir Next Regular"/>
        <a:ea typeface="Avenir Next Regular"/>
        <a:cs typeface="Avenir Next Regular"/>
        <a:sym typeface="Avenir Next Regular"/>
      </a:defRPr>
    </a:lvl8pPr>
    <a:lvl9pPr marL="0" marR="0" indent="3657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Avenir Next Regular"/>
        <a:ea typeface="Avenir Next Regular"/>
        <a:cs typeface="Avenir Next Regular"/>
        <a:sym typeface="Avenir Next Regular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00A1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A9A9A9"/>
          </a:solidFill>
        </a:fill>
      </a:tcStyle>
    </a:band2H>
    <a:firstCol>
      <a:tcTxStyle b="off" i="off">
        <a:font>
          <a:latin typeface="Avenir Next Medium"/>
          <a:ea typeface="Avenir Next Medium"/>
          <a:cs typeface="Avenir Next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13B100"/>
          </a:solidFill>
        </a:fill>
      </a:tcStyle>
    </a:firstCol>
    <a:lastRow>
      <a:tcTxStyle b="off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Avenir Next Medium"/>
          <a:ea typeface="Avenir Next Medium"/>
          <a:cs typeface="Avenir Next Medium"/>
        </a:font>
        <a:srgbClr val="FFFFFF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52055"/>
              <a:lumOff val="-12548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A9A9A9"/>
          </a:solidFill>
        </a:fill>
      </a:tcStyle>
    </a:band2H>
    <a:firstCol>
      <a:tcTxStyle b="off" i="off">
        <a:font>
          <a:latin typeface="Avenir Next Medium"/>
          <a:ea typeface="Avenir Next Medium"/>
          <a:cs typeface="Avenir Next Medium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Avenir Next Medium"/>
          <a:ea typeface="Avenir Next Medium"/>
          <a:cs typeface="Avenir Next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64646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Náze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ázev prezentace"/>
          <p:cNvSpPr txBox="1"/>
          <p:nvPr>
            <p:ph type="title" hasCustomPrompt="1"/>
          </p:nvPr>
        </p:nvSpPr>
        <p:spPr>
          <a:xfrm>
            <a:off x="1270000" y="3289300"/>
            <a:ext cx="21844000" cy="3879454"/>
          </a:xfrm>
          <a:prstGeom prst="rect">
            <a:avLst/>
          </a:prstGeom>
        </p:spPr>
        <p:txBody>
          <a:bodyPr/>
          <a:lstStyle>
            <a:lvl1pPr defTabSz="2438338">
              <a:lnSpc>
                <a:spcPct val="90000"/>
              </a:lnSpc>
              <a:defRPr spc="-348" sz="11600">
                <a:gradFill flip="none" rotWithShape="1">
                  <a:gsLst>
                    <a:gs pos="0">
                      <a:srgbClr val="1E98FD"/>
                    </a:gs>
                    <a:gs pos="100000">
                      <a:srgbClr val="FF00F7"/>
                    </a:gs>
                  </a:gsLst>
                  <a:lin ang="3960000" scaled="0"/>
                </a:gradFill>
              </a:defRPr>
            </a:lvl1pPr>
          </a:lstStyle>
          <a:p>
            <a:pPr/>
            <a:r>
              <a:t>Název prezentace</a:t>
            </a:r>
          </a:p>
        </p:txBody>
      </p:sp>
      <p:sp>
        <p:nvSpPr>
          <p:cNvPr id="12" name="Autor a datum"/>
          <p:cNvSpPr txBox="1"/>
          <p:nvPr>
            <p:ph type="body" sz="quarter" idx="21" hasCustomPrompt="1"/>
          </p:nvPr>
        </p:nvSpPr>
        <p:spPr>
          <a:xfrm>
            <a:off x="1270000" y="12160429"/>
            <a:ext cx="21844000" cy="694056"/>
          </a:xfrm>
          <a:prstGeom prst="rect">
            <a:avLst/>
          </a:prstGeom>
        </p:spPr>
        <p:txBody>
          <a:bodyPr/>
          <a:lstStyle>
            <a:lvl1pPr marL="0" indent="0" algn="ctr" defTabSz="808990">
              <a:spcBef>
                <a:spcPts val="0"/>
              </a:spcBef>
              <a:buClrTx/>
              <a:buSzTx/>
              <a:buNone/>
              <a:defRPr sz="3430"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pPr/>
            <a:r>
              <a:t>Autor a datum</a:t>
            </a:r>
          </a:p>
        </p:txBody>
      </p:sp>
      <p:sp>
        <p:nvSpPr>
          <p:cNvPr id="13" name="Text úrovně 1…"/>
          <p:cNvSpPr txBox="1"/>
          <p:nvPr>
            <p:ph type="body" sz="quarter" idx="1" hasCustomPrompt="1"/>
          </p:nvPr>
        </p:nvSpPr>
        <p:spPr>
          <a:xfrm>
            <a:off x="1270000" y="6985000"/>
            <a:ext cx="21844000" cy="2512352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6400"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  <a:lvl2pPr marL="0" indent="0" algn="ctr" defTabSz="825500">
              <a:spcBef>
                <a:spcPts val="0"/>
              </a:spcBef>
              <a:buClrTx/>
              <a:buSzTx/>
              <a:buNone/>
              <a:defRPr sz="6400">
                <a:latin typeface="Avenir Next Medium"/>
                <a:ea typeface="Avenir Next Medium"/>
                <a:cs typeface="Avenir Next Medium"/>
                <a:sym typeface="Avenir Next Medium"/>
              </a:defRPr>
            </a:lvl2pPr>
            <a:lvl3pPr marL="0" indent="0" algn="ctr" defTabSz="825500">
              <a:spcBef>
                <a:spcPts val="0"/>
              </a:spcBef>
              <a:buClrTx/>
              <a:buSzTx/>
              <a:buNone/>
              <a:defRPr sz="6400">
                <a:latin typeface="Avenir Next Medium"/>
                <a:ea typeface="Avenir Next Medium"/>
                <a:cs typeface="Avenir Next Medium"/>
                <a:sym typeface="Avenir Next Medium"/>
              </a:defRPr>
            </a:lvl3pPr>
            <a:lvl4pPr marL="0" indent="0" algn="ctr" defTabSz="825500">
              <a:spcBef>
                <a:spcPts val="0"/>
              </a:spcBef>
              <a:buClrTx/>
              <a:buSzTx/>
              <a:buNone/>
              <a:defRPr sz="6400">
                <a:latin typeface="Avenir Next Medium"/>
                <a:ea typeface="Avenir Next Medium"/>
                <a:cs typeface="Avenir Next Medium"/>
                <a:sym typeface="Avenir Next Medium"/>
              </a:defRPr>
            </a:lvl4pPr>
            <a:lvl5pPr marL="0" indent="0" algn="ctr" defTabSz="825500">
              <a:spcBef>
                <a:spcPts val="0"/>
              </a:spcBef>
              <a:buClrTx/>
              <a:buSzTx/>
              <a:buNone/>
              <a:defRPr sz="6400">
                <a:latin typeface="Avenir Next Medium"/>
                <a:ea typeface="Avenir Next Medium"/>
                <a:cs typeface="Avenir Next Medium"/>
                <a:sym typeface="Avenir Next Medium"/>
              </a:defRPr>
            </a:lvl5pPr>
          </a:lstStyle>
          <a:p>
            <a:pPr/>
            <a:r>
              <a:t>Podtitul prezentace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ý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 úrovně 1…"/>
          <p:cNvSpPr txBox="1"/>
          <p:nvPr>
            <p:ph type="body" sz="half" idx="1" hasCustomPrompt="1"/>
          </p:nvPr>
        </p:nvSpPr>
        <p:spPr>
          <a:xfrm>
            <a:off x="1270000" y="4927600"/>
            <a:ext cx="21844000" cy="390286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ClrTx/>
              <a:buSzTx/>
              <a:buNone/>
              <a:defRPr spc="-252" sz="8400">
                <a:gradFill flip="none" rotWithShape="1">
                  <a:gsLst>
                    <a:gs pos="0">
                      <a:srgbClr val="1E98FD"/>
                    </a:gs>
                    <a:gs pos="100000">
                      <a:srgbClr val="FF00F7"/>
                    </a:gs>
                  </a:gsLst>
                  <a:lin ang="3960000" scaled="0"/>
                </a:gra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  <a:lvl2pPr marL="0" indent="457200" algn="ctr">
              <a:spcBef>
                <a:spcPts val="0"/>
              </a:spcBef>
              <a:buClrTx/>
              <a:buSzTx/>
              <a:buNone/>
              <a:defRPr spc="-252" sz="8400">
                <a:gradFill flip="none" rotWithShape="1">
                  <a:gsLst>
                    <a:gs pos="0">
                      <a:srgbClr val="1E98FD"/>
                    </a:gs>
                    <a:gs pos="100000">
                      <a:srgbClr val="FF00F7"/>
                    </a:gs>
                  </a:gsLst>
                  <a:lin ang="3960000" scaled="0"/>
                </a:gradFill>
                <a:latin typeface="Avenir Next Medium"/>
                <a:ea typeface="Avenir Next Medium"/>
                <a:cs typeface="Avenir Next Medium"/>
                <a:sym typeface="Avenir Next Medium"/>
              </a:defRPr>
            </a:lvl2pPr>
            <a:lvl3pPr marL="0" indent="914400" algn="ctr">
              <a:spcBef>
                <a:spcPts val="0"/>
              </a:spcBef>
              <a:buClrTx/>
              <a:buSzTx/>
              <a:buNone/>
              <a:defRPr spc="-252" sz="8400">
                <a:gradFill flip="none" rotWithShape="1">
                  <a:gsLst>
                    <a:gs pos="0">
                      <a:srgbClr val="1E98FD"/>
                    </a:gs>
                    <a:gs pos="100000">
                      <a:srgbClr val="FF00F7"/>
                    </a:gs>
                  </a:gsLst>
                  <a:lin ang="3960000" scaled="0"/>
                </a:gradFill>
                <a:latin typeface="Avenir Next Medium"/>
                <a:ea typeface="Avenir Next Medium"/>
                <a:cs typeface="Avenir Next Medium"/>
                <a:sym typeface="Avenir Next Medium"/>
              </a:defRPr>
            </a:lvl3pPr>
            <a:lvl4pPr marL="0" indent="1371600" algn="ctr">
              <a:spcBef>
                <a:spcPts val="0"/>
              </a:spcBef>
              <a:buClrTx/>
              <a:buSzTx/>
              <a:buNone/>
              <a:defRPr spc="-252" sz="8400">
                <a:gradFill flip="none" rotWithShape="1">
                  <a:gsLst>
                    <a:gs pos="0">
                      <a:srgbClr val="1E98FD"/>
                    </a:gs>
                    <a:gs pos="100000">
                      <a:srgbClr val="FF00F7"/>
                    </a:gs>
                  </a:gsLst>
                  <a:lin ang="3960000" scaled="0"/>
                </a:gradFill>
                <a:latin typeface="Avenir Next Medium"/>
                <a:ea typeface="Avenir Next Medium"/>
                <a:cs typeface="Avenir Next Medium"/>
                <a:sym typeface="Avenir Next Medium"/>
              </a:defRPr>
            </a:lvl4pPr>
            <a:lvl5pPr marL="0" indent="1828800" algn="ctr">
              <a:spcBef>
                <a:spcPts val="0"/>
              </a:spcBef>
              <a:buClrTx/>
              <a:buSzTx/>
              <a:buNone/>
              <a:defRPr spc="-252" sz="8400">
                <a:gradFill flip="none" rotWithShape="1">
                  <a:gsLst>
                    <a:gs pos="0">
                      <a:srgbClr val="1E98FD"/>
                    </a:gs>
                    <a:gs pos="100000">
                      <a:srgbClr val="FF00F7"/>
                    </a:gs>
                  </a:gsLst>
                  <a:lin ang="3960000" scaled="0"/>
                </a:gradFill>
                <a:latin typeface="Avenir Next Medium"/>
                <a:ea typeface="Avenir Next Medium"/>
                <a:cs typeface="Avenir Next Medium"/>
                <a:sym typeface="Avenir Next Medium"/>
              </a:defRPr>
            </a:lvl5pPr>
          </a:lstStyle>
          <a:p>
            <a:pPr/>
            <a:r>
              <a:t>Výpis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ůležitý f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 úrovně 1…"/>
          <p:cNvSpPr txBox="1"/>
          <p:nvPr>
            <p:ph type="body" sz="half" idx="1" hasCustomPrompt="1"/>
          </p:nvPr>
        </p:nvSpPr>
        <p:spPr>
          <a:xfrm>
            <a:off x="1270000" y="3906096"/>
            <a:ext cx="21844000" cy="4488604"/>
          </a:xfrm>
          <a:prstGeom prst="rect">
            <a:avLst/>
          </a:prstGeom>
        </p:spPr>
        <p:txBody>
          <a:bodyPr anchor="b"/>
          <a:lstStyle>
            <a:lvl1pPr marL="0" indent="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pc="-448" sz="22400">
                <a:gradFill flip="none" rotWithShape="1">
                  <a:gsLst>
                    <a:gs pos="0">
                      <a:srgbClr val="1E98FD"/>
                    </a:gs>
                    <a:gs pos="100000">
                      <a:srgbClr val="FF00F7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Avenir Next Demi Bold"/>
              </a:defRPr>
            </a:lvl1pPr>
            <a:lvl2pPr marL="0" indent="4572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pc="-448" sz="22400">
                <a:gradFill flip="none" rotWithShape="1">
                  <a:gsLst>
                    <a:gs pos="0">
                      <a:srgbClr val="1E98FD"/>
                    </a:gs>
                    <a:gs pos="100000">
                      <a:srgbClr val="FF00F7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Avenir Next Demi Bold"/>
              </a:defRPr>
            </a:lvl2pPr>
            <a:lvl3pPr marL="0" indent="9144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pc="-448" sz="22400">
                <a:gradFill flip="none" rotWithShape="1">
                  <a:gsLst>
                    <a:gs pos="0">
                      <a:srgbClr val="1E98FD"/>
                    </a:gs>
                    <a:gs pos="100000">
                      <a:srgbClr val="FF00F7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Avenir Next Demi Bold"/>
              </a:defRPr>
            </a:lvl3pPr>
            <a:lvl4pPr marL="0" indent="13716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pc="-448" sz="22400">
                <a:gradFill flip="none" rotWithShape="1">
                  <a:gsLst>
                    <a:gs pos="0">
                      <a:srgbClr val="1E98FD"/>
                    </a:gs>
                    <a:gs pos="100000">
                      <a:srgbClr val="FF00F7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Avenir Next Demi Bold"/>
              </a:defRPr>
            </a:lvl4pPr>
            <a:lvl5pPr marL="0" indent="18288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pc="-448" sz="22400">
                <a:gradFill flip="none" rotWithShape="1">
                  <a:gsLst>
                    <a:gs pos="0">
                      <a:srgbClr val="1E98FD"/>
                    </a:gs>
                    <a:gs pos="100000">
                      <a:srgbClr val="FF00F7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Avenir Next Demi Bold"/>
              </a:defRPr>
            </a:lvl5pPr>
          </a:lstStyle>
          <a:p>
            <a:pPr/>
            <a:r>
              <a:t>100 %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Více o faktu"/>
          <p:cNvSpPr txBox="1"/>
          <p:nvPr>
            <p:ph type="body" sz="quarter" idx="21" hasCustomPrompt="1"/>
          </p:nvPr>
        </p:nvSpPr>
        <p:spPr>
          <a:xfrm>
            <a:off x="1270000" y="85217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pPr/>
            <a:r>
              <a:t>Více o faktu</a:t>
            </a:r>
          </a:p>
        </p:txBody>
      </p:sp>
      <p:sp>
        <p:nvSpPr>
          <p:cNvPr id="10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á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Zdroj"/>
          <p:cNvSpPr txBox="1"/>
          <p:nvPr>
            <p:ph type="body" sz="quarter" idx="21" hasCustomPrompt="1"/>
          </p:nvPr>
        </p:nvSpPr>
        <p:spPr>
          <a:xfrm>
            <a:off x="1270000" y="11155086"/>
            <a:ext cx="21844000" cy="832613"/>
          </a:xfrm>
          <a:prstGeom prst="rect">
            <a:avLst/>
          </a:prstGeom>
        </p:spPr>
        <p:txBody>
          <a:bodyPr anchor="ctr"/>
          <a:lstStyle>
            <a:lvl1pPr marL="0" indent="0" algn="ctr" defTabSz="792479">
              <a:spcBef>
                <a:spcPts val="0"/>
              </a:spcBef>
              <a:buClrTx/>
              <a:buSzTx/>
              <a:buNone/>
              <a:defRPr sz="4224"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pPr/>
            <a:r>
              <a:t>Zdroj</a:t>
            </a:r>
          </a:p>
        </p:txBody>
      </p:sp>
      <p:sp>
        <p:nvSpPr>
          <p:cNvPr id="116" name="Text úrovně 1…"/>
          <p:cNvSpPr txBox="1"/>
          <p:nvPr>
            <p:ph type="body" sz="half" idx="1" hasCustomPrompt="1"/>
          </p:nvPr>
        </p:nvSpPr>
        <p:spPr>
          <a:xfrm>
            <a:off x="1270000" y="5141969"/>
            <a:ext cx="21844000" cy="343019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pc="-168" sz="8400">
                <a:gradFill flip="none" rotWithShape="1">
                  <a:gsLst>
                    <a:gs pos="0">
                      <a:srgbClr val="FF00D8"/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Avenir Next Demi Bold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pc="-168" sz="8400">
                <a:gradFill flip="none" rotWithShape="1">
                  <a:gsLst>
                    <a:gs pos="0">
                      <a:srgbClr val="FF00D8"/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Avenir Next Demi Bold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pc="-168" sz="8400">
                <a:gradFill flip="none" rotWithShape="1">
                  <a:gsLst>
                    <a:gs pos="0">
                      <a:srgbClr val="FF00D8"/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Avenir Next Demi Bold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pc="-168" sz="8400">
                <a:gradFill flip="none" rotWithShape="1">
                  <a:gsLst>
                    <a:gs pos="0">
                      <a:srgbClr val="FF00D8"/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Avenir Next Demi Bold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pc="-168" sz="8400">
                <a:gradFill flip="none" rotWithShape="1">
                  <a:gsLst>
                    <a:gs pos="0">
                      <a:srgbClr val="FF00D8"/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Avenir Next Demi Bold"/>
              </a:defRPr>
            </a:lvl5pPr>
          </a:lstStyle>
          <a:p>
            <a:pPr/>
            <a:r>
              <a:t>„Význačný citát“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grafie - 3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988149250_2145x1620.jpg"/>
          <p:cNvSpPr/>
          <p:nvPr>
            <p:ph type="pic" sz="half" idx="21"/>
          </p:nvPr>
        </p:nvSpPr>
        <p:spPr>
          <a:xfrm>
            <a:off x="12192000" y="4813300"/>
            <a:ext cx="12192000" cy="920794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1169517375_2880x1920.jpg"/>
          <p:cNvSpPr/>
          <p:nvPr>
            <p:ph type="pic" sz="half" idx="22"/>
          </p:nvPr>
        </p:nvSpPr>
        <p:spPr>
          <a:xfrm>
            <a:off x="12192000" y="-628650"/>
            <a:ext cx="12192000" cy="8128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184386109_2439x1626.jpg"/>
          <p:cNvSpPr/>
          <p:nvPr>
            <p:ph type="pic" idx="23"/>
          </p:nvPr>
        </p:nvSpPr>
        <p:spPr>
          <a:xfrm>
            <a:off x="-4203700" y="0"/>
            <a:ext cx="20574000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1169517375_2880x1920.jpg"/>
          <p:cNvSpPr/>
          <p:nvPr>
            <p:ph type="pic" idx="21"/>
          </p:nvPr>
        </p:nvSpPr>
        <p:spPr>
          <a:xfrm>
            <a:off x="0" y="-1270000"/>
            <a:ext cx="24384000" cy="16256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ázev a 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1169517375_2880x1920.jpg"/>
          <p:cNvSpPr/>
          <p:nvPr>
            <p:ph type="pic" idx="21"/>
          </p:nvPr>
        </p:nvSpPr>
        <p:spPr>
          <a:xfrm>
            <a:off x="0" y="-1270000"/>
            <a:ext cx="24384000" cy="16256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Autor a datum"/>
          <p:cNvSpPr txBox="1"/>
          <p:nvPr>
            <p:ph type="body" sz="quarter" idx="22" hasCustomPrompt="1"/>
          </p:nvPr>
        </p:nvSpPr>
        <p:spPr>
          <a:xfrm>
            <a:off x="1270000" y="12166600"/>
            <a:ext cx="21844000" cy="694055"/>
          </a:xfrm>
          <a:prstGeom prst="rect">
            <a:avLst/>
          </a:prstGeom>
        </p:spPr>
        <p:txBody>
          <a:bodyPr/>
          <a:lstStyle>
            <a:lvl1pPr marL="0" indent="0" algn="ctr" defTabSz="808990">
              <a:spcBef>
                <a:spcPts val="0"/>
              </a:spcBef>
              <a:buClrTx/>
              <a:buSzTx/>
              <a:buNone/>
              <a:defRPr sz="3430">
                <a:solidFill>
                  <a:srgbClr val="FFFFFF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pPr/>
            <a:r>
              <a:t>Autor a datum</a:t>
            </a:r>
          </a:p>
        </p:txBody>
      </p:sp>
      <p:sp>
        <p:nvSpPr>
          <p:cNvPr id="23" name="Název prezentace"/>
          <p:cNvSpPr txBox="1"/>
          <p:nvPr>
            <p:ph type="title" hasCustomPrompt="1"/>
          </p:nvPr>
        </p:nvSpPr>
        <p:spPr>
          <a:xfrm>
            <a:off x="1270000" y="3289300"/>
            <a:ext cx="21844000" cy="3873500"/>
          </a:xfrm>
          <a:prstGeom prst="rect">
            <a:avLst/>
          </a:prstGeom>
        </p:spPr>
        <p:txBody>
          <a:bodyPr/>
          <a:lstStyle>
            <a:lvl1pPr defTabSz="2438400">
              <a:lnSpc>
                <a:spcPct val="90000"/>
              </a:lnSpc>
              <a:defRPr spc="-348" sz="11600">
                <a:solidFill>
                  <a:srgbClr val="FFFFFF"/>
                </a:solidFill>
              </a:defRPr>
            </a:lvl1pPr>
          </a:lstStyle>
          <a:p>
            <a:pPr/>
            <a:r>
              <a:t>Název prezentace</a:t>
            </a:r>
          </a:p>
        </p:txBody>
      </p:sp>
      <p:sp>
        <p:nvSpPr>
          <p:cNvPr id="24" name="Text úrovně 1…"/>
          <p:cNvSpPr txBox="1"/>
          <p:nvPr>
            <p:ph type="body" sz="quarter" idx="1" hasCustomPrompt="1"/>
          </p:nvPr>
        </p:nvSpPr>
        <p:spPr>
          <a:xfrm>
            <a:off x="1270000" y="6985000"/>
            <a:ext cx="21844000" cy="25146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FFFFFF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  <a:lvl2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FFFFFF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2pPr>
            <a:lvl3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FFFFFF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3pPr>
            <a:lvl4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FFFFFF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4pPr>
            <a:lvl5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FFFFFF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5pPr>
          </a:lstStyle>
          <a:p>
            <a:pPr/>
            <a:r>
              <a:t>Podtitul prezentace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lternativní název a 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184386109_2439x1626.jpg"/>
          <p:cNvSpPr/>
          <p:nvPr>
            <p:ph type="pic" idx="21"/>
          </p:nvPr>
        </p:nvSpPr>
        <p:spPr>
          <a:xfrm>
            <a:off x="7962900" y="-25400"/>
            <a:ext cx="20650200" cy="13766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Název snímku"/>
          <p:cNvSpPr txBox="1"/>
          <p:nvPr>
            <p:ph type="title" hasCustomPrompt="1"/>
          </p:nvPr>
        </p:nvSpPr>
        <p:spPr>
          <a:xfrm>
            <a:off x="1270000" y="3885108"/>
            <a:ext cx="9652000" cy="3200203"/>
          </a:xfrm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rgbClr val="FF00D8"/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pPr/>
            <a:r>
              <a:t>Název snímku</a:t>
            </a:r>
          </a:p>
        </p:txBody>
      </p:sp>
      <p:sp>
        <p:nvSpPr>
          <p:cNvPr id="34" name="Text úrovně 1…"/>
          <p:cNvSpPr txBox="1"/>
          <p:nvPr>
            <p:ph type="body" sz="quarter" idx="1" hasCustomPrompt="1"/>
          </p:nvPr>
        </p:nvSpPr>
        <p:spPr>
          <a:xfrm>
            <a:off x="1270000" y="6845300"/>
            <a:ext cx="9652000" cy="56642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  <a:lvl2pPr marL="0" indent="457200" algn="ctr" defTabSz="825500">
              <a:spcBef>
                <a:spcPts val="0"/>
              </a:spcBef>
              <a:buClrTx/>
              <a:buSzTx/>
              <a:buNone/>
              <a:defRPr sz="5400">
                <a:latin typeface="Avenir Next Medium"/>
                <a:ea typeface="Avenir Next Medium"/>
                <a:cs typeface="Avenir Next Medium"/>
                <a:sym typeface="Avenir Next Medium"/>
              </a:defRPr>
            </a:lvl2pPr>
            <a:lvl3pPr marL="0" indent="914400" algn="ctr" defTabSz="825500">
              <a:spcBef>
                <a:spcPts val="0"/>
              </a:spcBef>
              <a:buClrTx/>
              <a:buSzTx/>
              <a:buNone/>
              <a:defRPr sz="5400">
                <a:latin typeface="Avenir Next Medium"/>
                <a:ea typeface="Avenir Next Medium"/>
                <a:cs typeface="Avenir Next Medium"/>
                <a:sym typeface="Avenir Next Medium"/>
              </a:defRPr>
            </a:lvl3pPr>
            <a:lvl4pPr marL="0" indent="1371600" algn="ctr" defTabSz="825500">
              <a:spcBef>
                <a:spcPts val="0"/>
              </a:spcBef>
              <a:buClrTx/>
              <a:buSzTx/>
              <a:buNone/>
              <a:defRPr sz="5400">
                <a:latin typeface="Avenir Next Medium"/>
                <a:ea typeface="Avenir Next Medium"/>
                <a:cs typeface="Avenir Next Medium"/>
                <a:sym typeface="Avenir Next Medium"/>
              </a:defRPr>
            </a:lvl4pPr>
            <a:lvl5pPr marL="0" indent="1828800" algn="ctr" defTabSz="825500">
              <a:spcBef>
                <a:spcPts val="0"/>
              </a:spcBef>
              <a:buClrTx/>
              <a:buSzTx/>
              <a:buNone/>
              <a:defRPr sz="5400">
                <a:latin typeface="Avenir Next Medium"/>
                <a:ea typeface="Avenir Next Medium"/>
                <a:cs typeface="Avenir Next Medium"/>
                <a:sym typeface="Avenir Next Medium"/>
              </a:defRPr>
            </a:lvl5pPr>
          </a:lstStyle>
          <a:p>
            <a:pPr/>
            <a:r>
              <a:t>Podtitul snímku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ázev a 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Název snímku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Název snímku</a:t>
            </a:r>
          </a:p>
        </p:txBody>
      </p:sp>
      <p:sp>
        <p:nvSpPr>
          <p:cNvPr id="43" name="Podtitul snímku"/>
          <p:cNvSpPr txBox="1"/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08990">
              <a:spcBef>
                <a:spcPts val="0"/>
              </a:spcBef>
              <a:buClrTx/>
              <a:buSzTx/>
              <a:buNone/>
              <a:defRPr sz="5292"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pPr/>
            <a:r>
              <a:t>Podtitul snímku</a:t>
            </a:r>
          </a:p>
        </p:txBody>
      </p:sp>
      <p:sp>
        <p:nvSpPr>
          <p:cNvPr id="44" name="Text úrovně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s odrážkami na snímku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 úrovně 1…"/>
          <p:cNvSpPr txBox="1"/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/>
          <a:p>
            <a:pPr/>
            <a:r>
              <a:t>Text s odrážkami na snímku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ázev, odrážky, 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988149250_2145x1620.jpg"/>
          <p:cNvSpPr/>
          <p:nvPr>
            <p:ph type="pic" idx="21"/>
          </p:nvPr>
        </p:nvSpPr>
        <p:spPr>
          <a:xfrm>
            <a:off x="10185400" y="0"/>
            <a:ext cx="18161000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1" name="Název snímku"/>
          <p:cNvSpPr txBox="1"/>
          <p:nvPr>
            <p:ph type="title" hasCustomPrompt="1"/>
          </p:nvPr>
        </p:nvSpPr>
        <p:spPr>
          <a:xfrm>
            <a:off x="1270000" y="838200"/>
            <a:ext cx="9652000" cy="1549400"/>
          </a:xfrm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rgbClr val="5E03FF"/>
                    </a:gs>
                    <a:gs pos="100000">
                      <a:srgbClr val="FF00F7"/>
                    </a:gs>
                  </a:gsLst>
                  <a:lin ang="3960000" scaled="0"/>
                </a:gradFill>
              </a:defRPr>
            </a:lvl1pPr>
          </a:lstStyle>
          <a:p>
            <a:pPr/>
            <a:r>
              <a:t>Název snímku</a:t>
            </a:r>
          </a:p>
        </p:txBody>
      </p:sp>
      <p:sp>
        <p:nvSpPr>
          <p:cNvPr id="62" name="Text úrovně 1…"/>
          <p:cNvSpPr txBox="1"/>
          <p:nvPr>
            <p:ph type="body" sz="half" idx="1" hasCustomPrompt="1"/>
          </p:nvPr>
        </p:nvSpPr>
        <p:spPr>
          <a:xfrm>
            <a:off x="1270000" y="4267200"/>
            <a:ext cx="9652000" cy="8432800"/>
          </a:xfrm>
          <a:prstGeom prst="rect">
            <a:avLst/>
          </a:prstGeom>
        </p:spPr>
        <p:txBody>
          <a:bodyPr/>
          <a:lstStyle/>
          <a:p>
            <a:pPr/>
            <a:r>
              <a:t>Text s odrážkami na snímku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3" name="Podtitul snímku"/>
          <p:cNvSpPr txBox="1"/>
          <p:nvPr>
            <p:ph type="body" sz="quarter" idx="22" hasCustomPrompt="1"/>
          </p:nvPr>
        </p:nvSpPr>
        <p:spPr>
          <a:xfrm>
            <a:off x="1270000" y="2133600"/>
            <a:ext cx="9652000" cy="1016000"/>
          </a:xfrm>
          <a:prstGeom prst="rect">
            <a:avLst/>
          </a:prstGeom>
        </p:spPr>
        <p:txBody>
          <a:bodyPr/>
          <a:lstStyle>
            <a:lvl1pPr marL="0" indent="0" algn="ctr" defTabSz="808990">
              <a:spcBef>
                <a:spcPts val="0"/>
              </a:spcBef>
              <a:buClrTx/>
              <a:buSzTx/>
              <a:buNone/>
              <a:defRPr sz="5292"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pPr/>
            <a:r>
              <a:t>Podtitul snímku</a:t>
            </a:r>
          </a:p>
        </p:txBody>
      </p:sp>
      <p:sp>
        <p:nvSpPr>
          <p:cNvPr id="64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ddí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Název oddílu"/>
          <p:cNvSpPr txBox="1"/>
          <p:nvPr>
            <p:ph type="title" hasCustomPrompt="1"/>
          </p:nvPr>
        </p:nvSpPr>
        <p:spPr>
          <a:xfrm>
            <a:off x="1270000" y="3289300"/>
            <a:ext cx="21844000" cy="3873500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pc="-348" sz="11600">
                <a:gradFill flip="none" rotWithShape="1">
                  <a:gsLst>
                    <a:gs pos="0">
                      <a:srgbClr val="FF00D8"/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pPr/>
            <a:r>
              <a:t>Název oddílu</a:t>
            </a:r>
          </a:p>
        </p:txBody>
      </p:sp>
      <p:sp>
        <p:nvSpPr>
          <p:cNvPr id="72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Jen náze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Název snímku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Název snímku</a:t>
            </a:r>
          </a:p>
        </p:txBody>
      </p:sp>
      <p:sp>
        <p:nvSpPr>
          <p:cNvPr id="80" name="Podtitul snímku"/>
          <p:cNvSpPr txBox="1"/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08990">
              <a:spcBef>
                <a:spcPts val="0"/>
              </a:spcBef>
              <a:buClrTx/>
              <a:buSzTx/>
              <a:buNone/>
              <a:defRPr sz="5292"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pPr/>
            <a:r>
              <a:t>Podtitul snímku</a:t>
            </a:r>
          </a:p>
        </p:txBody>
      </p:sp>
      <p:sp>
        <p:nvSpPr>
          <p:cNvPr id="81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ro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Název programu"/>
          <p:cNvSpPr txBox="1"/>
          <p:nvPr>
            <p:ph type="title" hasCustomPrompt="1"/>
          </p:nvPr>
        </p:nvSpPr>
        <p:spPr>
          <a:xfrm>
            <a:off x="1270000" y="812800"/>
            <a:ext cx="21844000" cy="1562100"/>
          </a:xfrm>
          <a:prstGeom prst="rect">
            <a:avLst/>
          </a:prstGeom>
        </p:spPr>
        <p:txBody>
          <a:bodyPr/>
          <a:lstStyle/>
          <a:p>
            <a:pPr/>
            <a:r>
              <a:t>Název programu</a:t>
            </a:r>
          </a:p>
        </p:txBody>
      </p:sp>
      <p:sp>
        <p:nvSpPr>
          <p:cNvPr id="89" name="Program – podtitul"/>
          <p:cNvSpPr txBox="1"/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08990">
              <a:spcBef>
                <a:spcPts val="0"/>
              </a:spcBef>
              <a:buClrTx/>
              <a:buSzTx/>
              <a:buNone/>
              <a:defRPr sz="5292"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pPr/>
            <a:r>
              <a:t>Program – podtitul</a:t>
            </a:r>
          </a:p>
        </p:txBody>
      </p:sp>
      <p:sp>
        <p:nvSpPr>
          <p:cNvPr id="90" name="Text úrovně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buClrTx/>
              <a:buSzTx/>
              <a:buNone/>
              <a:defRPr spc="-55" sz="5500"/>
            </a:lvl1pPr>
            <a:lvl2pPr marL="0" indent="457200" defTabSz="825500">
              <a:buClrTx/>
              <a:buSzTx/>
              <a:buNone/>
              <a:defRPr spc="-55" sz="5500"/>
            </a:lvl2pPr>
            <a:lvl3pPr marL="0" indent="914400" defTabSz="825500">
              <a:buClrTx/>
              <a:buSzTx/>
              <a:buNone/>
              <a:defRPr spc="-55" sz="5500"/>
            </a:lvl3pPr>
            <a:lvl4pPr marL="0" indent="1371600" defTabSz="825500">
              <a:buClrTx/>
              <a:buSzTx/>
              <a:buNone/>
              <a:defRPr spc="-55" sz="5500"/>
            </a:lvl4pPr>
            <a:lvl5pPr marL="0" indent="1828800" defTabSz="825500">
              <a:buClrTx/>
              <a:buSzTx/>
              <a:buNone/>
              <a:defRPr spc="-55" sz="5500"/>
            </a:lvl5pPr>
          </a:lstStyle>
          <a:p>
            <a:pPr/>
            <a:r>
              <a:t>Body programu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ázev snímku"/>
          <p:cNvSpPr txBox="1"/>
          <p:nvPr>
            <p:ph type="title" hasCustomPrompt="1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b">
            <a:normAutofit fontScale="100000" lnSpcReduction="0"/>
          </a:bodyPr>
          <a:lstStyle/>
          <a:p>
            <a:pPr/>
            <a:r>
              <a:t>Název snímku</a:t>
            </a:r>
          </a:p>
        </p:txBody>
      </p:sp>
      <p:sp>
        <p:nvSpPr>
          <p:cNvPr id="3" name="Text úrovně 1…"/>
          <p:cNvSpPr txBox="1"/>
          <p:nvPr>
            <p:ph type="body" idx="1" hasCustomPrompt="1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Text s odrážkami na snímku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Číslo snímku"/>
          <p:cNvSpPr txBox="1"/>
          <p:nvPr>
            <p:ph type="sldNum" sz="quarter" idx="2"/>
          </p:nvPr>
        </p:nvSpPr>
        <p:spPr>
          <a:xfrm>
            <a:off x="11966448" y="13065506"/>
            <a:ext cx="438405" cy="48260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22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52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Avenir Next Demi Bold"/>
        </a:defRPr>
      </a:lvl1pPr>
      <a:lvl2pPr marL="0" marR="0" indent="4572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52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Avenir Next Demi Bold"/>
        </a:defRPr>
      </a:lvl2pPr>
      <a:lvl3pPr marL="0" marR="0" indent="9144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52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Avenir Next Demi Bold"/>
        </a:defRPr>
      </a:lvl3pPr>
      <a:lvl4pPr marL="0" marR="0" indent="13716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52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Avenir Next Demi Bold"/>
        </a:defRPr>
      </a:lvl4pPr>
      <a:lvl5pPr marL="0" marR="0" indent="18288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52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Avenir Next Demi Bold"/>
        </a:defRPr>
      </a:lvl5pPr>
      <a:lvl6pPr marL="0" marR="0" indent="22860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52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Avenir Next Demi Bold"/>
        </a:defRPr>
      </a:lvl6pPr>
      <a:lvl7pPr marL="0" marR="0" indent="27432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52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Avenir Next Demi Bold"/>
        </a:defRPr>
      </a:lvl7pPr>
      <a:lvl8pPr marL="0" marR="0" indent="32004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52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Avenir Next Demi Bold"/>
        </a:defRPr>
      </a:lvl8pPr>
      <a:lvl9pPr marL="0" marR="0" indent="36576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52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Avenir Next Demi Bold"/>
        </a:defRPr>
      </a:lvl9pPr>
    </p:titleStyle>
    <p:bodyStyle>
      <a:lvl1pPr marL="558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000000"/>
        </a:buClr>
        <a:buSzPct val="100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Avenir Next Regular"/>
          <a:ea typeface="Avenir Next Regular"/>
          <a:cs typeface="Avenir Next Regular"/>
          <a:sym typeface="Avenir Next Regular"/>
        </a:defRPr>
      </a:lvl1pPr>
      <a:lvl2pPr marL="1117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000000"/>
        </a:buClr>
        <a:buSzPct val="100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Avenir Next Regular"/>
          <a:ea typeface="Avenir Next Regular"/>
          <a:cs typeface="Avenir Next Regular"/>
          <a:sym typeface="Avenir Next Regular"/>
        </a:defRPr>
      </a:lvl2pPr>
      <a:lvl3pPr marL="1676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000000"/>
        </a:buClr>
        <a:buSzPct val="100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Avenir Next Regular"/>
          <a:ea typeface="Avenir Next Regular"/>
          <a:cs typeface="Avenir Next Regular"/>
          <a:sym typeface="Avenir Next Regular"/>
        </a:defRPr>
      </a:lvl3pPr>
      <a:lvl4pPr marL="2235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000000"/>
        </a:buClr>
        <a:buSzPct val="100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Avenir Next Regular"/>
          <a:ea typeface="Avenir Next Regular"/>
          <a:cs typeface="Avenir Next Regular"/>
          <a:sym typeface="Avenir Next Regular"/>
        </a:defRPr>
      </a:lvl4pPr>
      <a:lvl5pPr marL="27940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000000"/>
        </a:buClr>
        <a:buSzPct val="100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Avenir Next Regular"/>
          <a:ea typeface="Avenir Next Regular"/>
          <a:cs typeface="Avenir Next Regular"/>
          <a:sym typeface="Avenir Next Regular"/>
        </a:defRPr>
      </a:lvl5pPr>
      <a:lvl6pPr marL="3352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000000"/>
        </a:buClr>
        <a:buSzPct val="100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Avenir Next Regular"/>
          <a:ea typeface="Avenir Next Regular"/>
          <a:cs typeface="Avenir Next Regular"/>
          <a:sym typeface="Avenir Next Regular"/>
        </a:defRPr>
      </a:lvl6pPr>
      <a:lvl7pPr marL="3911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000000"/>
        </a:buClr>
        <a:buSzPct val="100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Avenir Next Regular"/>
          <a:ea typeface="Avenir Next Regular"/>
          <a:cs typeface="Avenir Next Regular"/>
          <a:sym typeface="Avenir Next Regular"/>
        </a:defRPr>
      </a:lvl7pPr>
      <a:lvl8pPr marL="4470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000000"/>
        </a:buClr>
        <a:buSzPct val="100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Avenir Next Regular"/>
          <a:ea typeface="Avenir Next Regular"/>
          <a:cs typeface="Avenir Next Regular"/>
          <a:sym typeface="Avenir Next Regular"/>
        </a:defRPr>
      </a:lvl8pPr>
      <a:lvl9pPr marL="5029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000000"/>
        </a:buClr>
        <a:buSzPct val="100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Avenir Next Regular"/>
          <a:ea typeface="Avenir Next Regular"/>
          <a:cs typeface="Avenir Next Regular"/>
          <a:sym typeface="Avenir Next Regular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Výtvarné projekty s reflektovanou praxí JARO 2021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 defTabSz="2389572">
              <a:defRPr spc="-341" sz="11368"/>
            </a:lvl1pPr>
          </a:lstStyle>
          <a:p>
            <a:pPr/>
            <a:r>
              <a:t>Výtvarné projekty s reflektovanou praxí JARO 2021</a:t>
            </a:r>
          </a:p>
        </p:txBody>
      </p:sp>
      <p:sp>
        <p:nvSpPr>
          <p:cNvPr id="152" name="Pavla Novotná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defTabSz="437514">
              <a:defRPr sz="3391"/>
            </a:lvl1pPr>
          </a:lstStyle>
          <a:p>
            <a:pPr/>
            <a:r>
              <a:t>Pavla Novotná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Vzdělávací nabídk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Vzdělávací nabídka</a:t>
            </a:r>
          </a:p>
        </p:txBody>
      </p:sp>
      <p:sp>
        <p:nvSpPr>
          <p:cNvPr id="178" name="Vzdělávací nabídka (konkretizovaná): Vzdělávací nabídka se skládá z různých činností (praktických či intelektových) a příležitostí k učení, které v rámci projektu uskutečníte: Např. Procházka, návštěva kostela, tvůrčí aktivita přímo na místě u památky (h"/>
          <p:cNvSpPr txBox="1"/>
          <p:nvPr>
            <p:ph type="body" idx="1"/>
          </p:nvPr>
        </p:nvSpPr>
        <p:spPr>
          <a:xfrm>
            <a:off x="1269999" y="2643025"/>
            <a:ext cx="21844001" cy="9132801"/>
          </a:xfrm>
          <a:prstGeom prst="rect">
            <a:avLst/>
          </a:prstGeom>
        </p:spPr>
        <p:txBody>
          <a:bodyPr/>
          <a:lstStyle/>
          <a:p>
            <a:pPr marL="0" indent="0" algn="just" defTabSz="397763">
              <a:lnSpc>
                <a:spcPct val="107916"/>
              </a:lnSpc>
              <a:spcBef>
                <a:spcPts val="600"/>
              </a:spcBef>
              <a:buClrTx/>
              <a:buSzTx/>
              <a:buNone/>
              <a:tabLst>
                <a:tab pos="381000" algn="l"/>
                <a:tab pos="774700" algn="l"/>
                <a:tab pos="1168400" algn="l"/>
                <a:tab pos="1562100" algn="l"/>
                <a:tab pos="1943100" algn="l"/>
                <a:tab pos="2336800" algn="l"/>
                <a:tab pos="2730500" algn="l"/>
                <a:tab pos="3124200" algn="l"/>
                <a:tab pos="3517900" algn="l"/>
                <a:tab pos="3898900" algn="l"/>
                <a:tab pos="4292600" algn="l"/>
                <a:tab pos="4686300" algn="l"/>
                <a:tab pos="5041900" algn="l"/>
              </a:tabLst>
              <a:defRPr sz="3915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b="1">
                <a:latin typeface="Arial"/>
                <a:ea typeface="Arial"/>
                <a:cs typeface="Arial"/>
                <a:sym typeface="Arial"/>
              </a:rPr>
              <a:t>Vzdělávací nabídka (konkretizovaná):</a:t>
            </a:r>
            <a:r>
              <a:rPr>
                <a:latin typeface="Arial"/>
                <a:ea typeface="Arial"/>
                <a:cs typeface="Arial"/>
                <a:sym typeface="Arial"/>
              </a:rPr>
              <a:t> Vzdělávací nabídka se skládá z různý</a:t>
            </a:r>
            <a:r>
              <a:rPr>
                <a:latin typeface="Arial"/>
                <a:ea typeface="Arial"/>
                <a:cs typeface="Arial"/>
                <a:sym typeface="Arial"/>
              </a:rPr>
              <a:t>ch </a:t>
            </a:r>
            <a:r>
              <a:rPr>
                <a:latin typeface="Arial"/>
                <a:ea typeface="Arial"/>
                <a:cs typeface="Arial"/>
                <a:sym typeface="Arial"/>
              </a:rPr>
              <a:t>činností (praktický</a:t>
            </a:r>
            <a:r>
              <a:rPr>
                <a:latin typeface="Arial"/>
                <a:ea typeface="Arial"/>
                <a:cs typeface="Arial"/>
                <a:sym typeface="Arial"/>
              </a:rPr>
              <a:t>ch </a:t>
            </a:r>
            <a:r>
              <a:rPr>
                <a:latin typeface="Arial"/>
                <a:ea typeface="Arial"/>
                <a:cs typeface="Arial"/>
                <a:sym typeface="Arial"/>
              </a:rPr>
              <a:t>či intelektových) a příležitostí k učení, kter</a:t>
            </a:r>
            <a:r>
              <a:rPr>
                <a:latin typeface="Arial"/>
                <a:ea typeface="Arial"/>
                <a:cs typeface="Arial"/>
                <a:sym typeface="Arial"/>
              </a:rPr>
              <a:t>é </a:t>
            </a:r>
            <a:r>
              <a:rPr>
                <a:latin typeface="Arial"/>
                <a:ea typeface="Arial"/>
                <a:cs typeface="Arial"/>
                <a:sym typeface="Arial"/>
              </a:rPr>
              <a:t>v rámci projektu uskutečníte: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Nap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ř. Procházka, návštěva kostela, tvůrčí aktivita přímo na místě u památky (hra, pozorování…), navazující výtvarná činnost v MŠ, aktivita rozvíjející t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é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ma, kter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é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vyplynulo se zájmu dětí….</a:t>
            </a:r>
            <a:r>
              <a:rPr>
                <a:latin typeface="Arial"/>
                <a:ea typeface="Arial"/>
                <a:cs typeface="Arial"/>
                <a:sym typeface="Arial"/>
              </a:rPr>
              <a:t> Nabídku je třeba konkretizovat: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indent="0" algn="just" defTabSz="397763">
              <a:lnSpc>
                <a:spcPct val="107916"/>
              </a:lnSpc>
              <a:spcBef>
                <a:spcPts val="600"/>
              </a:spcBef>
              <a:buClrTx/>
              <a:buSzTx/>
              <a:buNone/>
              <a:tabLst>
                <a:tab pos="381000" algn="l"/>
                <a:tab pos="774700" algn="l"/>
                <a:tab pos="1168400" algn="l"/>
                <a:tab pos="1562100" algn="l"/>
                <a:tab pos="1943100" algn="l"/>
                <a:tab pos="2336800" algn="l"/>
                <a:tab pos="2730500" algn="l"/>
                <a:tab pos="3124200" algn="l"/>
                <a:tab pos="3517900" algn="l"/>
                <a:tab pos="3898900" algn="l"/>
                <a:tab pos="4292600" algn="l"/>
                <a:tab pos="4686300" algn="l"/>
                <a:tab pos="5041900" algn="l"/>
              </a:tabLst>
              <a:defRPr sz="3915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0" indent="0" algn="just" defTabSz="397763">
              <a:lnSpc>
                <a:spcPct val="107916"/>
              </a:lnSpc>
              <a:spcBef>
                <a:spcPts val="600"/>
              </a:spcBef>
              <a:buClrTx/>
              <a:buSzTx/>
              <a:buNone/>
              <a:tabLst>
                <a:tab pos="381000" algn="l"/>
                <a:tab pos="774700" algn="l"/>
                <a:tab pos="1168400" algn="l"/>
                <a:tab pos="1562100" algn="l"/>
                <a:tab pos="1943100" algn="l"/>
                <a:tab pos="2336800" algn="l"/>
                <a:tab pos="2730500" algn="l"/>
                <a:tab pos="3124200" algn="l"/>
                <a:tab pos="3517900" algn="l"/>
                <a:tab pos="3898900" algn="l"/>
                <a:tab pos="4292600" algn="l"/>
                <a:tab pos="4686300" algn="l"/>
                <a:tab pos="5041900" algn="l"/>
              </a:tabLst>
              <a:defRPr sz="3915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i="1">
                <a:latin typeface="Arial"/>
                <a:ea typeface="Arial"/>
                <a:cs typeface="Arial"/>
                <a:sym typeface="Arial"/>
              </a:rPr>
              <a:t>Nap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ř. Návštěva kostela - Záměrn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é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pozorování a smyslov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é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prozkoumávání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detail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ů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na reli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é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fu u vstupních dveří kostela… Rozhovor o výsledcích pozorování. Poznávání symbolů a obrazců, poslouchání příběhu, kter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é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se k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 symbolům váží, rozhovor, imaginativní aktivity, zapojení vlastní představivosti o … apod.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indent="0" algn="just" defTabSz="397763">
              <a:lnSpc>
                <a:spcPct val="107916"/>
              </a:lnSpc>
              <a:spcBef>
                <a:spcPts val="600"/>
              </a:spcBef>
              <a:buClrTx/>
              <a:buSzTx/>
              <a:buNone/>
              <a:tabLst>
                <a:tab pos="381000" algn="l"/>
                <a:tab pos="774700" algn="l"/>
                <a:tab pos="1168400" algn="l"/>
                <a:tab pos="1562100" algn="l"/>
                <a:tab pos="1943100" algn="l"/>
                <a:tab pos="2336800" algn="l"/>
                <a:tab pos="2730500" algn="l"/>
                <a:tab pos="3124200" algn="l"/>
                <a:tab pos="3517900" algn="l"/>
                <a:tab pos="3898900" algn="l"/>
                <a:tab pos="4292600" algn="l"/>
                <a:tab pos="4686300" algn="l"/>
                <a:tab pos="5041900" algn="l"/>
              </a:tabLst>
              <a:defRPr sz="3915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0" indent="0" algn="just" defTabSz="397763">
              <a:lnSpc>
                <a:spcPct val="107916"/>
              </a:lnSpc>
              <a:spcBef>
                <a:spcPts val="600"/>
              </a:spcBef>
              <a:buClrTx/>
              <a:buSzTx/>
              <a:buNone/>
              <a:tabLst>
                <a:tab pos="381000" algn="l"/>
                <a:tab pos="774700" algn="l"/>
                <a:tab pos="1168400" algn="l"/>
                <a:tab pos="1562100" algn="l"/>
                <a:tab pos="1943100" algn="l"/>
                <a:tab pos="2336800" algn="l"/>
                <a:tab pos="2730500" algn="l"/>
                <a:tab pos="3124200" algn="l"/>
                <a:tab pos="3517900" algn="l"/>
                <a:tab pos="3898900" algn="l"/>
                <a:tab pos="4292600" algn="l"/>
                <a:tab pos="4686300" algn="l"/>
                <a:tab pos="5041900" algn="l"/>
              </a:tabLst>
              <a:defRPr sz="3915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b="1">
                <a:latin typeface="Arial"/>
                <a:ea typeface="Arial"/>
                <a:cs typeface="Arial"/>
                <a:sym typeface="Arial"/>
              </a:rPr>
              <a:t>Zadání pro dě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ti:</a:t>
            </a:r>
            <a:r>
              <a:rPr>
                <a:latin typeface="Arial"/>
                <a:ea typeface="Arial"/>
                <a:cs typeface="Arial"/>
                <a:sym typeface="Arial"/>
              </a:rPr>
              <a:t> Co přesně a jak dětem povíte, ukážete…. Jak je motivujete? Co vyberete ze složit</a:t>
            </a:r>
            <a:r>
              <a:rPr>
                <a:latin typeface="Arial"/>
                <a:ea typeface="Arial"/>
                <a:cs typeface="Arial"/>
                <a:sym typeface="Arial"/>
              </a:rPr>
              <a:t>é </a:t>
            </a:r>
            <a:r>
              <a:rPr>
                <a:latin typeface="Arial"/>
                <a:ea typeface="Arial"/>
                <a:cs typeface="Arial"/>
                <a:sym typeface="Arial"/>
              </a:rPr>
              <a:t>historie apod. - jakým způsobem zprostředkujete informace (formou hrav</a:t>
            </a:r>
            <a:r>
              <a:rPr>
                <a:latin typeface="Arial"/>
                <a:ea typeface="Arial"/>
                <a:cs typeface="Arial"/>
                <a:sym typeface="Arial"/>
              </a:rPr>
              <a:t>é </a:t>
            </a:r>
            <a:r>
              <a:rPr>
                <a:latin typeface="Arial"/>
                <a:ea typeface="Arial"/>
                <a:cs typeface="Arial"/>
                <a:sym typeface="Arial"/>
              </a:rPr>
              <a:t>a explora</a:t>
            </a:r>
            <a:r>
              <a:rPr>
                <a:latin typeface="Arial"/>
                <a:ea typeface="Arial"/>
                <a:cs typeface="Arial"/>
                <a:sym typeface="Arial"/>
              </a:rPr>
              <a:t>ční činnosti….)</a:t>
            </a:r>
            <a:endParaRPr sz="1044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Organizace a metodické poznámky: (na co si dát pozor, čeho se vyvarovat, apod.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algn="just" defTabSz="457200">
              <a:lnSpc>
                <a:spcPct val="107916"/>
              </a:lnSpc>
              <a:spcBef>
                <a:spcPts val="800"/>
              </a:spcBef>
              <a:buClrTx/>
              <a:buSzTx/>
              <a:buNone/>
              <a:tabLst>
                <a:tab pos="444500" algn="l"/>
                <a:tab pos="8890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791200" algn="l"/>
              </a:tabLst>
              <a:defRPr sz="5500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b="1">
                <a:latin typeface="Arial"/>
                <a:ea typeface="Arial"/>
                <a:cs typeface="Arial"/>
                <a:sym typeface="Arial"/>
              </a:rPr>
              <a:t>Organizace a metodick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é 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poznámky</a:t>
            </a:r>
            <a:r>
              <a:rPr>
                <a:latin typeface="Arial"/>
                <a:ea typeface="Arial"/>
                <a:cs typeface="Arial"/>
                <a:sym typeface="Arial"/>
              </a:rPr>
              <a:t>: (na co si dát pozor, čeho se vyvarovat, apod.)</a:t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marL="0" indent="0" algn="just" defTabSz="457200">
              <a:lnSpc>
                <a:spcPct val="107916"/>
              </a:lnSpc>
              <a:spcBef>
                <a:spcPts val="800"/>
              </a:spcBef>
              <a:buClrTx/>
              <a:buSzTx/>
              <a:buNone/>
              <a:tabLst>
                <a:tab pos="444500" algn="l"/>
                <a:tab pos="8890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791200" algn="l"/>
              </a:tabLst>
              <a:defRPr sz="5500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b="1">
                <a:latin typeface="Arial"/>
                <a:ea typeface="Arial"/>
                <a:cs typeface="Arial"/>
                <a:sym typeface="Arial"/>
              </a:rPr>
              <a:t>Sebehodnocení dětí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, z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ávěr činnosti, způsob prezentace apod.: </a:t>
            </a:r>
            <a:r>
              <a:rPr>
                <a:latin typeface="Arial"/>
                <a:ea typeface="Arial"/>
                <a:cs typeface="Arial"/>
                <a:sym typeface="Arial"/>
              </a:rPr>
              <a:t>(Poznatky a komentáře dětí, co by dě</a:t>
            </a:r>
            <a:r>
              <a:rPr>
                <a:latin typeface="Arial"/>
                <a:ea typeface="Arial"/>
                <a:cs typeface="Arial"/>
                <a:sym typeface="Arial"/>
              </a:rPr>
              <a:t>ti s</a:t>
            </a:r>
            <a:r>
              <a:rPr>
                <a:latin typeface="Arial"/>
                <a:ea typeface="Arial"/>
                <a:cs typeface="Arial"/>
                <a:sym typeface="Arial"/>
              </a:rPr>
              <a:t> výsledkem chtěli udělat, jak by na to navázaly apod.)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ebereflex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Sebereflexe</a:t>
            </a:r>
          </a:p>
        </p:txBody>
      </p:sp>
      <p:sp>
        <p:nvSpPr>
          <p:cNvPr id="183" name="Reflektujte procesy i výsledky plánování a realizace výuky (zhruba podle těchto bodů)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algn="just" defTabSz="457200">
              <a:lnSpc>
                <a:spcPct val="107916"/>
              </a:lnSpc>
              <a:spcBef>
                <a:spcPts val="800"/>
              </a:spcBef>
              <a:buClrTx/>
              <a:buSzTx/>
              <a:buNone/>
              <a:tabLst>
                <a:tab pos="444500" algn="l"/>
                <a:tab pos="8890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791200" algn="l"/>
              </a:tabLst>
              <a:defRPr sz="4100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>
                <a:latin typeface="Arial"/>
                <a:ea typeface="Arial"/>
                <a:cs typeface="Arial"/>
                <a:sym typeface="Arial"/>
              </a:rPr>
              <a:t>Reflektujte 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procesy i výsledky</a:t>
            </a:r>
            <a:r>
              <a:rPr>
                <a:latin typeface="Arial"/>
                <a:ea typeface="Arial"/>
                <a:cs typeface="Arial"/>
                <a:sym typeface="Arial"/>
              </a:rPr>
              <a:t> plánování a realizace výuky (zhruba podle těchto bodů):</a:t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marL="457200" indent="-228600" algn="just" defTabSz="457200">
              <a:lnSpc>
                <a:spcPct val="107916"/>
              </a:lnSpc>
              <a:spcBef>
                <a:spcPts val="800"/>
              </a:spcBef>
              <a:buClrTx/>
              <a:buFont typeface="Symbol"/>
              <a:buChar char="·"/>
              <a:tabLst>
                <a:tab pos="8890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791200" algn="l"/>
              </a:tabLst>
              <a:defRPr sz="41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Jak hodnot</a:t>
            </a:r>
            <a:r>
              <a:t>í</a:t>
            </a:r>
            <a:r>
              <a:t>te zvolen</a:t>
            </a:r>
            <a:r>
              <a:t>é </a:t>
            </a:r>
            <a:r>
              <a:t>strategie, metody a organizaci vzhledem k pl</a:t>
            </a:r>
            <a:r>
              <a:t>á</a:t>
            </a:r>
            <a:r>
              <a:t>novan</a:t>
            </a:r>
            <a:r>
              <a:t>ý</a:t>
            </a:r>
            <a:r>
              <a:t>m c</a:t>
            </a:r>
            <a:r>
              <a:t>í</a:t>
            </a:r>
            <a:r>
              <a:t>l</a:t>
            </a:r>
            <a:r>
              <a:t>ů</a:t>
            </a:r>
            <a:r>
              <a:t>m?</a:t>
            </a:r>
          </a:p>
          <a:p>
            <a:pPr marL="457200" indent="-228600" algn="just" defTabSz="457200">
              <a:lnSpc>
                <a:spcPct val="107916"/>
              </a:lnSpc>
              <a:spcBef>
                <a:spcPts val="800"/>
              </a:spcBef>
              <a:buClrTx/>
              <a:buFont typeface="Symbol"/>
              <a:buChar char="·"/>
              <a:tabLst>
                <a:tab pos="8890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791200" algn="l"/>
              </a:tabLst>
              <a:defRPr sz="41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Zhodno</a:t>
            </a:r>
            <a:r>
              <a:t>ť</a:t>
            </a:r>
            <a:r>
              <a:t>te sm</a:t>
            </a:r>
            <a:r>
              <a:t>ěř</a:t>
            </a:r>
            <a:r>
              <a:t>ov</a:t>
            </a:r>
            <a:r>
              <a:t>á</a:t>
            </a:r>
            <a:r>
              <a:t>n</a:t>
            </a:r>
            <a:r>
              <a:t>í </a:t>
            </a:r>
            <a:r>
              <a:t>ke kompetenci a napln</a:t>
            </a:r>
            <a:r>
              <a:t>ě</a:t>
            </a:r>
            <a:r>
              <a:t>n</a:t>
            </a:r>
            <a:r>
              <a:t>í </a:t>
            </a:r>
            <a:r>
              <a:t>d</a:t>
            </a:r>
            <a:r>
              <a:t>í</a:t>
            </a:r>
            <a:r>
              <a:t>l</a:t>
            </a:r>
            <a:r>
              <a:t>čí</a:t>
            </a:r>
            <a:r>
              <a:t>ch c</a:t>
            </a:r>
            <a:r>
              <a:t>í</a:t>
            </a:r>
            <a:r>
              <a:t>l</a:t>
            </a:r>
            <a:r>
              <a:t>ů</a:t>
            </a:r>
            <a:r>
              <a:t>. Co bylo hlavn</a:t>
            </a:r>
            <a:r>
              <a:t>í</a:t>
            </a:r>
            <a:r>
              <a:t>m smyslem </a:t>
            </a:r>
            <a:r>
              <a:t>č</a:t>
            </a:r>
            <a:r>
              <a:t>innosti? Co jsem t</a:t>
            </a:r>
            <a:r>
              <a:t>í</a:t>
            </a:r>
            <a:r>
              <a:t>m sledoval, co se d</a:t>
            </a:r>
            <a:r>
              <a:t>ě</a:t>
            </a:r>
            <a:r>
              <a:t>ti vlastn</a:t>
            </a:r>
            <a:r>
              <a:t>ě </a:t>
            </a:r>
            <a:r>
              <a:t>nau</a:t>
            </a:r>
            <a:r>
              <a:t>č</a:t>
            </a:r>
            <a:r>
              <a:t>ily, k </a:t>
            </a:r>
            <a:r>
              <a:t>č</a:t>
            </a:r>
            <a:r>
              <a:t>emu jsem je vedl? K </a:t>
            </a:r>
            <a:r>
              <a:t>č</a:t>
            </a:r>
            <a:r>
              <a:t>emu jim takto str</a:t>
            </a:r>
            <a:r>
              <a:t>á</a:t>
            </a:r>
            <a:r>
              <a:t>ven</a:t>
            </a:r>
            <a:r>
              <a:t>ý č</a:t>
            </a:r>
            <a:r>
              <a:t>as vlastn</a:t>
            </a:r>
            <a:r>
              <a:t>ě </a:t>
            </a:r>
            <a:r>
              <a:t>byl?</a:t>
            </a:r>
          </a:p>
          <a:p>
            <a:pPr marL="457200" indent="-228600" algn="just" defTabSz="457200">
              <a:lnSpc>
                <a:spcPct val="107916"/>
              </a:lnSpc>
              <a:spcBef>
                <a:spcPts val="800"/>
              </a:spcBef>
              <a:buClrTx/>
              <a:buFont typeface="Symbol"/>
              <a:buChar char="·"/>
              <a:tabLst>
                <a:tab pos="8890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791200" algn="l"/>
              </a:tabLst>
              <a:defRPr sz="41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Dolo</a:t>
            </a:r>
            <a:r>
              <a:t>ž</a:t>
            </a:r>
            <a:r>
              <a:t>te a demonstrujte v</a:t>
            </a:r>
            <a:r>
              <a:t>ý</a:t>
            </a:r>
            <a:r>
              <a:t>sledky u</a:t>
            </a:r>
            <a:r>
              <a:t>č</a:t>
            </a:r>
            <a:r>
              <a:t>en</a:t>
            </a:r>
            <a:r>
              <a:t>í ve formě </a:t>
            </a:r>
            <a:r>
              <a:t>z</a:t>
            </a:r>
            <a:r>
              <a:t>á</a:t>
            </a:r>
            <a:r>
              <a:t>v</a:t>
            </a:r>
            <a:r>
              <a:t>ě</a:t>
            </a:r>
            <a:r>
              <a:t>re</a:t>
            </a:r>
            <a:r>
              <a:t>č</a:t>
            </a:r>
            <a:r>
              <a:t>n</a:t>
            </a:r>
            <a:r>
              <a:t>ý</a:t>
            </a:r>
            <a:r>
              <a:t>ch v</a:t>
            </a:r>
            <a:r>
              <a:t>ý</a:t>
            </a:r>
            <a:r>
              <a:t>sledk</a:t>
            </a:r>
            <a:r>
              <a:t>ů č</a:t>
            </a:r>
            <a:r>
              <a:t>innost</a:t>
            </a:r>
            <a:r>
              <a:t>í č</a:t>
            </a:r>
            <a:r>
              <a:t>i z</a:t>
            </a:r>
            <a:r>
              <a:t>á</a:t>
            </a:r>
            <a:r>
              <a:t>znamu z</a:t>
            </a:r>
            <a:r>
              <a:t> </a:t>
            </a:r>
            <a:r>
              <a:t>procesu. Dolo</a:t>
            </a:r>
            <a:r>
              <a:t>ž</a:t>
            </a:r>
            <a:r>
              <a:t>te to, </a:t>
            </a:r>
            <a:r>
              <a:t>ž</a:t>
            </a:r>
            <a:r>
              <a:t>e jsou v souladu se stanoven</a:t>
            </a:r>
            <a:r>
              <a:t>ý</a:t>
            </a:r>
            <a:r>
              <a:t>m hlavn</a:t>
            </a:r>
            <a:r>
              <a:t>í</a:t>
            </a:r>
            <a:r>
              <a:t>m c</a:t>
            </a:r>
            <a:r>
              <a:t>í</a:t>
            </a:r>
            <a:r>
              <a:t>lem </a:t>
            </a:r>
            <a:r>
              <a:t>č</a:t>
            </a:r>
            <a:r>
              <a:t>innosti.</a:t>
            </a:r>
          </a:p>
          <a:p>
            <a:pPr marL="457200" indent="-228600" algn="just" defTabSz="457200">
              <a:lnSpc>
                <a:spcPct val="107916"/>
              </a:lnSpc>
              <a:spcBef>
                <a:spcPts val="800"/>
              </a:spcBef>
              <a:buClrTx/>
              <a:buFont typeface="Symbol"/>
              <a:buChar char="·"/>
              <a:tabLst>
                <a:tab pos="8890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791200" algn="l"/>
              </a:tabLst>
              <a:defRPr sz="41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Odchylky mezi pl</a:t>
            </a:r>
            <a:r>
              <a:t>á</a:t>
            </a:r>
            <a:r>
              <a:t>nem a dosa</a:t>
            </a:r>
            <a:r>
              <a:t>ž</a:t>
            </a:r>
            <a:r>
              <a:t>en</a:t>
            </a:r>
            <a:r>
              <a:t>ý</a:t>
            </a:r>
            <a:r>
              <a:t>mi v</a:t>
            </a:r>
            <a:r>
              <a:t>ý</a:t>
            </a:r>
            <a:r>
              <a:t>sledky. Neo</a:t>
            </a:r>
            <a:r>
              <a:t>č</a:t>
            </a:r>
            <a:r>
              <a:t>ek</a:t>
            </a:r>
            <a:r>
              <a:t>á</a:t>
            </a:r>
            <a:r>
              <a:t>van</a:t>
            </a:r>
            <a:r>
              <a:t>é </a:t>
            </a:r>
            <a:r>
              <a:t>skute</a:t>
            </a:r>
            <a:r>
              <a:t>č</a:t>
            </a:r>
            <a:r>
              <a:t>nosti. Um</a:t>
            </a:r>
            <a:r>
              <a:t>ě</a:t>
            </a:r>
            <a:r>
              <a:t>l jsem reagovat flexibiln</a:t>
            </a:r>
            <a:r>
              <a:t>ě</a:t>
            </a:r>
            <a:r>
              <a:t>? </a:t>
            </a:r>
            <a:r>
              <a:t>Co m</a:t>
            </a:r>
            <a:r>
              <a:t>ě </a:t>
            </a:r>
            <a:r>
              <a:t>p</a:t>
            </a:r>
            <a:r>
              <a:t>ř</a:t>
            </a:r>
            <a:r>
              <a:t>ekvapilo? Jak jsem se s t</a:t>
            </a:r>
            <a:r>
              <a:t>í</a:t>
            </a:r>
            <a:r>
              <a:t>m vyrovnal?</a:t>
            </a:r>
          </a:p>
          <a:p>
            <a:pPr marL="457200" indent="-228600" algn="just" defTabSz="457200">
              <a:lnSpc>
                <a:spcPct val="107916"/>
              </a:lnSpc>
              <a:spcBef>
                <a:spcPts val="800"/>
              </a:spcBef>
              <a:buClrTx/>
              <a:buFont typeface="Symbol"/>
              <a:buChar char="·"/>
              <a:tabLst>
                <a:tab pos="8890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791200" algn="l"/>
              </a:tabLst>
              <a:defRPr sz="41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Zhodnocen</a:t>
            </a:r>
            <a:r>
              <a:t>í </a:t>
            </a:r>
            <a:r>
              <a:t>celkov</a:t>
            </a:r>
            <a:r>
              <a:t>é </a:t>
            </a:r>
            <a:r>
              <a:t>n</a:t>
            </a:r>
            <a:r>
              <a:t>álady, atmosf</a:t>
            </a:r>
            <a:r>
              <a:t>é</a:t>
            </a:r>
            <a:r>
              <a:t>ry, vztahy mezi d</a:t>
            </a:r>
            <a:r>
              <a:t>ě</a:t>
            </a:r>
            <a:r>
              <a:t>tmi, u</a:t>
            </a:r>
            <a:r>
              <a:t>čitel-dě</a:t>
            </a:r>
            <a:r>
              <a:t>ti apod.</a:t>
            </a:r>
          </a:p>
          <a:p>
            <a:pPr marL="457200" indent="-228600" algn="just" defTabSz="457200">
              <a:lnSpc>
                <a:spcPct val="107916"/>
              </a:lnSpc>
              <a:spcBef>
                <a:spcPts val="800"/>
              </a:spcBef>
              <a:buClrTx/>
              <a:buFont typeface="Symbol"/>
              <a:buChar char="·"/>
              <a:tabLst>
                <a:tab pos="8890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791200" algn="l"/>
              </a:tabLst>
              <a:defRPr sz="4100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Jak by se to dalo ud</a:t>
            </a:r>
            <a:r>
              <a:t>ě</a:t>
            </a:r>
            <a:r>
              <a:t>lat je</a:t>
            </a:r>
            <a:r>
              <a:t>š</a:t>
            </a:r>
            <a:r>
              <a:t>t</a:t>
            </a:r>
            <a:r>
              <a:t>ě </a:t>
            </a:r>
            <a:r>
              <a:t>l</a:t>
            </a:r>
            <a:r>
              <a:t>é</a:t>
            </a:r>
            <a:r>
              <a:t>pe</a:t>
            </a:r>
            <a:r>
              <a:t>…</a:t>
            </a:r>
            <a:r>
              <a:t>..(A</a:t>
            </a:r>
            <a:r>
              <a:t>ž </a:t>
            </a:r>
            <a:r>
              <a:t>pozd</a:t>
            </a:r>
            <a:r>
              <a:t>ě</a:t>
            </a:r>
            <a:r>
              <a:t>ji m</a:t>
            </a:r>
            <a:r>
              <a:t>ě </a:t>
            </a:r>
            <a:r>
              <a:t>napadlo, </a:t>
            </a:r>
            <a:r>
              <a:t>ž</a:t>
            </a:r>
            <a:r>
              <a:t>e bych mohla</a:t>
            </a:r>
            <a:r>
              <a:t>…</a:t>
            </a:r>
            <a:r>
              <a:t>.) Navrhn</a:t>
            </a:r>
            <a:r>
              <a:t>ě</a:t>
            </a:r>
            <a:r>
              <a:t>te alternativy a dal</a:t>
            </a:r>
            <a:r>
              <a:t>ší </a:t>
            </a:r>
            <a:r>
              <a:t>zp</a:t>
            </a:r>
            <a:r>
              <a:t>ů</a:t>
            </a:r>
            <a:r>
              <a:t>sob</a:t>
            </a:r>
            <a:r>
              <a:t>y.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kupinová prác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Skupinová práce</a:t>
            </a:r>
          </a:p>
        </p:txBody>
      </p:sp>
      <p:sp>
        <p:nvSpPr>
          <p:cNvPr id="186" name="Zadání: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Zadání:</a:t>
            </a:r>
          </a:p>
        </p:txBody>
      </p:sp>
      <p:sp>
        <p:nvSpPr>
          <p:cNvPr id="187" name="Vytvořte vymyšlenou-imaginární výtvarnou řadu, která se skládá z tvůrčích a výtvarných činnosti, které na sebe navazují a vyplývají z předpokládaného zájmu dětí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algn="just" defTabSz="457200">
              <a:spcBef>
                <a:spcPts val="0"/>
              </a:spcBef>
              <a:buClrTx/>
              <a:buSz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35600" algn="l"/>
                <a:tab pos="5791200" algn="l"/>
              </a:tabLst>
              <a:defRPr sz="5800">
                <a:solidFill>
                  <a:srgbClr val="0A0A0A"/>
                </a:solidFill>
                <a:uFill>
                  <a:solidFill>
                    <a:srgbClr val="0A0A0A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pPr>
          </a:p>
          <a:p>
            <a:pPr marL="160654" indent="-160654" algn="just" defTabSz="457200">
              <a:spcBef>
                <a:spcPts val="0"/>
              </a:spcBef>
              <a:buClrTx/>
              <a:buAutoNum type="arabicPeriod" startAt="1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35600" algn="l"/>
                <a:tab pos="5791200" algn="l"/>
              </a:tabLst>
              <a:defRPr sz="5800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 </a:t>
            </a:r>
            <a:r>
              <a:rPr>
                <a:solidFill>
                  <a:srgbClr val="0A0A0A"/>
                </a:solidFill>
                <a:uFill>
                  <a:solidFill>
                    <a:srgbClr val="0A0A0A"/>
                  </a:solidFill>
                </a:uFill>
                <a:latin typeface="Helvetica"/>
                <a:ea typeface="Helvetica"/>
                <a:cs typeface="Helvetica"/>
                <a:sym typeface="Helvetica"/>
              </a:rPr>
              <a:t>Vytvořte </a:t>
            </a:r>
            <a:r>
              <a:rPr b="1">
                <a:solidFill>
                  <a:srgbClr val="0A0A0A"/>
                </a:solidFill>
                <a:uFill>
                  <a:solidFill>
                    <a:srgbClr val="0A0A0A"/>
                  </a:solidFill>
                </a:uFill>
                <a:latin typeface="Helvetica"/>
                <a:ea typeface="Helvetica"/>
                <a:cs typeface="Helvetica"/>
                <a:sym typeface="Helvetica"/>
              </a:rPr>
              <a:t>vymyšlenou-imaginární </a:t>
            </a:r>
            <a:r>
              <a:rPr>
                <a:solidFill>
                  <a:srgbClr val="0A0A0A"/>
                </a:solidFill>
                <a:uFill>
                  <a:solidFill>
                    <a:srgbClr val="0A0A0A"/>
                  </a:solidFill>
                </a:uFill>
                <a:latin typeface="Helvetica"/>
                <a:ea typeface="Helvetica"/>
                <a:cs typeface="Helvetica"/>
                <a:sym typeface="Helvetica"/>
              </a:rPr>
              <a:t>výtvarnou řadu, která se skládá z tvůrčích a výtvarných činnosti, které na sebe navazují a vyplývají z předpokládaného zájmu dětí. </a:t>
            </a:r>
          </a:p>
          <a:p>
            <a:pPr marL="160654" indent="-160654" algn="just" defTabSz="457200">
              <a:spcBef>
                <a:spcPts val="0"/>
              </a:spcBef>
              <a:buClrTx/>
              <a:buAutoNum type="arabicPeriod" startAt="1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35600" algn="l"/>
                <a:tab pos="5791200" algn="l"/>
              </a:tabLst>
              <a:defRPr sz="5800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 </a:t>
            </a:r>
            <a:r>
              <a:rPr b="1">
                <a:solidFill>
                  <a:srgbClr val="0A0A0A"/>
                </a:solidFill>
                <a:uFill>
                  <a:solidFill>
                    <a:srgbClr val="0A0A0A"/>
                  </a:solidFill>
                </a:uFill>
                <a:latin typeface="Helvetica"/>
                <a:ea typeface="Helvetica"/>
                <a:cs typeface="Helvetica"/>
                <a:sym typeface="Helvetica"/>
              </a:rPr>
              <a:t>Jedna tvůrčí činnost venku </a:t>
            </a:r>
            <a:r>
              <a:rPr>
                <a:solidFill>
                  <a:srgbClr val="0A0A0A"/>
                </a:solidFill>
                <a:uFill>
                  <a:solidFill>
                    <a:srgbClr val="0A0A0A"/>
                  </a:solidFill>
                </a:uFill>
                <a:latin typeface="Helvetica"/>
                <a:ea typeface="Helvetica"/>
                <a:cs typeface="Helvetica"/>
                <a:sym typeface="Helvetica"/>
              </a:rPr>
              <a:t>(např. Při procházce k místu: pozorování, prozkoumávání, smyslová explorace) </a:t>
            </a:r>
            <a:r>
              <a:rPr b="1">
                <a:solidFill>
                  <a:srgbClr val="0A0A0A"/>
                </a:solidFill>
                <a:uFill>
                  <a:solidFill>
                    <a:srgbClr val="0A0A0A"/>
                  </a:solidFill>
                </a:uFill>
                <a:latin typeface="Helvetica"/>
                <a:ea typeface="Helvetica"/>
                <a:cs typeface="Helvetica"/>
                <a:sym typeface="Helvetica"/>
              </a:rPr>
              <a:t>a jedna následná - ryze výtvarná pak ve školce. </a:t>
            </a:r>
          </a:p>
          <a:p>
            <a:pPr marL="160654" indent="-160654" algn="just" defTabSz="457200">
              <a:spcBef>
                <a:spcPts val="0"/>
              </a:spcBef>
              <a:buClrTx/>
              <a:buAutoNum type="arabicPeriod" startAt="1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35600" algn="l"/>
                <a:tab pos="5791200" algn="l"/>
              </a:tabLst>
              <a:defRPr sz="5800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 </a:t>
            </a:r>
            <a:r>
              <a:rPr>
                <a:solidFill>
                  <a:srgbClr val="0A0A0A"/>
                </a:solidFill>
                <a:uFill>
                  <a:solidFill>
                    <a:srgbClr val="0A0A0A"/>
                  </a:solidFill>
                </a:uFill>
                <a:latin typeface="Helvetica"/>
                <a:ea typeface="Helvetica"/>
                <a:cs typeface="Helvetica"/>
                <a:sym typeface="Helvetica"/>
              </a:rPr>
              <a:t>Reflektuje realizované činnosti: přemýšlejte nad hlavním smyslem - cílem.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ODMÍNKY SPLNĚNÍ KOLOKVI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PODMÍNKY SPLNĚNÍ KOLOKVIA</a:t>
            </a:r>
          </a:p>
        </p:txBody>
      </p:sp>
      <p:sp>
        <p:nvSpPr>
          <p:cNvPr id="155" name="Prezentace a reflexe výtvarných činností; ústní zkouška, diskuze on-line (MS Teams)"/>
          <p:cNvSpPr txBox="1"/>
          <p:nvPr>
            <p:ph type="body" idx="21"/>
          </p:nvPr>
        </p:nvSpPr>
        <p:spPr>
          <a:xfrm>
            <a:off x="1270000" y="2810718"/>
            <a:ext cx="21844000" cy="1016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algn="just" defTabSz="4572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35600" algn="l"/>
                <a:tab pos="5791200" algn="l"/>
              </a:tabLst>
              <a:defRPr sz="4400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b="1">
                <a:solidFill>
                  <a:srgbClr val="0A0A0A"/>
                </a:solidFill>
                <a:uFill>
                  <a:solidFill>
                    <a:srgbClr val="0A0A0A"/>
                  </a:solidFill>
                </a:uFill>
                <a:latin typeface="Helvetica"/>
                <a:ea typeface="Helvetica"/>
                <a:cs typeface="Helvetica"/>
                <a:sym typeface="Helvetica"/>
              </a:rPr>
              <a:t>P</a:t>
            </a:r>
            <a:r>
              <a:rPr b="1">
                <a:solidFill>
                  <a:srgbClr val="0A0A0A"/>
                </a:solidFill>
                <a:uFill>
                  <a:solidFill>
                    <a:srgbClr val="0A0A0A"/>
                  </a:solidFill>
                </a:uFill>
                <a:latin typeface="Helvetica"/>
                <a:ea typeface="Helvetica"/>
                <a:cs typeface="Helvetica"/>
                <a:sym typeface="Helvetica"/>
              </a:rPr>
              <a:t>rezentace a reflexe výtvarný</a:t>
            </a:r>
            <a:r>
              <a:rPr b="1">
                <a:solidFill>
                  <a:srgbClr val="0A0A0A"/>
                </a:solidFill>
                <a:uFill>
                  <a:solidFill>
                    <a:srgbClr val="0A0A0A"/>
                  </a:solidFill>
                </a:uFill>
                <a:latin typeface="Helvetica"/>
                <a:ea typeface="Helvetica"/>
                <a:cs typeface="Helvetica"/>
                <a:sym typeface="Helvetica"/>
              </a:rPr>
              <a:t>ch </a:t>
            </a:r>
            <a:r>
              <a:rPr b="1">
                <a:solidFill>
                  <a:srgbClr val="0A0A0A"/>
                </a:solidFill>
                <a:uFill>
                  <a:solidFill>
                    <a:srgbClr val="0A0A0A"/>
                  </a:solidFill>
                </a:uFill>
                <a:latin typeface="Helvetica"/>
                <a:ea typeface="Helvetica"/>
                <a:cs typeface="Helvetica"/>
                <a:sym typeface="Helvetica"/>
              </a:rPr>
              <a:t>činností</a:t>
            </a:r>
            <a:r>
              <a:rPr>
                <a:solidFill>
                  <a:srgbClr val="0A0A0A"/>
                </a:solidFill>
                <a:uFill>
                  <a:solidFill>
                    <a:srgbClr val="0A0A0A"/>
                  </a:solidFill>
                </a:uFill>
                <a:latin typeface="Helvetica"/>
                <a:ea typeface="Helvetica"/>
                <a:cs typeface="Helvetica"/>
                <a:sym typeface="Helvetica"/>
              </a:rPr>
              <a:t>; ústní zkouška, diskuze on-line (MS Teams)</a:t>
            </a:r>
          </a:p>
        </p:txBody>
      </p:sp>
      <p:sp>
        <p:nvSpPr>
          <p:cNvPr id="156" name="Aktivní účast v semináři v počátečním semináři: (9. nebo 10. března - úvodní setkání - povinná účast - teoretická příprava; práce ve skupinách) a na prezentačních seminářích v dubnu a v květnu (viz harmonogram)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160654" indent="-160654" algn="just" defTabSz="457200">
              <a:spcBef>
                <a:spcPts val="0"/>
              </a:spcBef>
              <a:buClrTx/>
              <a:buAutoNum type="arabicPeriod" startAt="1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35600" algn="l"/>
                <a:tab pos="5791200" algn="l"/>
              </a:tabLst>
              <a:defRPr sz="5400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b="1">
                <a:solidFill>
                  <a:srgbClr val="0A0A0A"/>
                </a:solidFill>
                <a:uFill>
                  <a:solidFill>
                    <a:srgbClr val="0A0A0A"/>
                  </a:solidFill>
                </a:uFill>
                <a:latin typeface="Helvetica"/>
                <a:ea typeface="Helvetica"/>
                <a:cs typeface="Helvetica"/>
                <a:sym typeface="Helvetica"/>
              </a:rPr>
              <a:t>Aktivní účast v semináři</a:t>
            </a:r>
            <a:r>
              <a:rPr>
                <a:solidFill>
                  <a:srgbClr val="0A0A0A"/>
                </a:solidFill>
                <a:uFill>
                  <a:solidFill>
                    <a:srgbClr val="0A0A0A"/>
                  </a:solidFill>
                </a:uFill>
                <a:latin typeface="Helvetica"/>
                <a:ea typeface="Helvetica"/>
                <a:cs typeface="Helvetica"/>
                <a:sym typeface="Helvetica"/>
              </a:rPr>
              <a:t> v počátečním semináři: (</a:t>
            </a:r>
            <a:r>
              <a:rPr>
                <a:latin typeface="Helvetica"/>
                <a:ea typeface="Helvetica"/>
                <a:cs typeface="Helvetica"/>
                <a:sym typeface="Helvetica"/>
              </a:rPr>
              <a:t>9. nebo 10. března</a:t>
            </a:r>
            <a:r>
              <a:rPr>
                <a:latin typeface="Helvetica"/>
                <a:ea typeface="Helvetica"/>
                <a:cs typeface="Helvetica"/>
                <a:sym typeface="Helvetica"/>
              </a:rPr>
              <a:t> - </a:t>
            </a:r>
            <a:r>
              <a:rPr>
                <a:latin typeface="Helvetica"/>
                <a:ea typeface="Helvetica"/>
                <a:cs typeface="Helvetica"/>
                <a:sym typeface="Helvetica"/>
              </a:rPr>
              <a:t>úvodní setkání - povinná úč</a:t>
            </a:r>
            <a:r>
              <a:rPr>
                <a:latin typeface="Helvetica"/>
                <a:ea typeface="Helvetica"/>
                <a:cs typeface="Helvetica"/>
                <a:sym typeface="Helvetica"/>
              </a:rPr>
              <a:t>ast -</a:t>
            </a:r>
            <a:r>
              <a:rPr>
                <a:latin typeface="Helvetica"/>
                <a:ea typeface="Helvetica"/>
                <a:cs typeface="Helvetica"/>
                <a:sym typeface="Helvetica"/>
              </a:rPr>
              <a:t> teoretická příprava; práce ve skupinách) a na prezentačních seminářích v dubnu a v květnu (viz harmonogram).</a:t>
            </a:r>
          </a:p>
          <a:p>
            <a:pPr marL="160654" indent="-160654" algn="just" defTabSz="457200">
              <a:spcBef>
                <a:spcPts val="0"/>
              </a:spcBef>
              <a:buClrTx/>
              <a:buAutoNum type="arabicPeriod" startAt="1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35600" algn="l"/>
                <a:tab pos="5791200" algn="l"/>
              </a:tabLst>
              <a:defRPr sz="5400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b="1">
                <a:latin typeface="Helvetica"/>
                <a:ea typeface="Helvetica"/>
                <a:cs typeface="Helvetica"/>
                <a:sym typeface="Helvetica"/>
              </a:rPr>
              <a:t>Průběžné plnění úkolu stanoveného na počátečním semináři,</a:t>
            </a:r>
            <a:r>
              <a:rPr>
                <a:latin typeface="Helvetica"/>
                <a:ea typeface="Helvetica"/>
                <a:cs typeface="Helvetica"/>
                <a:sym typeface="Helvetica"/>
              </a:rPr>
              <a:t> jedna povinná konzultace  v dubnu či na konci března (v čase semináře)</a:t>
            </a:r>
            <a:r>
              <a:rPr>
                <a:solidFill>
                  <a:srgbClr val="0A0A0A"/>
                </a:solidFill>
                <a:uFill>
                  <a:solidFill>
                    <a:srgbClr val="0A0A0A"/>
                  </a:solidFill>
                </a:uFill>
                <a:latin typeface="Helvetica"/>
                <a:ea typeface="Helvetica"/>
                <a:cs typeface="Helvetica"/>
                <a:sym typeface="Helvetica"/>
              </a:rPr>
              <a:t>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oučástí tohoto předmětu je původně návštěva vybrané školky po malých skupinách či jiná průběžná praxe, kterou bylo možné vykonat v dětské skupině, školce v místě bydliště či provést s dětmi předškolního věku z okolí apod.…"/>
          <p:cNvSpPr txBox="1"/>
          <p:nvPr>
            <p:ph type="body" idx="1"/>
          </p:nvPr>
        </p:nvSpPr>
        <p:spPr>
          <a:xfrm>
            <a:off x="1270000" y="1336644"/>
            <a:ext cx="21844000" cy="11365473"/>
          </a:xfrm>
          <a:prstGeom prst="rect">
            <a:avLst/>
          </a:prstGeom>
        </p:spPr>
        <p:txBody>
          <a:bodyPr/>
          <a:lstStyle/>
          <a:p>
            <a:pPr marL="0" indent="0" algn="just" defTabSz="457200">
              <a:spcBef>
                <a:spcPts val="0"/>
              </a:spcBef>
              <a:buClrTx/>
              <a:buSz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35600" algn="l"/>
                <a:tab pos="5791200" algn="l"/>
              </a:tabLst>
              <a:defRPr sz="4100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>
                <a:solidFill>
                  <a:srgbClr val="0A0A0A"/>
                </a:solidFill>
                <a:uFill>
                  <a:solidFill>
                    <a:srgbClr val="0A0A0A"/>
                  </a:solidFill>
                </a:uFill>
                <a:latin typeface="Helvetica"/>
                <a:ea typeface="Helvetica"/>
                <a:cs typeface="Helvetica"/>
                <a:sym typeface="Helvetica"/>
              </a:rPr>
              <a:t>Součástí tohoto předmětu je původně návštěva vybrané školky po malých skupinách či jiná průběžná praxe, kterou bylo možné vykonat v dětské skupině, školce v místě bydliště či provést s dětmi předškolního věku z okolí apod. </a:t>
            </a:r>
            <a:endParaRPr>
              <a:solidFill>
                <a:srgbClr val="0A0A0A"/>
              </a:solidFill>
              <a:uFill>
                <a:solidFill>
                  <a:srgbClr val="0A0A0A"/>
                </a:solidFill>
              </a:uFill>
              <a:latin typeface="Helvetica"/>
              <a:ea typeface="Helvetica"/>
              <a:cs typeface="Helvetica"/>
              <a:sym typeface="Helvetica"/>
            </a:endParaRPr>
          </a:p>
          <a:p>
            <a:pPr marL="0" indent="0" algn="just" defTabSz="457200">
              <a:spcBef>
                <a:spcPts val="0"/>
              </a:spcBef>
              <a:buClrTx/>
              <a:buSz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35600" algn="l"/>
                <a:tab pos="5791200" algn="l"/>
              </a:tabLst>
              <a:defRPr sz="4100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>
              <a:solidFill>
                <a:srgbClr val="0A0A0A"/>
              </a:solidFill>
              <a:uFill>
                <a:solidFill>
                  <a:srgbClr val="0A0A0A"/>
                </a:solidFill>
              </a:uFill>
              <a:latin typeface="Helvetica"/>
              <a:ea typeface="Helvetica"/>
              <a:cs typeface="Helvetica"/>
              <a:sym typeface="Helvetica"/>
            </a:endParaRPr>
          </a:p>
          <a:p>
            <a:pPr marL="0" indent="0" algn="just" defTabSz="457200">
              <a:spcBef>
                <a:spcPts val="0"/>
              </a:spcBef>
              <a:buClrTx/>
              <a:buSz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35600" algn="l"/>
                <a:tab pos="5791200" algn="l"/>
              </a:tabLst>
              <a:defRPr sz="4100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>
              <a:solidFill>
                <a:srgbClr val="0A0A0A"/>
              </a:solidFill>
              <a:uFill>
                <a:solidFill>
                  <a:srgbClr val="0A0A0A"/>
                </a:solidFill>
              </a:uFill>
              <a:latin typeface="Helvetica"/>
              <a:ea typeface="Helvetica"/>
              <a:cs typeface="Helvetica"/>
              <a:sym typeface="Helvetica"/>
            </a:endParaRPr>
          </a:p>
          <a:p>
            <a:pPr marL="0" indent="0" algn="just" defTabSz="457200">
              <a:spcBef>
                <a:spcPts val="0"/>
              </a:spcBef>
              <a:buClrTx/>
              <a:buSz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35600" algn="l"/>
                <a:tab pos="5791200" algn="l"/>
              </a:tabLst>
              <a:defRPr sz="4100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b="1">
                <a:solidFill>
                  <a:srgbClr val="9437FF"/>
                </a:solidFill>
                <a:uFill>
                  <a:solidFill>
                    <a:srgbClr val="0A0A0A"/>
                  </a:solidFill>
                </a:uFill>
                <a:latin typeface="Helvetica"/>
                <a:ea typeface="Helvetica"/>
                <a:cs typeface="Helvetica"/>
                <a:sym typeface="Helvetica"/>
              </a:rPr>
              <a:t>Jelikož nebude možné praxi v institucích vykonat, přemýšlejte, zda budete mít možnost provést alespoň jednu či dvě výtvarné činnosti (venku) s nějakými dětmi.</a:t>
            </a:r>
            <a:r>
              <a:rPr b="1">
                <a:solidFill>
                  <a:srgbClr val="0A0A0A"/>
                </a:solidFill>
                <a:uFill>
                  <a:solidFill>
                    <a:srgbClr val="0A0A0A"/>
                  </a:solidFill>
                </a:u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>
                <a:solidFill>
                  <a:srgbClr val="0A0A0A"/>
                </a:solidFill>
                <a:uFill>
                  <a:solidFill>
                    <a:srgbClr val="0A0A0A"/>
                  </a:solidFill>
                </a:uFill>
                <a:latin typeface="Helvetica"/>
                <a:ea typeface="Helvetica"/>
                <a:cs typeface="Helvetica"/>
                <a:sym typeface="Helvetica"/>
              </a:rPr>
              <a:t>Pokud ne, zkusíte to alespoň samy na sobě. </a:t>
            </a:r>
            <a:endParaRPr>
              <a:solidFill>
                <a:srgbClr val="0A0A0A"/>
              </a:solidFill>
              <a:uFill>
                <a:solidFill>
                  <a:srgbClr val="0A0A0A"/>
                </a:solidFill>
              </a:uFill>
              <a:latin typeface="Helvetica"/>
              <a:ea typeface="Helvetica"/>
              <a:cs typeface="Helvetica"/>
              <a:sym typeface="Helvetica"/>
            </a:endParaRPr>
          </a:p>
          <a:p>
            <a:pPr marL="0" indent="0" algn="just" defTabSz="457200">
              <a:spcBef>
                <a:spcPts val="0"/>
              </a:spcBef>
              <a:buClrTx/>
              <a:buSz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35600" algn="l"/>
                <a:tab pos="5791200" algn="l"/>
              </a:tabLst>
              <a:defRPr sz="4100">
                <a:solidFill>
                  <a:srgbClr val="0A0A0A"/>
                </a:solidFill>
                <a:uFill>
                  <a:solidFill>
                    <a:srgbClr val="0A0A0A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pPr>
          </a:p>
          <a:p>
            <a:pPr marL="0" indent="0" algn="just" defTabSz="457200">
              <a:spcBef>
                <a:spcPts val="0"/>
              </a:spcBef>
              <a:buClrTx/>
              <a:buSz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35600" algn="l"/>
                <a:tab pos="5791200" algn="l"/>
              </a:tabLst>
              <a:defRPr sz="4100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</a:p>
          <a:p>
            <a:pPr marL="0" indent="0" algn="just" defTabSz="457200">
              <a:spcBef>
                <a:spcPts val="0"/>
              </a:spcBef>
              <a:buClrTx/>
              <a:buSz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35600" algn="l"/>
                <a:tab pos="5791200" algn="l"/>
              </a:tabLst>
              <a:defRPr sz="4100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</a:p>
          <a:p>
            <a:pPr marL="0" indent="0" algn="just" defTabSz="457200">
              <a:spcBef>
                <a:spcPts val="0"/>
              </a:spcBef>
              <a:buClrTx/>
              <a:buSz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35600" algn="l"/>
                <a:tab pos="5791200" algn="l"/>
              </a:tabLst>
              <a:defRPr sz="4100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</a:p>
          <a:p>
            <a:pPr marL="0" indent="0" algn="just" defTabSz="457200">
              <a:spcBef>
                <a:spcPts val="0"/>
              </a:spcBef>
              <a:buClrTx/>
              <a:buSz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35600" algn="l"/>
                <a:tab pos="5791200" algn="l"/>
              </a:tabLst>
              <a:defRPr sz="4100">
                <a:solidFill>
                  <a:srgbClr val="FF40FF"/>
                </a:solidFill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>
                <a:latin typeface="Helvetica"/>
                <a:ea typeface="Helvetica"/>
                <a:cs typeface="Helvetica"/>
                <a:sym typeface="Helvetica"/>
              </a:rPr>
              <a:t>Toto nesouvisí s 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t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ý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denn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í praxí, která probíhá od 10. – 13. 5. 2021 (k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ó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d XPPp10)).</a:t>
            </a:r>
            <a:endParaRPr b="1">
              <a:latin typeface="Helvetica"/>
              <a:ea typeface="Helvetica"/>
              <a:cs typeface="Helvetica"/>
              <a:sym typeface="Helvetica"/>
            </a:endParaRPr>
          </a:p>
          <a:p>
            <a:pPr marL="0" indent="0" algn="just" defTabSz="457200">
              <a:spcBef>
                <a:spcPts val="0"/>
              </a:spcBef>
              <a:buClrTx/>
              <a:buSz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35600" algn="l"/>
                <a:tab pos="5791200" algn="l"/>
              </a:tabLst>
              <a:defRPr sz="4100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 b="1">
              <a:latin typeface="Helvetica"/>
              <a:ea typeface="Helvetica"/>
              <a:cs typeface="Helvetica"/>
              <a:sym typeface="Helvetica"/>
            </a:endParaRPr>
          </a:p>
          <a:p>
            <a:pPr marL="0" indent="0" algn="just" defTabSz="457200">
              <a:spcBef>
                <a:spcPts val="0"/>
              </a:spcBef>
              <a:buClrTx/>
              <a:buSz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35600" algn="l"/>
                <a:tab pos="5791200" algn="l"/>
              </a:tabLst>
              <a:defRPr sz="4100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 b="1">
              <a:latin typeface="Helvetica"/>
              <a:ea typeface="Helvetica"/>
              <a:cs typeface="Helvetica"/>
              <a:sym typeface="Helvetica"/>
            </a:endParaRPr>
          </a:p>
          <a:p>
            <a:pPr marL="0" indent="0" algn="just" defTabSz="457200">
              <a:spcBef>
                <a:spcPts val="0"/>
              </a:spcBef>
              <a:buClrTx/>
              <a:buSz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35600" algn="l"/>
                <a:tab pos="5791200" algn="l"/>
              </a:tabLst>
              <a:defRPr sz="4100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 b="1">
              <a:latin typeface="Helvetica"/>
              <a:ea typeface="Helvetica"/>
              <a:cs typeface="Helvetica"/>
              <a:sym typeface="Helvetica"/>
            </a:endParaRPr>
          </a:p>
          <a:p>
            <a:pPr marL="0" indent="0" algn="just" defTabSz="457200">
              <a:spcBef>
                <a:spcPts val="0"/>
              </a:spcBef>
              <a:buClrTx/>
              <a:buSz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35600" algn="l"/>
                <a:tab pos="5791200" algn="l"/>
              </a:tabLst>
              <a:defRPr sz="4100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 b="1">
              <a:latin typeface="Helvetica"/>
              <a:ea typeface="Helvetica"/>
              <a:cs typeface="Helvetica"/>
              <a:sym typeface="Helvetica"/>
            </a:endParaRPr>
          </a:p>
          <a:p>
            <a:pPr marL="0" indent="0" algn="just" defTabSz="457200">
              <a:spcBef>
                <a:spcPts val="0"/>
              </a:spcBef>
              <a:buClrTx/>
              <a:buSz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35600" algn="l"/>
                <a:tab pos="5791200" algn="l"/>
              </a:tabLst>
              <a:defRPr sz="4100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 b="1">
              <a:latin typeface="Helvetica"/>
              <a:ea typeface="Helvetica"/>
              <a:cs typeface="Helvetica"/>
              <a:sym typeface="Helvetica"/>
            </a:endParaRPr>
          </a:p>
          <a:p>
            <a:pPr marL="0" indent="0" algn="just" defTabSz="457200">
              <a:spcBef>
                <a:spcPts val="0"/>
              </a:spcBef>
              <a:buClrTx/>
              <a:buSz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35600" algn="l"/>
                <a:tab pos="5791200" algn="l"/>
              </a:tabLst>
              <a:defRPr sz="4100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b="1">
                <a:latin typeface="Helvetica"/>
                <a:ea typeface="Helvetica"/>
                <a:cs typeface="Helvetica"/>
                <a:sym typeface="Helvetica"/>
              </a:rPr>
              <a:t>Pokud budete pomá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hat hl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í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dat d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ěti v současn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é 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situaci apod., je možn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é 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zad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ání úkolu individuálně pozměnit, ozvěte se emailem a domluvíme se.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Harmonogram výuk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Harmonogram výuky</a:t>
            </a:r>
          </a:p>
        </p:txBody>
      </p:sp>
      <p:sp>
        <p:nvSpPr>
          <p:cNvPr id="161" name="2., 3. 3. - úvodní informace…"/>
          <p:cNvSpPr txBox="1"/>
          <p:nvPr>
            <p:ph type="body" idx="1"/>
          </p:nvPr>
        </p:nvSpPr>
        <p:spPr>
          <a:xfrm>
            <a:off x="1269999" y="2820928"/>
            <a:ext cx="21844001" cy="9879072"/>
          </a:xfrm>
          <a:prstGeom prst="rect">
            <a:avLst/>
          </a:prstGeom>
        </p:spPr>
        <p:txBody>
          <a:bodyPr/>
          <a:lstStyle/>
          <a:p>
            <a:pPr marL="0" indent="0" algn="just" defTabSz="374904">
              <a:lnSpc>
                <a:spcPct val="107916"/>
              </a:lnSpc>
              <a:spcBef>
                <a:spcPts val="600"/>
              </a:spcBef>
              <a:buClrTx/>
              <a:buSzTx/>
              <a:buNone/>
              <a:tabLst>
                <a:tab pos="368300" algn="l"/>
                <a:tab pos="736600" algn="l"/>
                <a:tab pos="1104900" algn="l"/>
                <a:tab pos="1473200" algn="l"/>
                <a:tab pos="1841500" algn="l"/>
                <a:tab pos="2209800" algn="l"/>
                <a:tab pos="2578100" algn="l"/>
                <a:tab pos="2946400" algn="l"/>
                <a:tab pos="3314700" algn="l"/>
                <a:tab pos="3683000" algn="l"/>
                <a:tab pos="4051300" algn="l"/>
                <a:tab pos="4419600" algn="l"/>
                <a:tab pos="4749800" algn="l"/>
              </a:tabLst>
              <a:defRPr sz="3034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>
                <a:latin typeface="Helvetica"/>
                <a:ea typeface="Helvetica"/>
                <a:cs typeface="Helvetica"/>
                <a:sym typeface="Helvetica"/>
              </a:rPr>
              <a:t>2., 3. 3. - úvodní informace</a:t>
            </a:r>
            <a:endParaRPr>
              <a:latin typeface="Helvetica"/>
              <a:ea typeface="Helvetica"/>
              <a:cs typeface="Helvetica"/>
              <a:sym typeface="Helvetica"/>
            </a:endParaRPr>
          </a:p>
          <a:p>
            <a:pPr marL="0" indent="0" algn="just" defTabSz="374904">
              <a:lnSpc>
                <a:spcPct val="107916"/>
              </a:lnSpc>
              <a:spcBef>
                <a:spcPts val="600"/>
              </a:spcBef>
              <a:buClrTx/>
              <a:buSzTx/>
              <a:buNone/>
              <a:tabLst>
                <a:tab pos="368300" algn="l"/>
                <a:tab pos="736600" algn="l"/>
                <a:tab pos="1104900" algn="l"/>
                <a:tab pos="1473200" algn="l"/>
                <a:tab pos="1841500" algn="l"/>
                <a:tab pos="2209800" algn="l"/>
                <a:tab pos="2578100" algn="l"/>
                <a:tab pos="2946400" algn="l"/>
                <a:tab pos="3314700" algn="l"/>
                <a:tab pos="3683000" algn="l"/>
                <a:tab pos="4051300" algn="l"/>
                <a:tab pos="4419600" algn="l"/>
                <a:tab pos="4749800" algn="l"/>
              </a:tabLst>
              <a:defRPr sz="3034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9., 10. 3.  - -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>
                <a:latin typeface="Helvetica"/>
                <a:ea typeface="Helvetica"/>
                <a:cs typeface="Helvetica"/>
                <a:sym typeface="Helvetica"/>
              </a:rPr>
              <a:t>teoretická příprava - 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povinná účast na semináři</a:t>
            </a:r>
            <a:endParaRPr>
              <a:solidFill>
                <a:srgbClr val="FF2600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marL="0" indent="0" algn="just" defTabSz="374904">
              <a:lnSpc>
                <a:spcPct val="107916"/>
              </a:lnSpc>
              <a:spcBef>
                <a:spcPts val="600"/>
              </a:spcBef>
              <a:buClrTx/>
              <a:buSzTx/>
              <a:buNone/>
              <a:tabLst>
                <a:tab pos="368300" algn="l"/>
                <a:tab pos="736600" algn="l"/>
                <a:tab pos="1104900" algn="l"/>
                <a:tab pos="1473200" algn="l"/>
                <a:tab pos="1841500" algn="l"/>
                <a:tab pos="2209800" algn="l"/>
                <a:tab pos="2578100" algn="l"/>
                <a:tab pos="2946400" algn="l"/>
                <a:tab pos="3314700" algn="l"/>
                <a:tab pos="3683000" algn="l"/>
                <a:tab pos="4051300" algn="l"/>
                <a:tab pos="4419600" algn="l"/>
                <a:tab pos="4749800" algn="l"/>
              </a:tabLst>
              <a:defRPr sz="3034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16., 17. 3. - vlastní příprava a realizace (seminář se nekoná)</a:t>
            </a:r>
            <a:endParaRPr>
              <a:solidFill>
                <a:srgbClr val="FF2600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marL="0" indent="0" algn="just" defTabSz="374904">
              <a:lnSpc>
                <a:spcPct val="107916"/>
              </a:lnSpc>
              <a:spcBef>
                <a:spcPts val="600"/>
              </a:spcBef>
              <a:buClrTx/>
              <a:buSzTx/>
              <a:buNone/>
              <a:tabLst>
                <a:tab pos="368300" algn="l"/>
                <a:tab pos="736600" algn="l"/>
                <a:tab pos="1104900" algn="l"/>
                <a:tab pos="1473200" algn="l"/>
                <a:tab pos="1841500" algn="l"/>
                <a:tab pos="2209800" algn="l"/>
                <a:tab pos="2578100" algn="l"/>
                <a:tab pos="2946400" algn="l"/>
                <a:tab pos="3314700" algn="l"/>
                <a:tab pos="3683000" algn="l"/>
                <a:tab pos="4051300" algn="l"/>
                <a:tab pos="4419600" algn="l"/>
                <a:tab pos="4749800" algn="l"/>
              </a:tabLst>
              <a:defRPr sz="3034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23., 24.3. - vlastní příprava a realizace (seminář se nekoná)</a:t>
            </a:r>
            <a:endParaRPr>
              <a:solidFill>
                <a:srgbClr val="FF2600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marL="0" indent="0" algn="just" defTabSz="374904">
              <a:lnSpc>
                <a:spcPct val="107916"/>
              </a:lnSpc>
              <a:spcBef>
                <a:spcPts val="600"/>
              </a:spcBef>
              <a:buClrTx/>
              <a:buSzTx/>
              <a:buNone/>
              <a:tabLst>
                <a:tab pos="368300" algn="l"/>
                <a:tab pos="736600" algn="l"/>
                <a:tab pos="1104900" algn="l"/>
                <a:tab pos="1473200" algn="l"/>
                <a:tab pos="1841500" algn="l"/>
                <a:tab pos="2209800" algn="l"/>
                <a:tab pos="2578100" algn="l"/>
                <a:tab pos="2946400" algn="l"/>
                <a:tab pos="3314700" algn="l"/>
                <a:tab pos="3683000" algn="l"/>
                <a:tab pos="4051300" algn="l"/>
                <a:tab pos="4419600" algn="l"/>
                <a:tab pos="4749800" algn="l"/>
              </a:tabLst>
              <a:defRPr sz="3034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30., 31. 3. - vlastní příprava a realizace (seminář se nekoná)</a:t>
            </a:r>
            <a:endParaRPr>
              <a:solidFill>
                <a:srgbClr val="FF2600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marL="0" indent="0" algn="just" defTabSz="374904">
              <a:lnSpc>
                <a:spcPct val="107916"/>
              </a:lnSpc>
              <a:spcBef>
                <a:spcPts val="600"/>
              </a:spcBef>
              <a:buClrTx/>
              <a:buSzTx/>
              <a:buNone/>
              <a:tabLst>
                <a:tab pos="368300" algn="l"/>
                <a:tab pos="736600" algn="l"/>
                <a:tab pos="1104900" algn="l"/>
                <a:tab pos="1473200" algn="l"/>
                <a:tab pos="1841500" algn="l"/>
                <a:tab pos="2209800" algn="l"/>
                <a:tab pos="2578100" algn="l"/>
                <a:tab pos="2946400" algn="l"/>
                <a:tab pos="3314700" algn="l"/>
                <a:tab pos="3683000" algn="l"/>
                <a:tab pos="4051300" algn="l"/>
                <a:tab pos="4419600" algn="l"/>
                <a:tab pos="4749800" algn="l"/>
              </a:tabLst>
              <a:defRPr sz="3034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>
                <a:solidFill>
                  <a:srgbClr val="005493"/>
                </a:solidFill>
                <a:latin typeface="Helvetica"/>
                <a:ea typeface="Helvetica"/>
                <a:cs typeface="Helvetica"/>
                <a:sym typeface="Helvetica"/>
              </a:rPr>
              <a:t>6.3, 7.4. - konzultace a realizace připravovaný</a:t>
            </a:r>
            <a:r>
              <a:rPr>
                <a:solidFill>
                  <a:srgbClr val="005493"/>
                </a:solidFill>
                <a:latin typeface="Helvetica"/>
                <a:ea typeface="Helvetica"/>
                <a:cs typeface="Helvetica"/>
                <a:sym typeface="Helvetica"/>
              </a:rPr>
              <a:t>ch v</a:t>
            </a:r>
            <a:r>
              <a:rPr>
                <a:solidFill>
                  <a:srgbClr val="005493"/>
                </a:solidFill>
                <a:latin typeface="Helvetica"/>
                <a:ea typeface="Helvetica"/>
                <a:cs typeface="Helvetica"/>
                <a:sym typeface="Helvetica"/>
              </a:rPr>
              <a:t>ýtvarných projektů (účastní se ty z Vás, které máte zájem o konzultaci, ostatní mohou přihlížet, diskutovat)</a:t>
            </a:r>
            <a:endParaRPr>
              <a:solidFill>
                <a:srgbClr val="005493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marL="0" indent="0" algn="just" defTabSz="374904">
              <a:lnSpc>
                <a:spcPct val="107916"/>
              </a:lnSpc>
              <a:spcBef>
                <a:spcPts val="600"/>
              </a:spcBef>
              <a:buClrTx/>
              <a:buSzTx/>
              <a:buNone/>
              <a:tabLst>
                <a:tab pos="368300" algn="l"/>
                <a:tab pos="736600" algn="l"/>
                <a:tab pos="1104900" algn="l"/>
                <a:tab pos="1473200" algn="l"/>
                <a:tab pos="1841500" algn="l"/>
                <a:tab pos="2209800" algn="l"/>
                <a:tab pos="2578100" algn="l"/>
                <a:tab pos="2946400" algn="l"/>
                <a:tab pos="3314700" algn="l"/>
                <a:tab pos="3683000" algn="l"/>
                <a:tab pos="4051300" algn="l"/>
                <a:tab pos="4419600" algn="l"/>
                <a:tab pos="4749800" algn="l"/>
              </a:tabLst>
              <a:defRPr sz="3034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>
                <a:solidFill>
                  <a:srgbClr val="005493"/>
                </a:solidFill>
                <a:latin typeface="Helvetica"/>
                <a:ea typeface="Helvetica"/>
                <a:cs typeface="Helvetica"/>
                <a:sym typeface="Helvetica"/>
              </a:rPr>
              <a:t>13., 14.4 - konzultace a realizace připravovaný</a:t>
            </a:r>
            <a:r>
              <a:rPr>
                <a:solidFill>
                  <a:srgbClr val="005493"/>
                </a:solidFill>
                <a:latin typeface="Helvetica"/>
                <a:ea typeface="Helvetica"/>
                <a:cs typeface="Helvetica"/>
                <a:sym typeface="Helvetica"/>
              </a:rPr>
              <a:t>ch v</a:t>
            </a:r>
            <a:r>
              <a:rPr>
                <a:solidFill>
                  <a:srgbClr val="005493"/>
                </a:solidFill>
                <a:latin typeface="Helvetica"/>
                <a:ea typeface="Helvetica"/>
                <a:cs typeface="Helvetica"/>
                <a:sym typeface="Helvetica"/>
              </a:rPr>
              <a:t>ýtvarných projektů (účastní se ty z Vás, které máte zájem o konzultaci, ostatní mohou přihlížet, diskutovat)</a:t>
            </a:r>
            <a:endParaRPr>
              <a:solidFill>
                <a:srgbClr val="005493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marL="0" indent="0" algn="just" defTabSz="374904">
              <a:lnSpc>
                <a:spcPct val="107916"/>
              </a:lnSpc>
              <a:spcBef>
                <a:spcPts val="600"/>
              </a:spcBef>
              <a:buClrTx/>
              <a:buSzTx/>
              <a:buNone/>
              <a:tabLst>
                <a:tab pos="368300" algn="l"/>
                <a:tab pos="736600" algn="l"/>
                <a:tab pos="1104900" algn="l"/>
                <a:tab pos="1473200" algn="l"/>
                <a:tab pos="1841500" algn="l"/>
                <a:tab pos="2209800" algn="l"/>
                <a:tab pos="2578100" algn="l"/>
                <a:tab pos="2946400" algn="l"/>
                <a:tab pos="3314700" algn="l"/>
                <a:tab pos="3683000" algn="l"/>
                <a:tab pos="4051300" algn="l"/>
                <a:tab pos="4419600" algn="l"/>
                <a:tab pos="4749800" algn="l"/>
              </a:tabLst>
              <a:defRPr sz="3034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>
                <a:solidFill>
                  <a:srgbClr val="005493"/>
                </a:solidFill>
                <a:latin typeface="Helvetica"/>
                <a:ea typeface="Helvetica"/>
                <a:cs typeface="Helvetica"/>
                <a:sym typeface="Helvetica"/>
              </a:rPr>
              <a:t>20., 21.4 - konzultace a realizace připravovaný</a:t>
            </a:r>
            <a:r>
              <a:rPr>
                <a:solidFill>
                  <a:srgbClr val="005493"/>
                </a:solidFill>
                <a:latin typeface="Helvetica"/>
                <a:ea typeface="Helvetica"/>
                <a:cs typeface="Helvetica"/>
                <a:sym typeface="Helvetica"/>
              </a:rPr>
              <a:t>ch v</a:t>
            </a:r>
            <a:r>
              <a:rPr>
                <a:solidFill>
                  <a:srgbClr val="005493"/>
                </a:solidFill>
                <a:latin typeface="Helvetica"/>
                <a:ea typeface="Helvetica"/>
                <a:cs typeface="Helvetica"/>
                <a:sym typeface="Helvetica"/>
              </a:rPr>
              <a:t>ýtvarných projektů (účastní se ty z Vás, které máte zájem o konzultaci, ostatní mohou přihlížet, diskutovat)</a:t>
            </a:r>
            <a:endParaRPr>
              <a:solidFill>
                <a:srgbClr val="005493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marL="0" indent="0" algn="just" defTabSz="374904">
              <a:lnSpc>
                <a:spcPct val="107916"/>
              </a:lnSpc>
              <a:spcBef>
                <a:spcPts val="600"/>
              </a:spcBef>
              <a:buClrTx/>
              <a:buSzTx/>
              <a:buNone/>
              <a:tabLst>
                <a:tab pos="368300" algn="l"/>
                <a:tab pos="736600" algn="l"/>
                <a:tab pos="1104900" algn="l"/>
                <a:tab pos="1473200" algn="l"/>
                <a:tab pos="1841500" algn="l"/>
                <a:tab pos="2209800" algn="l"/>
                <a:tab pos="2578100" algn="l"/>
                <a:tab pos="2946400" algn="l"/>
                <a:tab pos="3314700" algn="l"/>
                <a:tab pos="3683000" algn="l"/>
                <a:tab pos="4051300" algn="l"/>
                <a:tab pos="4419600" algn="l"/>
                <a:tab pos="4749800" algn="l"/>
              </a:tabLst>
              <a:defRPr sz="3034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>
                <a:latin typeface="Helvetica"/>
                <a:ea typeface="Helvetica"/>
                <a:cs typeface="Helvetica"/>
                <a:sym typeface="Helvetica"/>
              </a:rPr>
              <a:t>27., 28. 4- prezentace výtvarný</a:t>
            </a:r>
            <a:r>
              <a:rPr>
                <a:latin typeface="Helvetica"/>
                <a:ea typeface="Helvetica"/>
                <a:cs typeface="Helvetica"/>
                <a:sym typeface="Helvetica"/>
              </a:rPr>
              <a:t>ch </a:t>
            </a:r>
            <a:r>
              <a:rPr>
                <a:latin typeface="Helvetica"/>
                <a:ea typeface="Helvetica"/>
                <a:cs typeface="Helvetica"/>
                <a:sym typeface="Helvetica"/>
              </a:rPr>
              <a:t>řad či projektů (stručné představení aktivit a hlavního smyslu  fotodokumentace) 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— povinná účast</a:t>
            </a:r>
            <a:endParaRPr b="1">
              <a:latin typeface="Helvetica"/>
              <a:ea typeface="Helvetica"/>
              <a:cs typeface="Helvetica"/>
              <a:sym typeface="Helvetica"/>
            </a:endParaRPr>
          </a:p>
          <a:p>
            <a:pPr marL="0" indent="0" algn="just" defTabSz="374904">
              <a:lnSpc>
                <a:spcPct val="107916"/>
              </a:lnSpc>
              <a:spcBef>
                <a:spcPts val="600"/>
              </a:spcBef>
              <a:buClrTx/>
              <a:buSzTx/>
              <a:buNone/>
              <a:tabLst>
                <a:tab pos="368300" algn="l"/>
                <a:tab pos="736600" algn="l"/>
                <a:tab pos="1104900" algn="l"/>
                <a:tab pos="1473200" algn="l"/>
                <a:tab pos="1841500" algn="l"/>
                <a:tab pos="2209800" algn="l"/>
                <a:tab pos="2578100" algn="l"/>
                <a:tab pos="2946400" algn="l"/>
                <a:tab pos="3314700" algn="l"/>
                <a:tab pos="3683000" algn="l"/>
                <a:tab pos="4051300" algn="l"/>
                <a:tab pos="4419600" algn="l"/>
                <a:tab pos="4749800" algn="l"/>
              </a:tabLst>
              <a:defRPr sz="3034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>
                <a:latin typeface="Helvetica"/>
                <a:ea typeface="Helvetica"/>
                <a:cs typeface="Helvetica"/>
                <a:sym typeface="Helvetica"/>
              </a:rPr>
              <a:t>4.5, 5.5. - prezentace výtvarný</a:t>
            </a:r>
            <a:r>
              <a:rPr>
                <a:latin typeface="Helvetica"/>
                <a:ea typeface="Helvetica"/>
                <a:cs typeface="Helvetica"/>
                <a:sym typeface="Helvetica"/>
              </a:rPr>
              <a:t>ch </a:t>
            </a:r>
            <a:r>
              <a:rPr>
                <a:latin typeface="Helvetica"/>
                <a:ea typeface="Helvetica"/>
                <a:cs typeface="Helvetica"/>
                <a:sym typeface="Helvetica"/>
              </a:rPr>
              <a:t>řad či projektů (stručné představení aktivit a hlavního smyslu  fotodokumentace) 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— povinná účast</a:t>
            </a:r>
            <a:endParaRPr>
              <a:latin typeface="Helvetica"/>
              <a:ea typeface="Helvetica"/>
              <a:cs typeface="Helvetica"/>
              <a:sym typeface="Helvetica"/>
            </a:endParaRPr>
          </a:p>
          <a:p>
            <a:pPr marL="0" indent="0" algn="just" defTabSz="374904">
              <a:lnSpc>
                <a:spcPct val="107916"/>
              </a:lnSpc>
              <a:spcBef>
                <a:spcPts val="600"/>
              </a:spcBef>
              <a:buClrTx/>
              <a:buSzTx/>
              <a:buNone/>
              <a:tabLst>
                <a:tab pos="368300" algn="l"/>
                <a:tab pos="736600" algn="l"/>
                <a:tab pos="1104900" algn="l"/>
                <a:tab pos="1473200" algn="l"/>
                <a:tab pos="1841500" algn="l"/>
                <a:tab pos="2209800" algn="l"/>
                <a:tab pos="2578100" algn="l"/>
                <a:tab pos="2946400" algn="l"/>
                <a:tab pos="3314700" algn="l"/>
                <a:tab pos="3683000" algn="l"/>
                <a:tab pos="4051300" algn="l"/>
                <a:tab pos="4419600" algn="l"/>
                <a:tab pos="4749800" algn="l"/>
              </a:tabLst>
              <a:defRPr sz="3034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b="1">
                <a:solidFill>
                  <a:srgbClr val="FF2F92"/>
                </a:solidFill>
                <a:latin typeface="Helvetica"/>
                <a:ea typeface="Helvetica"/>
                <a:cs typeface="Helvetica"/>
                <a:sym typeface="Helvetica"/>
              </a:rPr>
              <a:t>10.-14.5. t</a:t>
            </a:r>
            <a:r>
              <a:rPr b="1">
                <a:solidFill>
                  <a:srgbClr val="FF2F92"/>
                </a:solidFill>
                <a:latin typeface="Helvetica"/>
                <a:ea typeface="Helvetica"/>
                <a:cs typeface="Helvetica"/>
                <a:sym typeface="Helvetica"/>
              </a:rPr>
              <a:t>ý</a:t>
            </a:r>
            <a:r>
              <a:rPr b="1">
                <a:solidFill>
                  <a:srgbClr val="FF2F92"/>
                </a:solidFill>
                <a:latin typeface="Helvetica"/>
                <a:ea typeface="Helvetica"/>
                <a:cs typeface="Helvetica"/>
                <a:sym typeface="Helvetica"/>
              </a:rPr>
              <a:t>denn</a:t>
            </a:r>
            <a:r>
              <a:rPr b="1">
                <a:solidFill>
                  <a:srgbClr val="FF2F92"/>
                </a:solidFill>
                <a:latin typeface="Helvetica"/>
                <a:ea typeface="Helvetica"/>
                <a:cs typeface="Helvetica"/>
                <a:sym typeface="Helvetica"/>
              </a:rPr>
              <a:t>í praxe</a:t>
            </a:r>
            <a:endParaRPr b="1">
              <a:solidFill>
                <a:srgbClr val="FF2F92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marL="0" indent="0" algn="just" defTabSz="374904">
              <a:lnSpc>
                <a:spcPct val="107916"/>
              </a:lnSpc>
              <a:spcBef>
                <a:spcPts val="600"/>
              </a:spcBef>
              <a:buClrTx/>
              <a:buSzTx/>
              <a:buNone/>
              <a:tabLst>
                <a:tab pos="368300" algn="l"/>
                <a:tab pos="736600" algn="l"/>
                <a:tab pos="1104900" algn="l"/>
                <a:tab pos="1473200" algn="l"/>
                <a:tab pos="1841500" algn="l"/>
                <a:tab pos="2209800" algn="l"/>
                <a:tab pos="2578100" algn="l"/>
                <a:tab pos="2946400" algn="l"/>
                <a:tab pos="3314700" algn="l"/>
                <a:tab pos="3683000" algn="l"/>
                <a:tab pos="4051300" algn="l"/>
                <a:tab pos="4419600" algn="l"/>
                <a:tab pos="4749800" algn="l"/>
              </a:tabLst>
              <a:defRPr sz="3034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>
                <a:latin typeface="Helvetica"/>
                <a:ea typeface="Helvetica"/>
                <a:cs typeface="Helvetica"/>
                <a:sym typeface="Helvetica"/>
              </a:rPr>
              <a:t>18., a 19. 5. - reflexe praxe - 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povinná účast na závěrečn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é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m semináři</a:t>
            </a:r>
            <a:r>
              <a:rPr>
                <a:latin typeface="Helvetica"/>
                <a:ea typeface="Helvetica"/>
                <a:cs typeface="Helvetica"/>
                <a:sym typeface="Helvetica"/>
              </a:rPr>
              <a:t> - </a:t>
            </a:r>
            <a:r>
              <a:rPr>
                <a:latin typeface="Helvetica"/>
                <a:ea typeface="Helvetica"/>
                <a:cs typeface="Helvetica"/>
                <a:sym typeface="Helvetica"/>
              </a:rPr>
              <a:t>součástí zbývající prezentace</a:t>
            </a:r>
            <a:endParaRPr sz="984">
              <a:latin typeface="Helvetica"/>
              <a:ea typeface="Helvetica"/>
              <a:cs typeface="Helvetica"/>
              <a:sym typeface="Helvetica"/>
            </a:endParaR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Zadání úkolu ke splnění kolokvi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Zadání úkolu ke splnění kolokvia</a:t>
            </a:r>
          </a:p>
        </p:txBody>
      </p:sp>
      <p:sp>
        <p:nvSpPr>
          <p:cNvPr id="164" name="Příprava a realizace na sebe navazujících výtvarných činností (prezentace formou powerpoint, komentovaný text s fotkami či fotky apod.)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algn="just" defTabSz="457200">
              <a:spcBef>
                <a:spcPts val="0"/>
              </a:spcBef>
              <a:buClrTx/>
              <a:buSz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35600" algn="l"/>
                <a:tab pos="5791200" algn="l"/>
              </a:tabLst>
              <a:defRPr sz="5000">
                <a:solidFill>
                  <a:srgbClr val="942193"/>
                </a:solidFill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b="1">
                <a:uFill>
                  <a:solidFill>
                    <a:srgbClr val="0A0A0A"/>
                  </a:solidFill>
                </a:uFill>
                <a:latin typeface="Helvetica"/>
                <a:ea typeface="Helvetica"/>
                <a:cs typeface="Helvetica"/>
                <a:sym typeface="Helvetica"/>
              </a:rPr>
              <a:t>Příprava a realizace na sebe navazujících výtvarných činností </a:t>
            </a:r>
            <a:r>
              <a:rPr>
                <a:uFill>
                  <a:solidFill>
                    <a:srgbClr val="0A0A0A"/>
                  </a:solidFill>
                </a:uFill>
                <a:latin typeface="Helvetica"/>
                <a:ea typeface="Helvetica"/>
                <a:cs typeface="Helvetica"/>
                <a:sym typeface="Helvetica"/>
              </a:rPr>
              <a:t>(prezentace formou powerpoint, komentovaný text s fotkami či fotky apod.). </a:t>
            </a:r>
            <a:endParaRPr>
              <a:uFill>
                <a:solidFill>
                  <a:srgbClr val="0A0A0A"/>
                </a:solidFill>
              </a:uFill>
              <a:latin typeface="Helvetica"/>
              <a:ea typeface="Helvetica"/>
              <a:cs typeface="Helvetica"/>
              <a:sym typeface="Helvetica"/>
            </a:endParaRPr>
          </a:p>
          <a:p>
            <a:pPr marL="160654" indent="-160654" algn="just" defTabSz="457200">
              <a:spcBef>
                <a:spcPts val="0"/>
              </a:spcBef>
              <a:buClrTx/>
              <a:buAutoNum type="arabicPeriod" startAt="1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35600" algn="l"/>
                <a:tab pos="5791200" algn="l"/>
              </a:tabLst>
              <a:defRPr sz="5000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>
                <a:solidFill>
                  <a:srgbClr val="0A0A0A"/>
                </a:solidFill>
                <a:uFill>
                  <a:solidFill>
                    <a:srgbClr val="0A0A0A"/>
                  </a:solidFill>
                </a:uFill>
                <a:latin typeface="Helvetica"/>
                <a:ea typeface="Helvetica"/>
                <a:cs typeface="Helvetica"/>
                <a:sym typeface="Helvetica"/>
              </a:rPr>
              <a:t>Vytvořte výtvarnou řadu, která </a:t>
            </a:r>
            <a:r>
              <a:rPr b="1">
                <a:solidFill>
                  <a:srgbClr val="0A0A0A"/>
                </a:solidFill>
                <a:uFill>
                  <a:solidFill>
                    <a:srgbClr val="0A0A0A"/>
                  </a:solidFill>
                </a:uFill>
                <a:latin typeface="Helvetica"/>
                <a:ea typeface="Helvetica"/>
                <a:cs typeface="Helvetica"/>
                <a:sym typeface="Helvetica"/>
              </a:rPr>
              <a:t>se skládá z na sebe navazujících výtvarných  činností, z nichž </a:t>
            </a:r>
            <a:r>
              <a:rPr b="1">
                <a:solidFill>
                  <a:srgbClr val="0433FF"/>
                </a:solidFill>
                <a:uFill>
                  <a:solidFill>
                    <a:srgbClr val="0A0A0A"/>
                  </a:solidFill>
                </a:uFill>
                <a:latin typeface="Helvetica"/>
                <a:ea typeface="Helvetica"/>
                <a:cs typeface="Helvetica"/>
                <a:sym typeface="Helvetica"/>
              </a:rPr>
              <a:t>alespoň dvě jsou realizovány (např. jedna venku, jedna následná uvnitř)</a:t>
            </a:r>
            <a:r>
              <a:rPr b="1">
                <a:solidFill>
                  <a:srgbClr val="0A0A0A"/>
                </a:solidFill>
                <a:uFill>
                  <a:solidFill>
                    <a:srgbClr val="0A0A0A"/>
                  </a:solidFill>
                </a:uFill>
                <a:latin typeface="Helvetica"/>
                <a:ea typeface="Helvetica"/>
                <a:cs typeface="Helvetica"/>
                <a:sym typeface="Helvetica"/>
              </a:rPr>
              <a:t> a minimálně další dvě rozvíjející navrženy. </a:t>
            </a:r>
          </a:p>
          <a:p>
            <a:pPr marL="160654" indent="-160654" algn="just" defTabSz="457200">
              <a:spcBef>
                <a:spcPts val="0"/>
              </a:spcBef>
              <a:buClrTx/>
              <a:buAutoNum type="arabicPeriod" startAt="1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35600" algn="l"/>
                <a:tab pos="5791200" algn="l"/>
              </a:tabLst>
              <a:defRPr sz="5000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>
                <a:solidFill>
                  <a:srgbClr val="0A0A0A"/>
                </a:solidFill>
                <a:uFill>
                  <a:solidFill>
                    <a:srgbClr val="0A0A0A"/>
                  </a:solidFill>
                </a:uFill>
                <a:latin typeface="Helvetica"/>
                <a:ea typeface="Helvetica"/>
                <a:cs typeface="Helvetica"/>
                <a:sym typeface="Helvetica"/>
              </a:rPr>
              <a:t>Reflektuje realizované činnosti: základní didaktická analýza (stanovení hlavního smyslu - hlavních cílů činnosti, reflexe procesu, vlastního chování). </a:t>
            </a:r>
            <a:r>
              <a:rPr b="1">
                <a:solidFill>
                  <a:srgbClr val="0A0A0A"/>
                </a:solidFill>
                <a:uFill>
                  <a:solidFill>
                    <a:srgbClr val="0A0A0A"/>
                  </a:solidFill>
                </a:uFill>
                <a:latin typeface="Helvetica"/>
                <a:ea typeface="Helvetica"/>
                <a:cs typeface="Helvetica"/>
                <a:sym typeface="Helvetica"/>
              </a:rPr>
              <a:t>Realizované činnosti můžete provést </a:t>
            </a:r>
            <a:r>
              <a:rPr b="1">
                <a:solidFill>
                  <a:srgbClr val="0433FF"/>
                </a:solidFill>
                <a:uFill>
                  <a:solidFill>
                    <a:srgbClr val="0A0A0A"/>
                  </a:solidFill>
                </a:uFill>
                <a:latin typeface="Helvetica"/>
                <a:ea typeface="Helvetica"/>
                <a:cs typeface="Helvetica"/>
                <a:sym typeface="Helvetica"/>
              </a:rPr>
              <a:t>s jakýmkoliv dítětem či dětmi </a:t>
            </a:r>
            <a:r>
              <a:rPr b="1">
                <a:solidFill>
                  <a:srgbClr val="0A0A0A"/>
                </a:solidFill>
                <a:uFill>
                  <a:solidFill>
                    <a:srgbClr val="0A0A0A"/>
                  </a:solidFill>
                </a:uFill>
                <a:latin typeface="Helvetica"/>
                <a:ea typeface="Helvetica"/>
                <a:cs typeface="Helvetica"/>
                <a:sym typeface="Helvetica"/>
              </a:rPr>
              <a:t>předškolního věku</a:t>
            </a:r>
            <a:r>
              <a:rPr>
                <a:solidFill>
                  <a:srgbClr val="0A0A0A"/>
                </a:solidFill>
                <a:uFill>
                  <a:solidFill>
                    <a:srgbClr val="0A0A0A"/>
                  </a:solidFill>
                </a:uFill>
                <a:latin typeface="Helvetica"/>
                <a:ea typeface="Helvetica"/>
                <a:cs typeface="Helvetica"/>
                <a:sym typeface="Helvetica"/>
              </a:rPr>
              <a:t> (pokud nebude jiná možnost - sami se sebou).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éma: 1. Kulturní, umělecké či přírodní památky v okolí školky jako východisko výtvarných a dalších tvůrčích činností či Kulturní, umělecké či přírodní zajímavosti regionu…"/>
          <p:cNvSpPr txBox="1"/>
          <p:nvPr>
            <p:ph type="body" idx="21"/>
          </p:nvPr>
        </p:nvSpPr>
        <p:spPr>
          <a:xfrm>
            <a:off x="1270000" y="942217"/>
            <a:ext cx="21844000" cy="277904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algn="just" defTabSz="370331">
              <a:tabLst>
                <a:tab pos="355600" algn="l"/>
                <a:tab pos="723900" algn="l"/>
                <a:tab pos="1092200" algn="l"/>
                <a:tab pos="1447800" algn="l"/>
                <a:tab pos="1816100" algn="l"/>
                <a:tab pos="2184400" algn="l"/>
                <a:tab pos="2540000" algn="l"/>
                <a:tab pos="2908300" algn="l"/>
                <a:tab pos="3276600" algn="l"/>
                <a:tab pos="3632200" algn="l"/>
                <a:tab pos="4000500" algn="l"/>
                <a:tab pos="4368800" algn="l"/>
                <a:tab pos="4686300" algn="l"/>
              </a:tabLst>
              <a:defRPr sz="3564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latin typeface="Helvetica"/>
                <a:ea typeface="Helvetica"/>
                <a:cs typeface="Helvetica"/>
                <a:sym typeface="Helvetica"/>
              </a:rPr>
              <a:t>Téma: 1. Kulturní, umělecké či přírodní památky v okolí školky jako východisko výtvarných a dalších tvůrčích činností či Kulturní, umělecké či přírodní zajímavosti regionu </a:t>
            </a:r>
            <a:endParaRPr b="1">
              <a:latin typeface="Helvetica"/>
              <a:ea typeface="Helvetica"/>
              <a:cs typeface="Helvetica"/>
              <a:sym typeface="Helvetica"/>
            </a:endParaRPr>
          </a:p>
          <a:p>
            <a:pPr algn="just" defTabSz="370331">
              <a:tabLst>
                <a:tab pos="355600" algn="l"/>
                <a:tab pos="723900" algn="l"/>
                <a:tab pos="1092200" algn="l"/>
                <a:tab pos="1447800" algn="l"/>
                <a:tab pos="1816100" algn="l"/>
                <a:tab pos="2184400" algn="l"/>
                <a:tab pos="2540000" algn="l"/>
                <a:tab pos="2908300" algn="l"/>
                <a:tab pos="3276600" algn="l"/>
                <a:tab pos="3632200" algn="l"/>
                <a:tab pos="4000500" algn="l"/>
                <a:tab pos="4368800" algn="l"/>
                <a:tab pos="4686300" algn="l"/>
              </a:tabLst>
              <a:defRPr sz="3564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b="1">
              <a:latin typeface="Helvetica"/>
              <a:ea typeface="Helvetica"/>
              <a:cs typeface="Helvetica"/>
              <a:sym typeface="Helvetica"/>
            </a:endParaRPr>
          </a:p>
          <a:p>
            <a:pPr algn="just" defTabSz="370331">
              <a:tabLst>
                <a:tab pos="355600" algn="l"/>
                <a:tab pos="723900" algn="l"/>
                <a:tab pos="1092200" algn="l"/>
                <a:tab pos="1447800" algn="l"/>
                <a:tab pos="1816100" algn="l"/>
                <a:tab pos="2184400" algn="l"/>
                <a:tab pos="2540000" algn="l"/>
                <a:tab pos="2908300" algn="l"/>
                <a:tab pos="3276600" algn="l"/>
                <a:tab pos="3632200" algn="l"/>
                <a:tab pos="4000500" algn="l"/>
                <a:tab pos="4368800" algn="l"/>
                <a:tab pos="4686300" algn="l"/>
              </a:tabLst>
              <a:defRPr sz="3564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Helvetica"/>
                <a:ea typeface="Helvetica"/>
                <a:cs typeface="Helvetica"/>
                <a:sym typeface="Helvetica"/>
              </a:rPr>
              <a:t>(Příklady: kostel na náměstí, kašna, stará lípa, kámen -menhir, ke kterému se váže pověst, socha před školkou, přírodní jezírko s lekníny, starý strom v lese, který mají děti rádi; včelařství - návštěva včelaře…..)</a:t>
            </a:r>
          </a:p>
        </p:txBody>
      </p:sp>
      <p:sp>
        <p:nvSpPr>
          <p:cNvPr id="167" name="Vydejte se s dětmi do okolí školky k zajímavému místu, přírodnímu úkazu, kulturnímu, uměleckému objektu (může být socha v okolí či návštěva galerie, muzea apod.). Prozkoumejte toto místo “všemi smysly”. Všímejte si, co děti nejvíce zaujme. Poskytněte dě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01167" indent="-201167" algn="just" defTabSz="402336">
              <a:spcBef>
                <a:spcPts val="0"/>
              </a:spcBef>
              <a:buClrTx/>
              <a:buAutoNum type="arabicPeriod" startAt="1"/>
              <a:tabLst>
                <a:tab pos="393700" algn="l"/>
                <a:tab pos="787400" algn="l"/>
                <a:tab pos="1181100" algn="l"/>
                <a:tab pos="1574800" algn="l"/>
                <a:tab pos="1968500" algn="l"/>
                <a:tab pos="2362200" algn="l"/>
                <a:tab pos="2768600" algn="l"/>
                <a:tab pos="3162300" algn="l"/>
                <a:tab pos="3556000" algn="l"/>
                <a:tab pos="3949700" algn="l"/>
                <a:tab pos="4343400" algn="l"/>
                <a:tab pos="4737100" algn="l"/>
                <a:tab pos="5092700" algn="l"/>
              </a:tabLst>
              <a:defRPr sz="2816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>
                <a:latin typeface="Helvetica"/>
                <a:ea typeface="Helvetica"/>
                <a:cs typeface="Helvetica"/>
                <a:sym typeface="Helvetica"/>
              </a:rPr>
              <a:t>Vydejte se s dětmi do okolí školky k zajímavému místu, přírodnímu úkazu, kulturnímu, uměleckému objektu (může být socha v okolí či návštěva galerie, muzea apod.). </a:t>
            </a:r>
            <a:r>
              <a:rPr b="1">
                <a:solidFill>
                  <a:srgbClr val="FF2F92"/>
                </a:solidFill>
                <a:latin typeface="Helvetica"/>
                <a:ea typeface="Helvetica"/>
                <a:cs typeface="Helvetica"/>
                <a:sym typeface="Helvetica"/>
              </a:rPr>
              <a:t>Prozkoumejte toto místo “všemi smysly”. Všímejte si, co děti nejvíce zaujme. </a:t>
            </a:r>
            <a:r>
              <a:rPr>
                <a:latin typeface="Helvetica"/>
                <a:ea typeface="Helvetica"/>
                <a:cs typeface="Helvetica"/>
                <a:sym typeface="Helvetica"/>
              </a:rPr>
              <a:t>Poskytněte dětem přiměřeně (formou hry) zajímavé informace. Motivujte děti, aby si  všímaly, objevovaly a vnímaly (detaily, celku, barvy, povrchy, souvislosti apod.) a zjistěte, co je vlastně nejvíc zaujalo. Fotografujte. Nechejte se překvapit reakcemi, otázkami dětí (zaznamenejte je). </a:t>
            </a:r>
          </a:p>
          <a:p>
            <a:pPr marL="0" indent="0" algn="just" defTabSz="402336">
              <a:spcBef>
                <a:spcPts val="0"/>
              </a:spcBef>
              <a:buClrTx/>
              <a:buSzTx/>
              <a:buNone/>
              <a:tabLst>
                <a:tab pos="393700" algn="l"/>
                <a:tab pos="787400" algn="l"/>
                <a:tab pos="1181100" algn="l"/>
                <a:tab pos="1574800" algn="l"/>
                <a:tab pos="1968500" algn="l"/>
                <a:tab pos="2362200" algn="l"/>
                <a:tab pos="2768600" algn="l"/>
                <a:tab pos="3162300" algn="l"/>
                <a:tab pos="3556000" algn="l"/>
                <a:tab pos="3949700" algn="l"/>
                <a:tab pos="4343400" algn="l"/>
                <a:tab pos="4737100" algn="l"/>
                <a:tab pos="5092700" algn="l"/>
              </a:tabLst>
              <a:defRPr sz="2816">
                <a:uFill>
                  <a:solidFill>
                    <a:srgbClr val="00000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pPr>
          </a:p>
          <a:p>
            <a:pPr marL="201167" indent="-201167" algn="just" defTabSz="402336">
              <a:spcBef>
                <a:spcPts val="0"/>
              </a:spcBef>
              <a:buClrTx/>
              <a:buAutoNum type="arabicPeriod" startAt="1"/>
              <a:defRPr sz="2816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>
                <a:latin typeface="Helvetica"/>
                <a:ea typeface="Helvetica"/>
                <a:cs typeface="Helvetica"/>
                <a:sym typeface="Helvetica"/>
              </a:rPr>
              <a:t>Vymyslete a realizujte způsob, jak z</a:t>
            </a:r>
            <a:r>
              <a:rPr b="1">
                <a:solidFill>
                  <a:srgbClr val="FF2F92"/>
                </a:solidFill>
                <a:latin typeface="Helvetica"/>
                <a:ea typeface="Helvetica"/>
                <a:cs typeface="Helvetica"/>
                <a:sym typeface="Helvetica"/>
              </a:rPr>
              <a:t>prostředkovat hravým zábavným způsobem dětem v MŠ setkání s tímto místem, s uměleckými objekty </a:t>
            </a:r>
            <a:r>
              <a:rPr>
                <a:latin typeface="Helvetica"/>
                <a:ea typeface="Helvetica"/>
                <a:cs typeface="Helvetica"/>
                <a:sym typeface="Helvetica"/>
              </a:rPr>
              <a:t>– sochami, kulturními památkami, stavbami či zvláštními přírodními úkazy v okolí školky?Jakým jednoduchým, adekvátním, přiměřeným, tvořivým a hravým způsobem přiblížit příběh, význam, podobu těchto objektů či děl (lidských i přírodních)? Přizpůsobte svoji přípravu výtvarné činnosti dětským potřebám vyplývající z jejich zájmu a zaujetí. Vycházejte z toho, co děti nejvíce zaujalo a čím se zabývaly. Fotografujte. 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Pokud nemůžete provést s dětmi, vytvořte fiktivní činnosti a navrhněte další možné varianty.</a:t>
            </a:r>
          </a:p>
          <a:p>
            <a:pPr marL="0" indent="0" algn="just" defTabSz="402336">
              <a:spcBef>
                <a:spcPts val="0"/>
              </a:spcBef>
              <a:buClrTx/>
              <a:buSzTx/>
              <a:buNone/>
              <a:tabLst>
                <a:tab pos="393700" algn="l"/>
                <a:tab pos="787400" algn="l"/>
                <a:tab pos="1181100" algn="l"/>
                <a:tab pos="1574800" algn="l"/>
                <a:tab pos="1968500" algn="l"/>
                <a:tab pos="2362200" algn="l"/>
                <a:tab pos="2768600" algn="l"/>
                <a:tab pos="3162300" algn="l"/>
                <a:tab pos="3556000" algn="l"/>
                <a:tab pos="3949700" algn="l"/>
                <a:tab pos="4343400" algn="l"/>
                <a:tab pos="4737100" algn="l"/>
                <a:tab pos="5092700" algn="l"/>
              </a:tabLst>
              <a:defRPr sz="2816">
                <a:uFill>
                  <a:solidFill>
                    <a:srgbClr val="00000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pPr>
          </a:p>
          <a:p>
            <a:pPr marL="201167" indent="-201167" algn="just" defTabSz="402336">
              <a:spcBef>
                <a:spcPts val="0"/>
              </a:spcBef>
              <a:buClrTx/>
              <a:buAutoNum type="arabicPeriod" startAt="2"/>
              <a:tabLst>
                <a:tab pos="393700" algn="l"/>
                <a:tab pos="787400" algn="l"/>
                <a:tab pos="1181100" algn="l"/>
                <a:tab pos="1574800" algn="l"/>
                <a:tab pos="1968500" algn="l"/>
                <a:tab pos="2362200" algn="l"/>
                <a:tab pos="2768600" algn="l"/>
                <a:tab pos="3162300" algn="l"/>
                <a:tab pos="3556000" algn="l"/>
                <a:tab pos="3949700" algn="l"/>
                <a:tab pos="4343400" algn="l"/>
                <a:tab pos="4737100" algn="l"/>
                <a:tab pos="5092700" algn="l"/>
              </a:tabLst>
              <a:defRPr sz="2816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>
                <a:latin typeface="Helvetica"/>
                <a:ea typeface="Helvetica"/>
                <a:cs typeface="Helvetica"/>
                <a:sym typeface="Helvetica"/>
              </a:rPr>
              <a:t>Vymyslete a realizujte způsob, jak by děti mohly na setkání s kulturní či přírodní památkou, místem následně v MŠ výtvarně či jinak tvořivě navazovat? Promyslete výtvarnou činnost –  vzdělávací nabídku, která by mohla následovat či se od setkání odvíjet. Fotografujte. 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Pokud nemůžete provést s dětmi, vytvořte fiktivní činnosti a navrhněte další možné varianty.</a:t>
            </a:r>
          </a:p>
          <a:p>
            <a:pPr marL="0" indent="0" algn="just" defTabSz="402336">
              <a:spcBef>
                <a:spcPts val="0"/>
              </a:spcBef>
              <a:buClrTx/>
              <a:buSzTx/>
              <a:buNone/>
              <a:tabLst>
                <a:tab pos="393700" algn="l"/>
                <a:tab pos="787400" algn="l"/>
                <a:tab pos="1181100" algn="l"/>
                <a:tab pos="1574800" algn="l"/>
                <a:tab pos="1968500" algn="l"/>
                <a:tab pos="2362200" algn="l"/>
                <a:tab pos="2768600" algn="l"/>
                <a:tab pos="3162300" algn="l"/>
                <a:tab pos="3556000" algn="l"/>
                <a:tab pos="3949700" algn="l"/>
                <a:tab pos="4343400" algn="l"/>
                <a:tab pos="4737100" algn="l"/>
                <a:tab pos="5092700" algn="l"/>
              </a:tabLst>
              <a:defRPr sz="2816">
                <a:uFill>
                  <a:solidFill>
                    <a:srgbClr val="000000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pPr>
          </a:p>
          <a:p>
            <a:pPr marL="201167" indent="-201167" algn="just" defTabSz="402336">
              <a:spcBef>
                <a:spcPts val="0"/>
              </a:spcBef>
              <a:buClrTx/>
              <a:buAutoNum type="arabicPeriod" startAt="3"/>
              <a:tabLst>
                <a:tab pos="393700" algn="l"/>
                <a:tab pos="787400" algn="l"/>
                <a:tab pos="1181100" algn="l"/>
                <a:tab pos="1574800" algn="l"/>
                <a:tab pos="1968500" algn="l"/>
                <a:tab pos="2362200" algn="l"/>
                <a:tab pos="2768600" algn="l"/>
                <a:tab pos="3162300" algn="l"/>
                <a:tab pos="3556000" algn="l"/>
                <a:tab pos="3949700" algn="l"/>
                <a:tab pos="4343400" algn="l"/>
                <a:tab pos="4737100" algn="l"/>
                <a:tab pos="5092700" algn="l"/>
              </a:tabLst>
              <a:defRPr sz="2816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>
                <a:latin typeface="Helvetica"/>
                <a:ea typeface="Helvetica"/>
                <a:cs typeface="Helvetica"/>
                <a:sym typeface="Helvetica"/>
              </a:rPr>
              <a:t>Sdílejte své představy, reflektivní zhodnocení případných realizací a další úvahy s ostatními na seminářích v květnu. Fotografie a vlastní komentáře, text v dané struktuře (ukázky bude v Isu).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Doporučená struktura přípravy a reflexe úkolu – výtvarná řada:…"/>
          <p:cNvSpPr txBox="1"/>
          <p:nvPr>
            <p:ph type="body" idx="1"/>
          </p:nvPr>
        </p:nvSpPr>
        <p:spPr>
          <a:xfrm>
            <a:off x="1270000" y="459089"/>
            <a:ext cx="21844000" cy="12243028"/>
          </a:xfrm>
          <a:prstGeom prst="rect">
            <a:avLst/>
          </a:prstGeom>
        </p:spPr>
        <p:txBody>
          <a:bodyPr/>
          <a:lstStyle/>
          <a:p>
            <a:pPr marL="0" indent="0" algn="just" defTabSz="457200">
              <a:lnSpc>
                <a:spcPct val="107916"/>
              </a:lnSpc>
              <a:spcBef>
                <a:spcPts val="800"/>
              </a:spcBef>
              <a:buClrTx/>
              <a:buSzTx/>
              <a:buNone/>
              <a:tabLst>
                <a:tab pos="444500" algn="l"/>
                <a:tab pos="8890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791200" algn="l"/>
              </a:tabLst>
              <a:defRPr sz="4100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b="1" u="sng"/>
              <a:t>Doporučená </a:t>
            </a:r>
            <a:r>
              <a:rPr b="1" u="sng">
                <a:latin typeface="Arial"/>
                <a:ea typeface="Arial"/>
                <a:cs typeface="Arial"/>
                <a:sym typeface="Arial"/>
              </a:rPr>
              <a:t>struktura přípravy a reflexe úkolu – </a:t>
            </a:r>
            <a:r>
              <a:rPr b="1" u="sng">
                <a:latin typeface="Arial"/>
                <a:ea typeface="Arial"/>
                <a:cs typeface="Arial"/>
                <a:sym typeface="Arial"/>
              </a:rPr>
              <a:t>výtvarná řada:</a:t>
            </a:r>
            <a:endParaRPr b="1" u="sng">
              <a:latin typeface="Arial"/>
              <a:ea typeface="Arial"/>
              <a:cs typeface="Arial"/>
              <a:sym typeface="Arial"/>
            </a:endParaRPr>
          </a:p>
          <a:p>
            <a:pPr marL="0" indent="0" algn="just" defTabSz="457200">
              <a:lnSpc>
                <a:spcPct val="107916"/>
              </a:lnSpc>
              <a:spcBef>
                <a:spcPts val="800"/>
              </a:spcBef>
              <a:buClrTx/>
              <a:buSzTx/>
              <a:buNone/>
              <a:tabLst>
                <a:tab pos="444500" algn="l"/>
                <a:tab pos="8890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791200" algn="l"/>
              </a:tabLst>
              <a:defRPr sz="4100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b="1">
                <a:latin typeface="Arial"/>
                <a:ea typeface="Arial"/>
                <a:cs typeface="Arial"/>
                <a:sym typeface="Arial"/>
              </a:rPr>
              <a:t>T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é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ma:</a:t>
            </a:r>
            <a:r>
              <a:rPr>
                <a:latin typeface="Arial"/>
                <a:ea typeface="Arial"/>
                <a:cs typeface="Arial"/>
                <a:sym typeface="Arial"/>
              </a:rPr>
              <a:t> Kulturní</a:t>
            </a:r>
            <a:r>
              <a:rPr>
                <a:latin typeface="Arial"/>
                <a:ea typeface="Arial"/>
                <a:cs typeface="Arial"/>
                <a:sym typeface="Arial"/>
              </a:rPr>
              <a:t>, um</a:t>
            </a:r>
            <a:r>
              <a:rPr>
                <a:latin typeface="Arial"/>
                <a:ea typeface="Arial"/>
                <a:cs typeface="Arial"/>
                <a:sym typeface="Arial"/>
              </a:rPr>
              <a:t>ěleck</a:t>
            </a:r>
            <a:r>
              <a:rPr>
                <a:latin typeface="Arial"/>
                <a:ea typeface="Arial"/>
                <a:cs typeface="Arial"/>
                <a:sym typeface="Arial"/>
              </a:rPr>
              <a:t>é </a:t>
            </a:r>
            <a:r>
              <a:rPr>
                <a:latin typeface="Arial"/>
                <a:ea typeface="Arial"/>
                <a:cs typeface="Arial"/>
                <a:sym typeface="Arial"/>
              </a:rPr>
              <a:t>a přírodní památky v okolí školky či zajímavosti z regionu jako východisko výtvarných a další</a:t>
            </a:r>
            <a:r>
              <a:rPr>
                <a:latin typeface="Arial"/>
                <a:ea typeface="Arial"/>
                <a:cs typeface="Arial"/>
                <a:sym typeface="Arial"/>
              </a:rPr>
              <a:t>ch tv</a:t>
            </a:r>
            <a:r>
              <a:rPr>
                <a:latin typeface="Arial"/>
                <a:ea typeface="Arial"/>
                <a:cs typeface="Arial"/>
                <a:sym typeface="Arial"/>
              </a:rPr>
              <a:t>ůrčí</a:t>
            </a:r>
            <a:r>
              <a:rPr>
                <a:latin typeface="Arial"/>
                <a:ea typeface="Arial"/>
                <a:cs typeface="Arial"/>
                <a:sym typeface="Arial"/>
              </a:rPr>
              <a:t>ch </a:t>
            </a:r>
            <a:r>
              <a:rPr>
                <a:latin typeface="Arial"/>
                <a:ea typeface="Arial"/>
                <a:cs typeface="Arial"/>
                <a:sym typeface="Arial"/>
              </a:rPr>
              <a:t>činností.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indent="0" algn="just" defTabSz="457200">
              <a:lnSpc>
                <a:spcPct val="107916"/>
              </a:lnSpc>
              <a:spcBef>
                <a:spcPts val="800"/>
              </a:spcBef>
              <a:buClrTx/>
              <a:buSzTx/>
              <a:buNone/>
              <a:tabLst>
                <a:tab pos="444500" algn="l"/>
                <a:tab pos="8890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791200" algn="l"/>
              </a:tabLst>
              <a:defRPr sz="4100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b="1">
                <a:latin typeface="Arial"/>
                <a:ea typeface="Arial"/>
                <a:cs typeface="Arial"/>
                <a:sym typeface="Arial"/>
              </a:rPr>
              <a:t>Konkr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é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tní námět a vlastní ná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zev</a:t>
            </a:r>
            <a:r>
              <a:rPr>
                <a:latin typeface="Arial"/>
                <a:ea typeface="Arial"/>
                <a:cs typeface="Arial"/>
                <a:sym typeface="Arial"/>
              </a:rPr>
              <a:t>: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indent="0" algn="just" defTabSz="457200">
              <a:lnSpc>
                <a:spcPct val="107916"/>
              </a:lnSpc>
              <a:spcBef>
                <a:spcPts val="800"/>
              </a:spcBef>
              <a:buClrTx/>
              <a:buSzTx/>
              <a:buNone/>
              <a:tabLst>
                <a:tab pos="444500" algn="l"/>
                <a:tab pos="8890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791200" algn="l"/>
              </a:tabLst>
              <a:defRPr sz="4100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b="1">
                <a:latin typeface="Arial"/>
                <a:ea typeface="Arial"/>
                <a:cs typeface="Arial"/>
                <a:sym typeface="Arial"/>
              </a:rPr>
              <a:t>Specifikace MŠ:</a:t>
            </a:r>
            <a:r>
              <a:rPr>
                <a:latin typeface="Arial"/>
                <a:ea typeface="Arial"/>
                <a:cs typeface="Arial"/>
                <a:sym typeface="Arial"/>
              </a:rPr>
              <a:t> specifikace MŠ </a:t>
            </a:r>
            <a:r>
              <a:rPr>
                <a:latin typeface="Arial"/>
                <a:ea typeface="Arial"/>
                <a:cs typeface="Arial"/>
                <a:sym typeface="Arial"/>
              </a:rPr>
              <a:t>a d</a:t>
            </a:r>
            <a:r>
              <a:rPr>
                <a:latin typeface="Arial"/>
                <a:ea typeface="Arial"/>
                <a:cs typeface="Arial"/>
                <a:sym typeface="Arial"/>
              </a:rPr>
              <a:t>ětí </a:t>
            </a:r>
            <a:r>
              <a:rPr>
                <a:latin typeface="Arial"/>
                <a:ea typeface="Arial"/>
                <a:cs typeface="Arial"/>
                <a:sym typeface="Arial"/>
              </a:rPr>
              <a:t>ve t</a:t>
            </a:r>
            <a:r>
              <a:rPr>
                <a:latin typeface="Arial"/>
                <a:ea typeface="Arial"/>
                <a:cs typeface="Arial"/>
                <a:sym typeface="Arial"/>
              </a:rPr>
              <a:t>řídě </a:t>
            </a:r>
            <a:r>
              <a:rPr>
                <a:latin typeface="Arial"/>
                <a:ea typeface="Arial"/>
                <a:cs typeface="Arial"/>
                <a:sym typeface="Arial"/>
              </a:rPr>
              <a:t>(po</a:t>
            </a:r>
            <a:r>
              <a:rPr>
                <a:latin typeface="Arial"/>
                <a:ea typeface="Arial"/>
                <a:cs typeface="Arial"/>
                <a:sym typeface="Arial"/>
              </a:rPr>
              <a:t>č</a:t>
            </a:r>
            <a:r>
              <a:rPr>
                <a:latin typeface="Arial"/>
                <a:ea typeface="Arial"/>
                <a:cs typeface="Arial"/>
                <a:sym typeface="Arial"/>
              </a:rPr>
              <a:t>et, v</a:t>
            </a:r>
            <a:r>
              <a:rPr>
                <a:latin typeface="Arial"/>
                <a:ea typeface="Arial"/>
                <a:cs typeface="Arial"/>
                <a:sym typeface="Arial"/>
              </a:rPr>
              <a:t>ěk a další specifika)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indent="0" algn="just" defTabSz="457200">
              <a:lnSpc>
                <a:spcPct val="107916"/>
              </a:lnSpc>
              <a:spcBef>
                <a:spcPts val="800"/>
              </a:spcBef>
              <a:buClrTx/>
              <a:buSzTx/>
              <a:buNone/>
              <a:tabLst>
                <a:tab pos="444500" algn="l"/>
                <a:tab pos="8890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791200" algn="l"/>
              </a:tabLst>
              <a:defRPr sz="4100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b="1">
                <a:latin typeface="Arial"/>
                <a:ea typeface="Arial"/>
                <a:cs typeface="Arial"/>
                <a:sym typeface="Arial"/>
              </a:rPr>
              <a:t>Kompetence:</a:t>
            </a:r>
            <a:r>
              <a:rPr>
                <a:latin typeface="Arial"/>
                <a:ea typeface="Arial"/>
                <a:cs typeface="Arial"/>
                <a:sym typeface="Arial"/>
              </a:rPr>
              <a:t> Vyberte 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jednu</a:t>
            </a:r>
            <a:r>
              <a:rPr>
                <a:latin typeface="Arial"/>
                <a:ea typeface="Arial"/>
                <a:cs typeface="Arial"/>
                <a:sym typeface="Arial"/>
              </a:rPr>
              <a:t> z</a:t>
            </a:r>
            <a:r>
              <a:rPr>
                <a:latin typeface="Arial"/>
                <a:ea typeface="Arial"/>
                <a:cs typeface="Arial"/>
                <a:sym typeface="Arial"/>
              </a:rPr>
              <a:t>ákladní kompetenci. Jak k ní 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konkr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é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tně </a:t>
            </a:r>
            <a:r>
              <a:rPr>
                <a:latin typeface="Arial"/>
                <a:ea typeface="Arial"/>
                <a:cs typeface="Arial"/>
                <a:sym typeface="Arial"/>
              </a:rPr>
              <a:t>směřujete?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indent="0" algn="just" defTabSz="457200">
              <a:lnSpc>
                <a:spcPct val="107916"/>
              </a:lnSpc>
              <a:spcBef>
                <a:spcPts val="800"/>
              </a:spcBef>
              <a:buClrTx/>
              <a:buSzTx/>
              <a:buNone/>
              <a:tabLst>
                <a:tab pos="444500" algn="l"/>
                <a:tab pos="8890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791200" algn="l"/>
              </a:tabLst>
              <a:defRPr sz="4100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i="1">
                <a:latin typeface="Arial"/>
                <a:ea typeface="Arial"/>
                <a:cs typeface="Arial"/>
                <a:sym typeface="Arial"/>
              </a:rPr>
              <a:t>Nap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ř. Kompetence k učení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: D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ítě objevuje a prozkoumává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kostel v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 okolí školky, všímá si zajímavých struktur, barev a momentů ve výzdobě…. Zjišťuje tak základní poznatky o světě kolem něj (kultuře, světě lidí), klade si otázky a hledá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na n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ě odpovědi, chce porozumět jevům, kter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é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vidí (co je na obraze, co je to za sochu, proč je to takto, jak to může být, co to může být…. 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V závěrečn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é 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reflexi se student pak zamýšlí, zda k t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é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to kompetenci opravdu směřoval a čím by toto směřování dokázal - dolož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il.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Doporučená struktura přípravy a reflexe úkolu – výtvarná řada: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algn="just" defTabSz="233172">
              <a:lnSpc>
                <a:spcPct val="107916"/>
              </a:lnSpc>
              <a:spcBef>
                <a:spcPts val="400"/>
              </a:spcBef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46400" algn="l"/>
              </a:tabLst>
              <a:defRPr b="1" spc="0" sz="4335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</a:p>
          <a:p>
            <a:pPr algn="just" defTabSz="233172">
              <a:lnSpc>
                <a:spcPct val="107916"/>
              </a:lnSpc>
              <a:spcBef>
                <a:spcPts val="400"/>
              </a:spcBef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  <a:tab pos="2057400" algn="l"/>
                <a:tab pos="2286000" algn="l"/>
                <a:tab pos="2514600" algn="l"/>
                <a:tab pos="2743200" algn="l"/>
                <a:tab pos="2946400" algn="l"/>
              </a:tabLst>
              <a:defRPr spc="0" sz="4335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b="1" u="sng"/>
              <a:t>Doporučená </a:t>
            </a:r>
            <a:r>
              <a:rPr b="1" u="sng">
                <a:latin typeface="Arial"/>
                <a:ea typeface="Arial"/>
                <a:cs typeface="Arial"/>
                <a:sym typeface="Arial"/>
              </a:rPr>
              <a:t>struktura přípravy a reflexe úkolu – </a:t>
            </a:r>
            <a:r>
              <a:rPr b="1" u="sng">
                <a:latin typeface="Arial"/>
                <a:ea typeface="Arial"/>
                <a:cs typeface="Arial"/>
                <a:sym typeface="Arial"/>
              </a:rPr>
              <a:t>výtvarná řada:</a:t>
            </a:r>
          </a:p>
        </p:txBody>
      </p:sp>
      <p:sp>
        <p:nvSpPr>
          <p:cNvPr id="172" name="Téma: Kulturní, umělecké a přírodní památky v okolí školky či zajímavosti z regionu jako východisko výtvarných a dalších tvůrčích činností.…"/>
          <p:cNvSpPr txBox="1"/>
          <p:nvPr>
            <p:ph type="body" idx="1"/>
          </p:nvPr>
        </p:nvSpPr>
        <p:spPr>
          <a:xfrm>
            <a:off x="1269999" y="2928617"/>
            <a:ext cx="21844001" cy="9771384"/>
          </a:xfrm>
          <a:prstGeom prst="rect">
            <a:avLst/>
          </a:prstGeom>
        </p:spPr>
        <p:txBody>
          <a:bodyPr/>
          <a:lstStyle/>
          <a:p>
            <a:pPr marL="0" indent="0" algn="just" defTabSz="457200">
              <a:lnSpc>
                <a:spcPct val="107916"/>
              </a:lnSpc>
              <a:spcBef>
                <a:spcPts val="800"/>
              </a:spcBef>
              <a:buClrTx/>
              <a:buSzTx/>
              <a:buNone/>
              <a:tabLst>
                <a:tab pos="444500" algn="l"/>
                <a:tab pos="8890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791200" algn="l"/>
              </a:tabLst>
              <a:defRPr sz="3400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b="1">
                <a:latin typeface="Arial"/>
                <a:ea typeface="Arial"/>
                <a:cs typeface="Arial"/>
                <a:sym typeface="Arial"/>
              </a:rPr>
              <a:t>T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é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ma:</a:t>
            </a:r>
            <a:r>
              <a:rPr>
                <a:latin typeface="Arial"/>
                <a:ea typeface="Arial"/>
                <a:cs typeface="Arial"/>
                <a:sym typeface="Arial"/>
              </a:rPr>
              <a:t> Kulturní</a:t>
            </a:r>
            <a:r>
              <a:rPr>
                <a:latin typeface="Arial"/>
                <a:ea typeface="Arial"/>
                <a:cs typeface="Arial"/>
                <a:sym typeface="Arial"/>
              </a:rPr>
              <a:t>, um</a:t>
            </a:r>
            <a:r>
              <a:rPr>
                <a:latin typeface="Arial"/>
                <a:ea typeface="Arial"/>
                <a:cs typeface="Arial"/>
                <a:sym typeface="Arial"/>
              </a:rPr>
              <a:t>ěleck</a:t>
            </a:r>
            <a:r>
              <a:rPr>
                <a:latin typeface="Arial"/>
                <a:ea typeface="Arial"/>
                <a:cs typeface="Arial"/>
                <a:sym typeface="Arial"/>
              </a:rPr>
              <a:t>é </a:t>
            </a:r>
            <a:r>
              <a:rPr>
                <a:latin typeface="Arial"/>
                <a:ea typeface="Arial"/>
                <a:cs typeface="Arial"/>
                <a:sym typeface="Arial"/>
              </a:rPr>
              <a:t>a přírodní památky v okolí školky či zajímavosti z regionu jako východisko výtvarných a další</a:t>
            </a:r>
            <a:r>
              <a:rPr>
                <a:latin typeface="Arial"/>
                <a:ea typeface="Arial"/>
                <a:cs typeface="Arial"/>
                <a:sym typeface="Arial"/>
              </a:rPr>
              <a:t>ch tv</a:t>
            </a:r>
            <a:r>
              <a:rPr>
                <a:latin typeface="Arial"/>
                <a:ea typeface="Arial"/>
                <a:cs typeface="Arial"/>
                <a:sym typeface="Arial"/>
              </a:rPr>
              <a:t>ůrčí</a:t>
            </a:r>
            <a:r>
              <a:rPr>
                <a:latin typeface="Arial"/>
                <a:ea typeface="Arial"/>
                <a:cs typeface="Arial"/>
                <a:sym typeface="Arial"/>
              </a:rPr>
              <a:t>ch </a:t>
            </a:r>
            <a:r>
              <a:rPr>
                <a:latin typeface="Arial"/>
                <a:ea typeface="Arial"/>
                <a:cs typeface="Arial"/>
                <a:sym typeface="Arial"/>
              </a:rPr>
              <a:t>činností.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indent="0" algn="just" defTabSz="457200">
              <a:lnSpc>
                <a:spcPct val="107916"/>
              </a:lnSpc>
              <a:spcBef>
                <a:spcPts val="800"/>
              </a:spcBef>
              <a:buClrTx/>
              <a:buSzTx/>
              <a:buNone/>
              <a:tabLst>
                <a:tab pos="444500" algn="l"/>
                <a:tab pos="8890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791200" algn="l"/>
              </a:tabLst>
              <a:defRPr sz="3400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0" indent="0" algn="just" defTabSz="457200">
              <a:lnSpc>
                <a:spcPct val="107916"/>
              </a:lnSpc>
              <a:spcBef>
                <a:spcPts val="800"/>
              </a:spcBef>
              <a:buClrTx/>
              <a:buSzTx/>
              <a:buNone/>
              <a:tabLst>
                <a:tab pos="444500" algn="l"/>
                <a:tab pos="8890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791200" algn="l"/>
              </a:tabLst>
              <a:defRPr sz="3400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b="1">
                <a:latin typeface="Arial"/>
                <a:ea typeface="Arial"/>
                <a:cs typeface="Arial"/>
                <a:sym typeface="Arial"/>
              </a:rPr>
              <a:t>Konkr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é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tní námět a vlastní ná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zev</a:t>
            </a:r>
            <a:r>
              <a:rPr>
                <a:latin typeface="Arial"/>
                <a:ea typeface="Arial"/>
                <a:cs typeface="Arial"/>
                <a:sym typeface="Arial"/>
              </a:rPr>
              <a:t>: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indent="0" algn="just" defTabSz="457200">
              <a:lnSpc>
                <a:spcPct val="107916"/>
              </a:lnSpc>
              <a:spcBef>
                <a:spcPts val="800"/>
              </a:spcBef>
              <a:buClrTx/>
              <a:buSzTx/>
              <a:buNone/>
              <a:tabLst>
                <a:tab pos="444500" algn="l"/>
                <a:tab pos="8890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791200" algn="l"/>
              </a:tabLst>
              <a:defRPr sz="3400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0" indent="0" algn="just" defTabSz="457200">
              <a:lnSpc>
                <a:spcPct val="107916"/>
              </a:lnSpc>
              <a:spcBef>
                <a:spcPts val="800"/>
              </a:spcBef>
              <a:buClrTx/>
              <a:buSzTx/>
              <a:buNone/>
              <a:tabLst>
                <a:tab pos="444500" algn="l"/>
                <a:tab pos="8890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791200" algn="l"/>
              </a:tabLst>
              <a:defRPr sz="3400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b="1">
                <a:latin typeface="Arial"/>
                <a:ea typeface="Arial"/>
                <a:cs typeface="Arial"/>
                <a:sym typeface="Arial"/>
              </a:rPr>
              <a:t>Specifikace MŠ:</a:t>
            </a:r>
            <a:r>
              <a:rPr>
                <a:latin typeface="Arial"/>
                <a:ea typeface="Arial"/>
                <a:cs typeface="Arial"/>
                <a:sym typeface="Arial"/>
              </a:rPr>
              <a:t> specifikace MŠ </a:t>
            </a:r>
            <a:r>
              <a:rPr>
                <a:latin typeface="Arial"/>
                <a:ea typeface="Arial"/>
                <a:cs typeface="Arial"/>
                <a:sym typeface="Arial"/>
              </a:rPr>
              <a:t>a d</a:t>
            </a:r>
            <a:r>
              <a:rPr>
                <a:latin typeface="Arial"/>
                <a:ea typeface="Arial"/>
                <a:cs typeface="Arial"/>
                <a:sym typeface="Arial"/>
              </a:rPr>
              <a:t>ětí </a:t>
            </a:r>
            <a:r>
              <a:rPr>
                <a:latin typeface="Arial"/>
                <a:ea typeface="Arial"/>
                <a:cs typeface="Arial"/>
                <a:sym typeface="Arial"/>
              </a:rPr>
              <a:t>ve t</a:t>
            </a:r>
            <a:r>
              <a:rPr>
                <a:latin typeface="Arial"/>
                <a:ea typeface="Arial"/>
                <a:cs typeface="Arial"/>
                <a:sym typeface="Arial"/>
              </a:rPr>
              <a:t>řídě </a:t>
            </a:r>
            <a:r>
              <a:rPr>
                <a:latin typeface="Arial"/>
                <a:ea typeface="Arial"/>
                <a:cs typeface="Arial"/>
                <a:sym typeface="Arial"/>
              </a:rPr>
              <a:t>(po</a:t>
            </a:r>
            <a:r>
              <a:rPr>
                <a:latin typeface="Arial"/>
                <a:ea typeface="Arial"/>
                <a:cs typeface="Arial"/>
                <a:sym typeface="Arial"/>
              </a:rPr>
              <a:t>č</a:t>
            </a:r>
            <a:r>
              <a:rPr>
                <a:latin typeface="Arial"/>
                <a:ea typeface="Arial"/>
                <a:cs typeface="Arial"/>
                <a:sym typeface="Arial"/>
              </a:rPr>
              <a:t>et, v</a:t>
            </a:r>
            <a:r>
              <a:rPr>
                <a:latin typeface="Arial"/>
                <a:ea typeface="Arial"/>
                <a:cs typeface="Arial"/>
                <a:sym typeface="Arial"/>
              </a:rPr>
              <a:t>ěk a další specifika)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indent="0" algn="just" defTabSz="457200">
              <a:lnSpc>
                <a:spcPct val="107916"/>
              </a:lnSpc>
              <a:spcBef>
                <a:spcPts val="800"/>
              </a:spcBef>
              <a:buClrTx/>
              <a:buSzTx/>
              <a:buNone/>
              <a:tabLst>
                <a:tab pos="444500" algn="l"/>
                <a:tab pos="8890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791200" algn="l"/>
              </a:tabLst>
              <a:defRPr sz="3400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0" indent="0" algn="just" defTabSz="457200">
              <a:lnSpc>
                <a:spcPct val="107916"/>
              </a:lnSpc>
              <a:spcBef>
                <a:spcPts val="800"/>
              </a:spcBef>
              <a:buClrTx/>
              <a:buSzTx/>
              <a:buNone/>
              <a:tabLst>
                <a:tab pos="444500" algn="l"/>
                <a:tab pos="8890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791200" algn="l"/>
              </a:tabLst>
              <a:defRPr sz="3400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b="1">
                <a:latin typeface="Arial"/>
                <a:ea typeface="Arial"/>
                <a:cs typeface="Arial"/>
                <a:sym typeface="Arial"/>
              </a:rPr>
              <a:t>Kompetence:</a:t>
            </a:r>
            <a:r>
              <a:rPr>
                <a:latin typeface="Arial"/>
                <a:ea typeface="Arial"/>
                <a:cs typeface="Arial"/>
                <a:sym typeface="Arial"/>
              </a:rPr>
              <a:t> Vyberte 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jednu</a:t>
            </a:r>
            <a:r>
              <a:rPr>
                <a:latin typeface="Arial"/>
                <a:ea typeface="Arial"/>
                <a:cs typeface="Arial"/>
                <a:sym typeface="Arial"/>
              </a:rPr>
              <a:t> z</a:t>
            </a:r>
            <a:r>
              <a:rPr>
                <a:latin typeface="Arial"/>
                <a:ea typeface="Arial"/>
                <a:cs typeface="Arial"/>
                <a:sym typeface="Arial"/>
              </a:rPr>
              <a:t>ákladní kompetenci. Jak k ní 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konkr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é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tně </a:t>
            </a:r>
            <a:r>
              <a:rPr>
                <a:latin typeface="Arial"/>
                <a:ea typeface="Arial"/>
                <a:cs typeface="Arial"/>
                <a:sym typeface="Arial"/>
              </a:rPr>
              <a:t>směřujete?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indent="0" algn="just" defTabSz="457200">
              <a:lnSpc>
                <a:spcPct val="107916"/>
              </a:lnSpc>
              <a:spcBef>
                <a:spcPts val="800"/>
              </a:spcBef>
              <a:buClrTx/>
              <a:buSzTx/>
              <a:buNone/>
              <a:tabLst>
                <a:tab pos="444500" algn="l"/>
                <a:tab pos="8890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791200" algn="l"/>
              </a:tabLst>
              <a:defRPr sz="3400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i="1">
                <a:latin typeface="Arial"/>
                <a:ea typeface="Arial"/>
                <a:cs typeface="Arial"/>
                <a:sym typeface="Arial"/>
              </a:rPr>
              <a:t>Nap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ř. Kompetence k učení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: D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ítě objevuje a prozkoumává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kostel v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 okolí školky, všímá si zajímavých struktur, barev a momentů ve výzdobě…. Zjišťuje tak základní poznatky o světě kolem něj (kultuře, světě lidí), klade si otázky a hledá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na n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ě odpovědi, chce porozumět jevům, kter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é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vidí (co je na obraze, co je to za sochu, proč je to takto, jak to může být, co to může být…. 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V závěrečn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é 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reflexi se student pak zamýšlí, zda k t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é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to kompetenci opravdu směřoval a čím by toto směřování dokázal - dolož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il.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Dílčí cí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Dílčí cíle</a:t>
            </a:r>
          </a:p>
        </p:txBody>
      </p:sp>
      <p:sp>
        <p:nvSpPr>
          <p:cNvPr id="175" name="Dílčí cíle (dle RVP PV): Přemýšlejte o hlavním smyslu - o hlavním cíli, ke kterému směřujete. Jak poznáte, že je cíl naplněn? (např. Získání pozitivních citů k sobě, rozvoj schopnosti vyjádřit výtvarné vlastní prožitky: Děti byly spokojené s tím, jak se "/>
          <p:cNvSpPr txBox="1"/>
          <p:nvPr>
            <p:ph type="body" idx="1"/>
          </p:nvPr>
        </p:nvSpPr>
        <p:spPr>
          <a:xfrm>
            <a:off x="1269999" y="2898968"/>
            <a:ext cx="21844001" cy="9801032"/>
          </a:xfrm>
          <a:prstGeom prst="rect">
            <a:avLst/>
          </a:prstGeom>
        </p:spPr>
        <p:txBody>
          <a:bodyPr/>
          <a:lstStyle/>
          <a:p>
            <a:pPr marL="270509" indent="-270509" algn="just" defTabSz="457200">
              <a:spcBef>
                <a:spcPts val="500"/>
              </a:spcBef>
              <a:buClrTx/>
              <a:buSzTx/>
              <a:buNone/>
              <a:tabLst>
                <a:tab pos="444500" algn="l"/>
                <a:tab pos="8890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791200" algn="l"/>
              </a:tabLst>
              <a:defRPr sz="3700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b="1">
                <a:latin typeface="Arial"/>
                <a:ea typeface="Arial"/>
                <a:cs typeface="Arial"/>
                <a:sym typeface="Arial"/>
              </a:rPr>
              <a:t>D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í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l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čí 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c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í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le (dle RVP PV):</a:t>
            </a:r>
            <a:r>
              <a:rPr>
                <a:latin typeface="Arial"/>
                <a:ea typeface="Arial"/>
                <a:cs typeface="Arial"/>
                <a:sym typeface="Arial"/>
              </a:rPr>
              <a:t> P</a:t>
            </a:r>
            <a:r>
              <a:rPr>
                <a:latin typeface="Arial"/>
                <a:ea typeface="Arial"/>
                <a:cs typeface="Arial"/>
                <a:sym typeface="Arial"/>
              </a:rPr>
              <a:t>ř</a:t>
            </a:r>
            <a:r>
              <a:rPr>
                <a:latin typeface="Arial"/>
                <a:ea typeface="Arial"/>
                <a:cs typeface="Arial"/>
                <a:sym typeface="Arial"/>
              </a:rPr>
              <a:t>em</a:t>
            </a:r>
            <a:r>
              <a:rPr>
                <a:latin typeface="Arial"/>
                <a:ea typeface="Arial"/>
                <a:cs typeface="Arial"/>
                <a:sym typeface="Arial"/>
              </a:rPr>
              <a:t>ýš</a:t>
            </a:r>
            <a:r>
              <a:rPr>
                <a:latin typeface="Arial"/>
                <a:ea typeface="Arial"/>
                <a:cs typeface="Arial"/>
                <a:sym typeface="Arial"/>
              </a:rPr>
              <a:t>lejte 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o</a:t>
            </a:r>
            <a:r>
              <a:rPr b="1">
                <a:solidFill>
                  <a:srgbClr val="FF2F92"/>
                </a:solidFill>
                <a:latin typeface="Arial"/>
                <a:ea typeface="Arial"/>
                <a:cs typeface="Arial"/>
                <a:sym typeface="Arial"/>
              </a:rPr>
              <a:t> hlavn</a:t>
            </a:r>
            <a:r>
              <a:rPr b="1">
                <a:solidFill>
                  <a:srgbClr val="FF2F92"/>
                </a:solidFill>
                <a:latin typeface="Arial"/>
                <a:ea typeface="Arial"/>
                <a:cs typeface="Arial"/>
                <a:sym typeface="Arial"/>
              </a:rPr>
              <a:t>í</a:t>
            </a:r>
            <a:r>
              <a:rPr b="1">
                <a:solidFill>
                  <a:srgbClr val="FF2F92"/>
                </a:solidFill>
                <a:latin typeface="Arial"/>
                <a:ea typeface="Arial"/>
                <a:cs typeface="Arial"/>
                <a:sym typeface="Arial"/>
              </a:rPr>
              <a:t>m smyslu 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- o hlavn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í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m c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í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li</a:t>
            </a:r>
            <a:r>
              <a:rPr>
                <a:latin typeface="Arial"/>
                <a:ea typeface="Arial"/>
                <a:cs typeface="Arial"/>
                <a:sym typeface="Arial"/>
              </a:rPr>
              <a:t>, ke kter</a:t>
            </a:r>
            <a:r>
              <a:rPr>
                <a:latin typeface="Arial"/>
                <a:ea typeface="Arial"/>
                <a:cs typeface="Arial"/>
                <a:sym typeface="Arial"/>
              </a:rPr>
              <a:t>é</a:t>
            </a:r>
            <a:r>
              <a:rPr>
                <a:latin typeface="Arial"/>
                <a:ea typeface="Arial"/>
                <a:cs typeface="Arial"/>
                <a:sym typeface="Arial"/>
              </a:rPr>
              <a:t>mu sm</a:t>
            </a:r>
            <a:r>
              <a:rPr>
                <a:latin typeface="Arial"/>
                <a:ea typeface="Arial"/>
                <a:cs typeface="Arial"/>
                <a:sym typeface="Arial"/>
              </a:rPr>
              <a:t>ěř</a:t>
            </a:r>
            <a:r>
              <a:rPr>
                <a:latin typeface="Arial"/>
                <a:ea typeface="Arial"/>
                <a:cs typeface="Arial"/>
                <a:sym typeface="Arial"/>
              </a:rPr>
              <a:t>ujete. Jak pozn</a:t>
            </a:r>
            <a:r>
              <a:rPr>
                <a:latin typeface="Arial"/>
                <a:ea typeface="Arial"/>
                <a:cs typeface="Arial"/>
                <a:sym typeface="Arial"/>
              </a:rPr>
              <a:t>á</a:t>
            </a:r>
            <a:r>
              <a:rPr>
                <a:latin typeface="Arial"/>
                <a:ea typeface="Arial"/>
                <a:cs typeface="Arial"/>
                <a:sym typeface="Arial"/>
              </a:rPr>
              <a:t>te, </a:t>
            </a:r>
            <a:r>
              <a:rPr>
                <a:latin typeface="Arial"/>
                <a:ea typeface="Arial"/>
                <a:cs typeface="Arial"/>
                <a:sym typeface="Arial"/>
              </a:rPr>
              <a:t>ž</a:t>
            </a:r>
            <a:r>
              <a:rPr>
                <a:latin typeface="Arial"/>
                <a:ea typeface="Arial"/>
                <a:cs typeface="Arial"/>
                <a:sym typeface="Arial"/>
              </a:rPr>
              <a:t>e je c</a:t>
            </a:r>
            <a:r>
              <a:rPr>
                <a:latin typeface="Arial"/>
                <a:ea typeface="Arial"/>
                <a:cs typeface="Arial"/>
                <a:sym typeface="Arial"/>
              </a:rPr>
              <a:t>í</a:t>
            </a:r>
            <a:r>
              <a:rPr>
                <a:latin typeface="Arial"/>
                <a:ea typeface="Arial"/>
                <a:cs typeface="Arial"/>
                <a:sym typeface="Arial"/>
              </a:rPr>
              <a:t>l napln</a:t>
            </a:r>
            <a:r>
              <a:rPr>
                <a:latin typeface="Arial"/>
                <a:ea typeface="Arial"/>
                <a:cs typeface="Arial"/>
                <a:sym typeface="Arial"/>
              </a:rPr>
              <a:t>ě</a:t>
            </a:r>
            <a:r>
              <a:rPr>
                <a:latin typeface="Arial"/>
                <a:ea typeface="Arial"/>
                <a:cs typeface="Arial"/>
                <a:sym typeface="Arial"/>
              </a:rPr>
              <a:t>n?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(nap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ř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. Z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í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sk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á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n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í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pozitivn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í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ch cit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ů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k sob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ě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, rozvoj schopnosti vyj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á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d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ř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it v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ý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tvarn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é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vlastn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í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pro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ž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itky: D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ě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ti byly spokojen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é s tí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m, jak se jim poda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ř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ilo vyj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á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d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ř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it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…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.., byl z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ř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eteln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é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ž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e ka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ž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d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ý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to pojal po sv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é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m, co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ž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mohu dolo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ž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it na n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á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sleduj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í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c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í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ch vyobrazen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í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. D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ě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ti mluvily bez ostychu o tom, co vytvo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ř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ily, jen Mark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é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tka se je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š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t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ě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trochu styd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ě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la, ale ubezpe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č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ila jsem ji,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ž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e (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…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pop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íš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ete, jak jste situaci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ř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e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š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ila, jak jste Mark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é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tce poskytla podporu)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…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.)</a:t>
            </a:r>
            <a:endParaRPr i="1">
              <a:latin typeface="Arial"/>
              <a:ea typeface="Arial"/>
              <a:cs typeface="Arial"/>
              <a:sym typeface="Arial"/>
            </a:endParaRPr>
          </a:p>
          <a:p>
            <a:pPr marL="270509" indent="-270509" algn="just" defTabSz="457200">
              <a:spcBef>
                <a:spcPts val="500"/>
              </a:spcBef>
              <a:buClrTx/>
              <a:buSzTx/>
              <a:buNone/>
              <a:tabLst>
                <a:tab pos="444500" algn="l"/>
                <a:tab pos="8890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791200" algn="l"/>
              </a:tabLst>
              <a:defRPr sz="3700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 i="1">
              <a:latin typeface="Arial"/>
              <a:ea typeface="Arial"/>
              <a:cs typeface="Arial"/>
              <a:sym typeface="Arial"/>
            </a:endParaRPr>
          </a:p>
          <a:p>
            <a:pPr marL="270509" indent="-270509" algn="just" defTabSz="457200">
              <a:spcBef>
                <a:spcPts val="500"/>
              </a:spcBef>
              <a:buClrTx/>
              <a:buSzTx/>
              <a:buNone/>
              <a:tabLst>
                <a:tab pos="444500" algn="l"/>
                <a:tab pos="889000" algn="l"/>
                <a:tab pos="1346200" algn="l"/>
                <a:tab pos="1790700" algn="l"/>
                <a:tab pos="2247900" algn="l"/>
                <a:tab pos="2692400" algn="l"/>
                <a:tab pos="3136900" algn="l"/>
                <a:tab pos="3594100" algn="l"/>
                <a:tab pos="4038600" algn="l"/>
                <a:tab pos="4495800" algn="l"/>
                <a:tab pos="4940300" algn="l"/>
                <a:tab pos="5384800" algn="l"/>
                <a:tab pos="5791200" algn="l"/>
              </a:tabLst>
              <a:defRPr sz="3700">
                <a:uFill>
                  <a:solidFill>
                    <a:srgbClr val="0000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>
                <a:latin typeface="Arial"/>
                <a:ea typeface="Arial"/>
                <a:cs typeface="Arial"/>
                <a:sym typeface="Arial"/>
              </a:rPr>
              <a:t>Vyberte jednotliv</a:t>
            </a:r>
            <a:r>
              <a:rPr>
                <a:latin typeface="Arial"/>
                <a:ea typeface="Arial"/>
                <a:cs typeface="Arial"/>
                <a:sym typeface="Arial"/>
              </a:rPr>
              <a:t>é </a:t>
            </a:r>
            <a:r>
              <a:rPr>
                <a:latin typeface="Arial"/>
                <a:ea typeface="Arial"/>
                <a:cs typeface="Arial"/>
                <a:sym typeface="Arial"/>
              </a:rPr>
              <a:t>oblasti (</a:t>
            </a:r>
            <a:r>
              <a:rPr>
                <a:latin typeface="Arial"/>
                <a:ea typeface="Arial"/>
                <a:cs typeface="Arial"/>
                <a:sym typeface="Arial"/>
              </a:rPr>
              <a:t>čí</a:t>
            </a:r>
            <a:r>
              <a:rPr>
                <a:latin typeface="Arial"/>
                <a:ea typeface="Arial"/>
                <a:cs typeface="Arial"/>
                <a:sym typeface="Arial"/>
              </a:rPr>
              <a:t>m v</a:t>
            </a:r>
            <a:r>
              <a:rPr>
                <a:latin typeface="Arial"/>
                <a:ea typeface="Arial"/>
                <a:cs typeface="Arial"/>
                <a:sym typeface="Arial"/>
              </a:rPr>
              <a:t>í</a:t>
            </a:r>
            <a:r>
              <a:rPr>
                <a:latin typeface="Arial"/>
                <a:ea typeface="Arial"/>
                <a:cs typeface="Arial"/>
                <a:sym typeface="Arial"/>
              </a:rPr>
              <a:t>ce oblast</a:t>
            </a:r>
            <a:r>
              <a:rPr>
                <a:latin typeface="Arial"/>
                <a:ea typeface="Arial"/>
                <a:cs typeface="Arial"/>
                <a:sym typeface="Arial"/>
              </a:rPr>
              <a:t>í </a:t>
            </a:r>
            <a:r>
              <a:rPr>
                <a:latin typeface="Arial"/>
                <a:ea typeface="Arial"/>
                <a:cs typeface="Arial"/>
                <a:sym typeface="Arial"/>
              </a:rPr>
              <a:t>zahrnete, t</a:t>
            </a:r>
            <a:r>
              <a:rPr>
                <a:latin typeface="Arial"/>
                <a:ea typeface="Arial"/>
                <a:cs typeface="Arial"/>
                <a:sym typeface="Arial"/>
              </a:rPr>
              <a:t>í</a:t>
            </a:r>
            <a:r>
              <a:rPr>
                <a:latin typeface="Arial"/>
                <a:ea typeface="Arial"/>
                <a:cs typeface="Arial"/>
                <a:sym typeface="Arial"/>
              </a:rPr>
              <a:t>m l</a:t>
            </a:r>
            <a:r>
              <a:rPr>
                <a:latin typeface="Arial"/>
                <a:ea typeface="Arial"/>
                <a:cs typeface="Arial"/>
                <a:sym typeface="Arial"/>
              </a:rPr>
              <a:t>é</a:t>
            </a:r>
            <a:r>
              <a:rPr>
                <a:latin typeface="Arial"/>
                <a:ea typeface="Arial"/>
                <a:cs typeface="Arial"/>
                <a:sym typeface="Arial"/>
              </a:rPr>
              <a:t>pe, </a:t>
            </a:r>
            <a:r>
              <a:rPr>
                <a:latin typeface="Arial"/>
                <a:ea typeface="Arial"/>
                <a:cs typeface="Arial"/>
                <a:sym typeface="Arial"/>
              </a:rPr>
              <a:t>č</a:t>
            </a:r>
            <a:r>
              <a:rPr>
                <a:latin typeface="Arial"/>
                <a:ea typeface="Arial"/>
                <a:cs typeface="Arial"/>
                <a:sym typeface="Arial"/>
              </a:rPr>
              <a:t>innost se st</a:t>
            </a:r>
            <a:r>
              <a:rPr>
                <a:latin typeface="Arial"/>
                <a:ea typeface="Arial"/>
                <a:cs typeface="Arial"/>
                <a:sym typeface="Arial"/>
              </a:rPr>
              <a:t>á</a:t>
            </a:r>
            <a:r>
              <a:rPr>
                <a:latin typeface="Arial"/>
                <a:ea typeface="Arial"/>
                <a:cs typeface="Arial"/>
                <a:sym typeface="Arial"/>
              </a:rPr>
              <a:t>v</a:t>
            </a:r>
            <a:r>
              <a:rPr>
                <a:latin typeface="Arial"/>
                <a:ea typeface="Arial"/>
                <a:cs typeface="Arial"/>
                <a:sym typeface="Arial"/>
              </a:rPr>
              <a:t>á </a:t>
            </a:r>
            <a:r>
              <a:rPr>
                <a:latin typeface="Arial"/>
                <a:ea typeface="Arial"/>
                <a:cs typeface="Arial"/>
                <a:sym typeface="Arial"/>
              </a:rPr>
              <a:t>komplexn</a:t>
            </a:r>
            <a:r>
              <a:rPr>
                <a:latin typeface="Arial"/>
                <a:ea typeface="Arial"/>
                <a:cs typeface="Arial"/>
                <a:sym typeface="Arial"/>
              </a:rPr>
              <a:t>ě</a:t>
            </a:r>
            <a:r>
              <a:rPr>
                <a:latin typeface="Arial"/>
                <a:ea typeface="Arial"/>
                <a:cs typeface="Arial"/>
                <a:sym typeface="Arial"/>
              </a:rPr>
              <a:t>j</a:t>
            </a:r>
            <a:r>
              <a:rPr>
                <a:latin typeface="Arial"/>
                <a:ea typeface="Arial"/>
                <a:cs typeface="Arial"/>
                <a:sym typeface="Arial"/>
              </a:rPr>
              <a:t>ší</a:t>
            </a:r>
            <a:r>
              <a:rPr>
                <a:latin typeface="Arial"/>
                <a:ea typeface="Arial"/>
                <a:cs typeface="Arial"/>
                <a:sym typeface="Arial"/>
              </a:rPr>
              <a:t>), kter</a:t>
            </a:r>
            <a:r>
              <a:rPr>
                <a:latin typeface="Arial"/>
                <a:ea typeface="Arial"/>
                <a:cs typeface="Arial"/>
                <a:sym typeface="Arial"/>
              </a:rPr>
              <a:t>ý</a:t>
            </a:r>
            <a:r>
              <a:rPr>
                <a:latin typeface="Arial"/>
                <a:ea typeface="Arial"/>
                <a:cs typeface="Arial"/>
                <a:sym typeface="Arial"/>
              </a:rPr>
              <a:t>ch se </a:t>
            </a:r>
            <a:r>
              <a:rPr>
                <a:latin typeface="Arial"/>
                <a:ea typeface="Arial"/>
                <a:cs typeface="Arial"/>
                <a:sym typeface="Arial"/>
              </a:rPr>
              <a:t>č</a:t>
            </a:r>
            <a:r>
              <a:rPr>
                <a:latin typeface="Arial"/>
                <a:ea typeface="Arial"/>
                <a:cs typeface="Arial"/>
                <a:sym typeface="Arial"/>
              </a:rPr>
              <a:t>innosti dot</a:t>
            </a:r>
            <a:r>
              <a:rPr>
                <a:latin typeface="Arial"/>
                <a:ea typeface="Arial"/>
                <a:cs typeface="Arial"/>
                <a:sym typeface="Arial"/>
              </a:rPr>
              <a:t>ý</a:t>
            </a:r>
            <a:r>
              <a:rPr>
                <a:latin typeface="Arial"/>
                <a:ea typeface="Arial"/>
                <a:cs typeface="Arial"/>
                <a:sym typeface="Arial"/>
              </a:rPr>
              <a:t>kaj</a:t>
            </a:r>
            <a:r>
              <a:rPr>
                <a:latin typeface="Arial"/>
                <a:ea typeface="Arial"/>
                <a:cs typeface="Arial"/>
                <a:sym typeface="Arial"/>
              </a:rPr>
              <a:t>í</a:t>
            </a:r>
            <a:r>
              <a:rPr>
                <a:latin typeface="Arial"/>
                <a:ea typeface="Arial"/>
                <a:cs typeface="Arial"/>
                <a:sym typeface="Arial"/>
              </a:rPr>
              <a:t>, a d</a:t>
            </a:r>
            <a:r>
              <a:rPr>
                <a:latin typeface="Arial"/>
                <a:ea typeface="Arial"/>
                <a:cs typeface="Arial"/>
                <a:sym typeface="Arial"/>
              </a:rPr>
              <a:t>í</a:t>
            </a:r>
            <a:r>
              <a:rPr>
                <a:latin typeface="Arial"/>
                <a:ea typeface="Arial"/>
                <a:cs typeface="Arial"/>
                <a:sym typeface="Arial"/>
              </a:rPr>
              <a:t>l</a:t>
            </a:r>
            <a:r>
              <a:rPr>
                <a:latin typeface="Arial"/>
                <a:ea typeface="Arial"/>
                <a:cs typeface="Arial"/>
                <a:sym typeface="Arial"/>
              </a:rPr>
              <a:t>čí </a:t>
            </a:r>
            <a:r>
              <a:rPr>
                <a:latin typeface="Arial"/>
                <a:ea typeface="Arial"/>
                <a:cs typeface="Arial"/>
                <a:sym typeface="Arial"/>
              </a:rPr>
              <a:t>c</a:t>
            </a:r>
            <a:r>
              <a:rPr>
                <a:latin typeface="Arial"/>
                <a:ea typeface="Arial"/>
                <a:cs typeface="Arial"/>
                <a:sym typeface="Arial"/>
              </a:rPr>
              <a:t>í</a:t>
            </a:r>
            <a:r>
              <a:rPr>
                <a:latin typeface="Arial"/>
                <a:ea typeface="Arial"/>
                <a:cs typeface="Arial"/>
                <a:sym typeface="Arial"/>
              </a:rPr>
              <a:t>le </a:t>
            </a:r>
            <a:r>
              <a:rPr b="1">
                <a:latin typeface="Arial"/>
                <a:ea typeface="Arial"/>
                <a:cs typeface="Arial"/>
                <a:sym typeface="Arial"/>
              </a:rPr>
              <a:t>konkretizujte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: Nap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ř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. C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í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l: (D. a jeho psychika) Rozvoj, zp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ř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es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ň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ov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á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n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í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a kultivace smyslov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é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ho vn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í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m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á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n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í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(pozorov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á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n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í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a ohmat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á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v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á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n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í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reli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é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fu a detail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ů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ve v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ý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zdob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ě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kostela), kultivace p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ř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edstavivosti a fantazie (vym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ýš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len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í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vlastn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í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ho p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ří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b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ě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hu vztahuj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í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c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í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ho se k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…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) C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í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l: rozvoj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ř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e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č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ov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ý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ch schopnost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í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a jazykov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ý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ch dovednost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í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receptivn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í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ch (vn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í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m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á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n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í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, naslouch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á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n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í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, porozum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ě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n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í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p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ří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b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ě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hu, kter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ý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se v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áž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e k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…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C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í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l: posilov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á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n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í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p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ř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irozen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ý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ch pozn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á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vac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í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ch cit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ů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(zv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í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davosti, z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á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jmu, radosti -  z objevov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á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n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í detailů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a zaj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í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mav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ý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ch drobnost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í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ve v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ý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zdob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ě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a v interi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é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ru) C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í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l: rozvoj tvo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ř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ivosti (tvo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ř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iv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é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ho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 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my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š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len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í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ř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e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š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en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í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probl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é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m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ů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, tvo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ř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iv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é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ho sebevyj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á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d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ř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en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í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)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– 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Jak by se dal zaznamenat detail reli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é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fu (obkreslit, frot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áž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, vymodelovat, vyfotit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…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.) Jak bys to vytvo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ř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il, namaloval,  dokon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č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il, p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ř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etvo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ř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il, ud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ě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lal</a:t>
            </a:r>
            <a:r>
              <a:rPr i="1">
                <a:latin typeface="Arial"/>
                <a:ea typeface="Arial"/>
                <a:cs typeface="Arial"/>
                <a:sym typeface="Arial"/>
              </a:rPr>
              <a:t> ty?</a:t>
            </a:r>
            <a:endParaRPr b="1" sz="12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31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Avenir Next Demi Bold"/>
        <a:ea typeface="Avenir Next Demi Bold"/>
        <a:cs typeface="Avenir Next Demi Bold"/>
      </a:majorFont>
      <a:minorFont>
        <a:latin typeface="Avenir Next Demi Bold"/>
        <a:ea typeface="Avenir Next Demi Bold"/>
        <a:cs typeface="Avenir Next Demi Bold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Avenir Next Medium"/>
            <a:ea typeface="Avenir Next Medium"/>
            <a:cs typeface="Avenir Next Medium"/>
            <a:sym typeface="Avenir Nex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venir Next Regular"/>
            <a:ea typeface="Avenir Next Regular"/>
            <a:cs typeface="Avenir Next Regular"/>
            <a:sym typeface="Avenir N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31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Avenir Next Demi Bold"/>
        <a:ea typeface="Avenir Next Demi Bold"/>
        <a:cs typeface="Avenir Next Demi Bold"/>
      </a:majorFont>
      <a:minorFont>
        <a:latin typeface="Avenir Next Demi Bold"/>
        <a:ea typeface="Avenir Next Demi Bold"/>
        <a:cs typeface="Avenir Next Demi Bold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Avenir Next Medium"/>
            <a:ea typeface="Avenir Next Medium"/>
            <a:cs typeface="Avenir Next Medium"/>
            <a:sym typeface="Avenir Nex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venir Next Regular"/>
            <a:ea typeface="Avenir Next Regular"/>
            <a:cs typeface="Avenir Next Regular"/>
            <a:sym typeface="Avenir N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