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2" r:id="rId4"/>
    <p:sldId id="283" r:id="rId5"/>
    <p:sldId id="269" r:id="rId6"/>
    <p:sldId id="257" r:id="rId7"/>
    <p:sldId id="270" r:id="rId8"/>
    <p:sldId id="271" r:id="rId9"/>
    <p:sldId id="274" r:id="rId10"/>
    <p:sldId id="284" r:id="rId11"/>
    <p:sldId id="259" r:id="rId12"/>
    <p:sldId id="263" r:id="rId13"/>
    <p:sldId id="264" r:id="rId14"/>
    <p:sldId id="272" r:id="rId15"/>
    <p:sldId id="275" r:id="rId16"/>
    <p:sldId id="260" r:id="rId17"/>
    <p:sldId id="261" r:id="rId18"/>
    <p:sldId id="273" r:id="rId19"/>
    <p:sldId id="276" r:id="rId20"/>
    <p:sldId id="277" r:id="rId21"/>
    <p:sldId id="278" r:id="rId22"/>
    <p:sldId id="279" r:id="rId23"/>
    <p:sldId id="280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řední sty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39DA3D-D758-4C28-8E8B-1398B0A46608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2E6EAC-DA4B-4AE4-8C10-A027741E198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Požadavky k ukončení: okruhy ke kolokviu</a:t>
          </a:r>
          <a:endParaRPr lang="en-US" dirty="0"/>
        </a:p>
      </dgm:t>
    </dgm:pt>
    <dgm:pt modelId="{B76A6122-9909-4832-B6BD-1A01D9838DE7}" type="parTrans" cxnId="{F7161DD8-73E5-4C41-A03C-7BA2F799CF68}">
      <dgm:prSet/>
      <dgm:spPr/>
      <dgm:t>
        <a:bodyPr/>
        <a:lstStyle/>
        <a:p>
          <a:endParaRPr lang="en-US"/>
        </a:p>
      </dgm:t>
    </dgm:pt>
    <dgm:pt modelId="{E1A777B0-69C4-4FFB-ACC8-D9C84E47932C}" type="sibTrans" cxnId="{F7161DD8-73E5-4C41-A03C-7BA2F799CF68}">
      <dgm:prSet/>
      <dgm:spPr/>
      <dgm:t>
        <a:bodyPr/>
        <a:lstStyle/>
        <a:p>
          <a:endParaRPr lang="en-US"/>
        </a:p>
      </dgm:t>
    </dgm:pt>
    <dgm:pt modelId="{DC8B6A16-F98D-4FFB-8FD5-4E44212A6BC4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Harmonogram přednášek </a:t>
          </a:r>
          <a:endParaRPr lang="en-US"/>
        </a:p>
      </dgm:t>
    </dgm:pt>
    <dgm:pt modelId="{B2D55694-E089-4E8C-8B27-26DF6CB2D3FD}" type="parTrans" cxnId="{0D192840-3FA2-49B0-85DC-9ACDC107DE10}">
      <dgm:prSet/>
      <dgm:spPr/>
      <dgm:t>
        <a:bodyPr/>
        <a:lstStyle/>
        <a:p>
          <a:endParaRPr lang="en-US"/>
        </a:p>
      </dgm:t>
    </dgm:pt>
    <dgm:pt modelId="{C16E4EF2-6345-4C4D-AC89-4DF9148A2AAD}" type="sibTrans" cxnId="{0D192840-3FA2-49B0-85DC-9ACDC107DE10}">
      <dgm:prSet/>
      <dgm:spPr/>
      <dgm:t>
        <a:bodyPr/>
        <a:lstStyle/>
        <a:p>
          <a:endParaRPr lang="en-US"/>
        </a:p>
      </dgm:t>
    </dgm:pt>
    <dgm:pt modelId="{E9432F66-26BB-44BA-9F23-2305A622BEC7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Koncepce výuky didaktiky: naše motivace a přesvědčení</a:t>
          </a:r>
          <a:endParaRPr lang="en-US"/>
        </a:p>
      </dgm:t>
    </dgm:pt>
    <dgm:pt modelId="{B233CC84-AF17-4EFC-A10E-B23319B9014B}" type="parTrans" cxnId="{A68D148D-1B84-498C-B512-EA1084E84B5A}">
      <dgm:prSet/>
      <dgm:spPr/>
      <dgm:t>
        <a:bodyPr/>
        <a:lstStyle/>
        <a:p>
          <a:endParaRPr lang="en-US"/>
        </a:p>
      </dgm:t>
    </dgm:pt>
    <dgm:pt modelId="{010BAF75-692D-4EE0-9C16-17E58B61C3C8}" type="sibTrans" cxnId="{A68D148D-1B84-498C-B512-EA1084E84B5A}">
      <dgm:prSet/>
      <dgm:spPr/>
      <dgm:t>
        <a:bodyPr/>
        <a:lstStyle/>
        <a:p>
          <a:endParaRPr lang="en-US"/>
        </a:p>
      </dgm:t>
    </dgm:pt>
    <dgm:pt modelId="{D0D1A647-CC1F-4C95-A32E-63A33C5F2DF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Shrnutí toho, co už máme za sebou</a:t>
          </a:r>
          <a:endParaRPr lang="en-US"/>
        </a:p>
      </dgm:t>
    </dgm:pt>
    <dgm:pt modelId="{7CE15D1D-E8C0-4B63-A28F-5D63A5EB4826}" type="parTrans" cxnId="{5C766AEB-16A4-4B0D-B7BF-D7AB1704BCF0}">
      <dgm:prSet/>
      <dgm:spPr/>
      <dgm:t>
        <a:bodyPr/>
        <a:lstStyle/>
        <a:p>
          <a:endParaRPr lang="en-US"/>
        </a:p>
      </dgm:t>
    </dgm:pt>
    <dgm:pt modelId="{6ED84ACB-C1C2-49F2-B114-69CA90CE3BC4}" type="sibTrans" cxnId="{5C766AEB-16A4-4B0D-B7BF-D7AB1704BCF0}">
      <dgm:prSet/>
      <dgm:spPr/>
      <dgm:t>
        <a:bodyPr/>
        <a:lstStyle/>
        <a:p>
          <a:endParaRPr lang="en-US"/>
        </a:p>
      </dgm:t>
    </dgm:pt>
    <dgm:pt modelId="{FAA7000E-1AD2-453A-B915-7DE78D8C1796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Studijní literatura</a:t>
          </a:r>
          <a:endParaRPr lang="en-US"/>
        </a:p>
      </dgm:t>
    </dgm:pt>
    <dgm:pt modelId="{95D27886-1D8E-4F14-B051-612322D45826}" type="parTrans" cxnId="{1BBDEBB4-81EE-404B-B420-86A1DCAD90BD}">
      <dgm:prSet/>
      <dgm:spPr/>
      <dgm:t>
        <a:bodyPr/>
        <a:lstStyle/>
        <a:p>
          <a:endParaRPr lang="en-US"/>
        </a:p>
      </dgm:t>
    </dgm:pt>
    <dgm:pt modelId="{7A13A448-6738-428D-BEA5-47155ACA67FF}" type="sibTrans" cxnId="{1BBDEBB4-81EE-404B-B420-86A1DCAD90BD}">
      <dgm:prSet/>
      <dgm:spPr/>
      <dgm:t>
        <a:bodyPr/>
        <a:lstStyle/>
        <a:p>
          <a:endParaRPr lang="en-US"/>
        </a:p>
      </dgm:t>
    </dgm:pt>
    <dgm:pt modelId="{8EBAC23D-60D5-4B69-8239-6E82085165A0}" type="pres">
      <dgm:prSet presAssocID="{1539DA3D-D758-4C28-8E8B-1398B0A46608}" presName="root" presStyleCnt="0">
        <dgm:presLayoutVars>
          <dgm:dir/>
          <dgm:resizeHandles val="exact"/>
        </dgm:presLayoutVars>
      </dgm:prSet>
      <dgm:spPr/>
    </dgm:pt>
    <dgm:pt modelId="{166BF3E2-19E0-4F66-A214-B85A88710B9B}" type="pres">
      <dgm:prSet presAssocID="{962E6EAC-DA4B-4AE4-8C10-A027741E198C}" presName="compNode" presStyleCnt="0"/>
      <dgm:spPr/>
    </dgm:pt>
    <dgm:pt modelId="{0FFD92BE-CCEF-4ED3-93F3-7D9223CB3E20}" type="pres">
      <dgm:prSet presAssocID="{962E6EAC-DA4B-4AE4-8C10-A027741E198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gh Voltage"/>
        </a:ext>
      </dgm:extLst>
    </dgm:pt>
    <dgm:pt modelId="{CA7807D3-D12F-4FE5-A820-AE8F3C16768F}" type="pres">
      <dgm:prSet presAssocID="{962E6EAC-DA4B-4AE4-8C10-A027741E198C}" presName="spaceRect" presStyleCnt="0"/>
      <dgm:spPr/>
    </dgm:pt>
    <dgm:pt modelId="{AC74112A-8C0B-49BD-8269-09598D6E071F}" type="pres">
      <dgm:prSet presAssocID="{962E6EAC-DA4B-4AE4-8C10-A027741E198C}" presName="textRect" presStyleLbl="revTx" presStyleIdx="0" presStyleCnt="5">
        <dgm:presLayoutVars>
          <dgm:chMax val="1"/>
          <dgm:chPref val="1"/>
        </dgm:presLayoutVars>
      </dgm:prSet>
      <dgm:spPr/>
    </dgm:pt>
    <dgm:pt modelId="{B7EC1607-2715-415E-AFD4-93C39E985E9F}" type="pres">
      <dgm:prSet presAssocID="{E1A777B0-69C4-4FFB-ACC8-D9C84E47932C}" presName="sibTrans" presStyleCnt="0"/>
      <dgm:spPr/>
    </dgm:pt>
    <dgm:pt modelId="{F7AAF173-3161-4C50-AA79-DC37AECE4EDB}" type="pres">
      <dgm:prSet presAssocID="{DC8B6A16-F98D-4FFB-8FD5-4E44212A6BC4}" presName="compNode" presStyleCnt="0"/>
      <dgm:spPr/>
    </dgm:pt>
    <dgm:pt modelId="{AC8BD992-DEDA-4BDB-A2A9-496B4FD1FDC9}" type="pres">
      <dgm:prSet presAssocID="{DC8B6A16-F98D-4FFB-8FD5-4E44212A6BC4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48C54E98-4546-4F79-B915-D85CAC7A3E7F}" type="pres">
      <dgm:prSet presAssocID="{DC8B6A16-F98D-4FFB-8FD5-4E44212A6BC4}" presName="spaceRect" presStyleCnt="0"/>
      <dgm:spPr/>
    </dgm:pt>
    <dgm:pt modelId="{EE472FD2-D761-422A-AFFC-70114F5C7784}" type="pres">
      <dgm:prSet presAssocID="{DC8B6A16-F98D-4FFB-8FD5-4E44212A6BC4}" presName="textRect" presStyleLbl="revTx" presStyleIdx="1" presStyleCnt="5">
        <dgm:presLayoutVars>
          <dgm:chMax val="1"/>
          <dgm:chPref val="1"/>
        </dgm:presLayoutVars>
      </dgm:prSet>
      <dgm:spPr/>
    </dgm:pt>
    <dgm:pt modelId="{CD1C0D1D-2422-4373-9656-C59616695449}" type="pres">
      <dgm:prSet presAssocID="{C16E4EF2-6345-4C4D-AC89-4DF9148A2AAD}" presName="sibTrans" presStyleCnt="0"/>
      <dgm:spPr/>
    </dgm:pt>
    <dgm:pt modelId="{4417424C-1B08-46BC-8768-7C0FB06F3B73}" type="pres">
      <dgm:prSet presAssocID="{E9432F66-26BB-44BA-9F23-2305A622BEC7}" presName="compNode" presStyleCnt="0"/>
      <dgm:spPr/>
    </dgm:pt>
    <dgm:pt modelId="{588C7B82-7D5F-4AA2-8187-F4FF9328689E}" type="pres">
      <dgm:prSet presAssocID="{E9432F66-26BB-44BA-9F23-2305A622BEC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C7ECB2C2-C0F4-44CB-B660-E2BFB11570BF}" type="pres">
      <dgm:prSet presAssocID="{E9432F66-26BB-44BA-9F23-2305A622BEC7}" presName="spaceRect" presStyleCnt="0"/>
      <dgm:spPr/>
    </dgm:pt>
    <dgm:pt modelId="{D7326644-B2EC-4874-B4C9-768D390BFCAE}" type="pres">
      <dgm:prSet presAssocID="{E9432F66-26BB-44BA-9F23-2305A622BEC7}" presName="textRect" presStyleLbl="revTx" presStyleIdx="2" presStyleCnt="5">
        <dgm:presLayoutVars>
          <dgm:chMax val="1"/>
          <dgm:chPref val="1"/>
        </dgm:presLayoutVars>
      </dgm:prSet>
      <dgm:spPr/>
    </dgm:pt>
    <dgm:pt modelId="{81C95637-4411-40F7-8FEA-6AF263A03401}" type="pres">
      <dgm:prSet presAssocID="{010BAF75-692D-4EE0-9C16-17E58B61C3C8}" presName="sibTrans" presStyleCnt="0"/>
      <dgm:spPr/>
    </dgm:pt>
    <dgm:pt modelId="{F1AE2364-BC87-4CB2-B1A0-CEF4138A081D}" type="pres">
      <dgm:prSet presAssocID="{D0D1A647-CC1F-4C95-A32E-63A33C5F2DF1}" presName="compNode" presStyleCnt="0"/>
      <dgm:spPr/>
    </dgm:pt>
    <dgm:pt modelId="{99101472-287A-4938-B2E1-4E8086849DA3}" type="pres">
      <dgm:prSet presAssocID="{D0D1A647-CC1F-4C95-A32E-63A33C5F2DF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0138FA4C-601D-4015-96C1-3605246E517B}" type="pres">
      <dgm:prSet presAssocID="{D0D1A647-CC1F-4C95-A32E-63A33C5F2DF1}" presName="spaceRect" presStyleCnt="0"/>
      <dgm:spPr/>
    </dgm:pt>
    <dgm:pt modelId="{757E7C90-2D15-4EF1-AA72-6ACBA2713F7B}" type="pres">
      <dgm:prSet presAssocID="{D0D1A647-CC1F-4C95-A32E-63A33C5F2DF1}" presName="textRect" presStyleLbl="revTx" presStyleIdx="3" presStyleCnt="5">
        <dgm:presLayoutVars>
          <dgm:chMax val="1"/>
          <dgm:chPref val="1"/>
        </dgm:presLayoutVars>
      </dgm:prSet>
      <dgm:spPr/>
    </dgm:pt>
    <dgm:pt modelId="{222A40B5-A471-4A86-A610-324C246121E7}" type="pres">
      <dgm:prSet presAssocID="{6ED84ACB-C1C2-49F2-B114-69CA90CE3BC4}" presName="sibTrans" presStyleCnt="0"/>
      <dgm:spPr/>
    </dgm:pt>
    <dgm:pt modelId="{8A7315DE-67DC-4936-87C1-035B8781B98A}" type="pres">
      <dgm:prSet presAssocID="{FAA7000E-1AD2-453A-B915-7DE78D8C1796}" presName="compNode" presStyleCnt="0"/>
      <dgm:spPr/>
    </dgm:pt>
    <dgm:pt modelId="{14DD4485-8879-4F1E-B40F-6F16CA98CA56}" type="pres">
      <dgm:prSet presAssocID="{FAA7000E-1AD2-453A-B915-7DE78D8C179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nihy"/>
        </a:ext>
      </dgm:extLst>
    </dgm:pt>
    <dgm:pt modelId="{5ECA0F54-FB0F-40B0-A6D4-A607FD7BFBFD}" type="pres">
      <dgm:prSet presAssocID="{FAA7000E-1AD2-453A-B915-7DE78D8C1796}" presName="spaceRect" presStyleCnt="0"/>
      <dgm:spPr/>
    </dgm:pt>
    <dgm:pt modelId="{788AB6A0-55C6-4900-B206-71F71C65541F}" type="pres">
      <dgm:prSet presAssocID="{FAA7000E-1AD2-453A-B915-7DE78D8C1796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62AEF803-31BD-4698-8E74-337DF8246AF7}" type="presOf" srcId="{D0D1A647-CC1F-4C95-A32E-63A33C5F2DF1}" destId="{757E7C90-2D15-4EF1-AA72-6ACBA2713F7B}" srcOrd="0" destOrd="0" presId="urn:microsoft.com/office/officeart/2018/2/layout/IconLabelList"/>
    <dgm:cxn modelId="{3847EC23-52E8-4A02-8D23-7B29D0C69170}" type="presOf" srcId="{1539DA3D-D758-4C28-8E8B-1398B0A46608}" destId="{8EBAC23D-60D5-4B69-8239-6E82085165A0}" srcOrd="0" destOrd="0" presId="urn:microsoft.com/office/officeart/2018/2/layout/IconLabelList"/>
    <dgm:cxn modelId="{0D192840-3FA2-49B0-85DC-9ACDC107DE10}" srcId="{1539DA3D-D758-4C28-8E8B-1398B0A46608}" destId="{DC8B6A16-F98D-4FFB-8FD5-4E44212A6BC4}" srcOrd="1" destOrd="0" parTransId="{B2D55694-E089-4E8C-8B27-26DF6CB2D3FD}" sibTransId="{C16E4EF2-6345-4C4D-AC89-4DF9148A2AAD}"/>
    <dgm:cxn modelId="{35CA9C67-07E2-413D-A0D9-B81357F4B803}" type="presOf" srcId="{962E6EAC-DA4B-4AE4-8C10-A027741E198C}" destId="{AC74112A-8C0B-49BD-8269-09598D6E071F}" srcOrd="0" destOrd="0" presId="urn:microsoft.com/office/officeart/2018/2/layout/IconLabelList"/>
    <dgm:cxn modelId="{E500466A-29D7-4916-9656-356DD8C8579B}" type="presOf" srcId="{DC8B6A16-F98D-4FFB-8FD5-4E44212A6BC4}" destId="{EE472FD2-D761-422A-AFFC-70114F5C7784}" srcOrd="0" destOrd="0" presId="urn:microsoft.com/office/officeart/2018/2/layout/IconLabelList"/>
    <dgm:cxn modelId="{A68D148D-1B84-498C-B512-EA1084E84B5A}" srcId="{1539DA3D-D758-4C28-8E8B-1398B0A46608}" destId="{E9432F66-26BB-44BA-9F23-2305A622BEC7}" srcOrd="2" destOrd="0" parTransId="{B233CC84-AF17-4EFC-A10E-B23319B9014B}" sibTransId="{010BAF75-692D-4EE0-9C16-17E58B61C3C8}"/>
    <dgm:cxn modelId="{980630B3-CCEC-41BC-8A85-D6A7A87E2DC8}" type="presOf" srcId="{FAA7000E-1AD2-453A-B915-7DE78D8C1796}" destId="{788AB6A0-55C6-4900-B206-71F71C65541F}" srcOrd="0" destOrd="0" presId="urn:microsoft.com/office/officeart/2018/2/layout/IconLabelList"/>
    <dgm:cxn modelId="{4FAB29B4-D484-4521-8799-E60F9C2A9DC9}" type="presOf" srcId="{E9432F66-26BB-44BA-9F23-2305A622BEC7}" destId="{D7326644-B2EC-4874-B4C9-768D390BFCAE}" srcOrd="0" destOrd="0" presId="urn:microsoft.com/office/officeart/2018/2/layout/IconLabelList"/>
    <dgm:cxn modelId="{1BBDEBB4-81EE-404B-B420-86A1DCAD90BD}" srcId="{1539DA3D-D758-4C28-8E8B-1398B0A46608}" destId="{FAA7000E-1AD2-453A-B915-7DE78D8C1796}" srcOrd="4" destOrd="0" parTransId="{95D27886-1D8E-4F14-B051-612322D45826}" sibTransId="{7A13A448-6738-428D-BEA5-47155ACA67FF}"/>
    <dgm:cxn modelId="{F7161DD8-73E5-4C41-A03C-7BA2F799CF68}" srcId="{1539DA3D-D758-4C28-8E8B-1398B0A46608}" destId="{962E6EAC-DA4B-4AE4-8C10-A027741E198C}" srcOrd="0" destOrd="0" parTransId="{B76A6122-9909-4832-B6BD-1A01D9838DE7}" sibTransId="{E1A777B0-69C4-4FFB-ACC8-D9C84E47932C}"/>
    <dgm:cxn modelId="{5C766AEB-16A4-4B0D-B7BF-D7AB1704BCF0}" srcId="{1539DA3D-D758-4C28-8E8B-1398B0A46608}" destId="{D0D1A647-CC1F-4C95-A32E-63A33C5F2DF1}" srcOrd="3" destOrd="0" parTransId="{7CE15D1D-E8C0-4B63-A28F-5D63A5EB4826}" sibTransId="{6ED84ACB-C1C2-49F2-B114-69CA90CE3BC4}"/>
    <dgm:cxn modelId="{292B01CB-08D6-4462-8665-DBD1E5F1574D}" type="presParOf" srcId="{8EBAC23D-60D5-4B69-8239-6E82085165A0}" destId="{166BF3E2-19E0-4F66-A214-B85A88710B9B}" srcOrd="0" destOrd="0" presId="urn:microsoft.com/office/officeart/2018/2/layout/IconLabelList"/>
    <dgm:cxn modelId="{3C543CE0-2E77-4B10-BD8B-777513D8094A}" type="presParOf" srcId="{166BF3E2-19E0-4F66-A214-B85A88710B9B}" destId="{0FFD92BE-CCEF-4ED3-93F3-7D9223CB3E20}" srcOrd="0" destOrd="0" presId="urn:microsoft.com/office/officeart/2018/2/layout/IconLabelList"/>
    <dgm:cxn modelId="{F1570FF7-7AA4-4854-8F15-9910C965BDC8}" type="presParOf" srcId="{166BF3E2-19E0-4F66-A214-B85A88710B9B}" destId="{CA7807D3-D12F-4FE5-A820-AE8F3C16768F}" srcOrd="1" destOrd="0" presId="urn:microsoft.com/office/officeart/2018/2/layout/IconLabelList"/>
    <dgm:cxn modelId="{B49DF116-CE63-4966-B506-8EA5B5EA8418}" type="presParOf" srcId="{166BF3E2-19E0-4F66-A214-B85A88710B9B}" destId="{AC74112A-8C0B-49BD-8269-09598D6E071F}" srcOrd="2" destOrd="0" presId="urn:microsoft.com/office/officeart/2018/2/layout/IconLabelList"/>
    <dgm:cxn modelId="{9790828E-2887-4E91-8589-8A91BC8BD6F9}" type="presParOf" srcId="{8EBAC23D-60D5-4B69-8239-6E82085165A0}" destId="{B7EC1607-2715-415E-AFD4-93C39E985E9F}" srcOrd="1" destOrd="0" presId="urn:microsoft.com/office/officeart/2018/2/layout/IconLabelList"/>
    <dgm:cxn modelId="{B98EE431-EC99-4230-A739-7DBC068DE0A3}" type="presParOf" srcId="{8EBAC23D-60D5-4B69-8239-6E82085165A0}" destId="{F7AAF173-3161-4C50-AA79-DC37AECE4EDB}" srcOrd="2" destOrd="0" presId="urn:microsoft.com/office/officeart/2018/2/layout/IconLabelList"/>
    <dgm:cxn modelId="{951EF255-6910-41C8-B875-A70DF3AD004B}" type="presParOf" srcId="{F7AAF173-3161-4C50-AA79-DC37AECE4EDB}" destId="{AC8BD992-DEDA-4BDB-A2A9-496B4FD1FDC9}" srcOrd="0" destOrd="0" presId="urn:microsoft.com/office/officeart/2018/2/layout/IconLabelList"/>
    <dgm:cxn modelId="{04B51B99-DDE4-4139-B8CF-5DE2A19CD549}" type="presParOf" srcId="{F7AAF173-3161-4C50-AA79-DC37AECE4EDB}" destId="{48C54E98-4546-4F79-B915-D85CAC7A3E7F}" srcOrd="1" destOrd="0" presId="urn:microsoft.com/office/officeart/2018/2/layout/IconLabelList"/>
    <dgm:cxn modelId="{B4B43DCA-0FF1-4D34-B634-6582067F71E6}" type="presParOf" srcId="{F7AAF173-3161-4C50-AA79-DC37AECE4EDB}" destId="{EE472FD2-D761-422A-AFFC-70114F5C7784}" srcOrd="2" destOrd="0" presId="urn:microsoft.com/office/officeart/2018/2/layout/IconLabelList"/>
    <dgm:cxn modelId="{0490A394-8FB0-4A6D-B376-F95154F14F92}" type="presParOf" srcId="{8EBAC23D-60D5-4B69-8239-6E82085165A0}" destId="{CD1C0D1D-2422-4373-9656-C59616695449}" srcOrd="3" destOrd="0" presId="urn:microsoft.com/office/officeart/2018/2/layout/IconLabelList"/>
    <dgm:cxn modelId="{71708457-2152-4C4E-94F1-214EFA995C4F}" type="presParOf" srcId="{8EBAC23D-60D5-4B69-8239-6E82085165A0}" destId="{4417424C-1B08-46BC-8768-7C0FB06F3B73}" srcOrd="4" destOrd="0" presId="urn:microsoft.com/office/officeart/2018/2/layout/IconLabelList"/>
    <dgm:cxn modelId="{EE95303E-371C-4534-8216-0A86E9E2CEDD}" type="presParOf" srcId="{4417424C-1B08-46BC-8768-7C0FB06F3B73}" destId="{588C7B82-7D5F-4AA2-8187-F4FF9328689E}" srcOrd="0" destOrd="0" presId="urn:microsoft.com/office/officeart/2018/2/layout/IconLabelList"/>
    <dgm:cxn modelId="{59A4DD70-F019-4DDE-829A-31941CA050AE}" type="presParOf" srcId="{4417424C-1B08-46BC-8768-7C0FB06F3B73}" destId="{C7ECB2C2-C0F4-44CB-B660-E2BFB11570BF}" srcOrd="1" destOrd="0" presId="urn:microsoft.com/office/officeart/2018/2/layout/IconLabelList"/>
    <dgm:cxn modelId="{6746B145-B67E-4280-A5ED-9B64A9D4F30C}" type="presParOf" srcId="{4417424C-1B08-46BC-8768-7C0FB06F3B73}" destId="{D7326644-B2EC-4874-B4C9-768D390BFCAE}" srcOrd="2" destOrd="0" presId="urn:microsoft.com/office/officeart/2018/2/layout/IconLabelList"/>
    <dgm:cxn modelId="{3DC469FF-F916-4E33-B4DA-6BE4C5728210}" type="presParOf" srcId="{8EBAC23D-60D5-4B69-8239-6E82085165A0}" destId="{81C95637-4411-40F7-8FEA-6AF263A03401}" srcOrd="5" destOrd="0" presId="urn:microsoft.com/office/officeart/2018/2/layout/IconLabelList"/>
    <dgm:cxn modelId="{444A4BFD-446F-4E72-A11F-EEE2516E7769}" type="presParOf" srcId="{8EBAC23D-60D5-4B69-8239-6E82085165A0}" destId="{F1AE2364-BC87-4CB2-B1A0-CEF4138A081D}" srcOrd="6" destOrd="0" presId="urn:microsoft.com/office/officeart/2018/2/layout/IconLabelList"/>
    <dgm:cxn modelId="{D8F223AC-21FF-42D2-AC9B-83D227F2DF30}" type="presParOf" srcId="{F1AE2364-BC87-4CB2-B1A0-CEF4138A081D}" destId="{99101472-287A-4938-B2E1-4E8086849DA3}" srcOrd="0" destOrd="0" presId="urn:microsoft.com/office/officeart/2018/2/layout/IconLabelList"/>
    <dgm:cxn modelId="{775EDD22-0F6E-4F8A-A35F-4E97360A5A88}" type="presParOf" srcId="{F1AE2364-BC87-4CB2-B1A0-CEF4138A081D}" destId="{0138FA4C-601D-4015-96C1-3605246E517B}" srcOrd="1" destOrd="0" presId="urn:microsoft.com/office/officeart/2018/2/layout/IconLabelList"/>
    <dgm:cxn modelId="{52CA182A-D0C4-40A0-B71D-7E38FDE7A2CE}" type="presParOf" srcId="{F1AE2364-BC87-4CB2-B1A0-CEF4138A081D}" destId="{757E7C90-2D15-4EF1-AA72-6ACBA2713F7B}" srcOrd="2" destOrd="0" presId="urn:microsoft.com/office/officeart/2018/2/layout/IconLabelList"/>
    <dgm:cxn modelId="{B96C78B8-C143-4E91-ABC4-C914CC3DB7CF}" type="presParOf" srcId="{8EBAC23D-60D5-4B69-8239-6E82085165A0}" destId="{222A40B5-A471-4A86-A610-324C246121E7}" srcOrd="7" destOrd="0" presId="urn:microsoft.com/office/officeart/2018/2/layout/IconLabelList"/>
    <dgm:cxn modelId="{14A63E2C-33FA-42D1-9246-0C65D06C5891}" type="presParOf" srcId="{8EBAC23D-60D5-4B69-8239-6E82085165A0}" destId="{8A7315DE-67DC-4936-87C1-035B8781B98A}" srcOrd="8" destOrd="0" presId="urn:microsoft.com/office/officeart/2018/2/layout/IconLabelList"/>
    <dgm:cxn modelId="{341C2F2C-2DA8-4275-AB67-6BEDA947EEF6}" type="presParOf" srcId="{8A7315DE-67DC-4936-87C1-035B8781B98A}" destId="{14DD4485-8879-4F1E-B40F-6F16CA98CA56}" srcOrd="0" destOrd="0" presId="urn:microsoft.com/office/officeart/2018/2/layout/IconLabelList"/>
    <dgm:cxn modelId="{D5771A4C-03E4-4B31-8555-49CF1960EE89}" type="presParOf" srcId="{8A7315DE-67DC-4936-87C1-035B8781B98A}" destId="{5ECA0F54-FB0F-40B0-A6D4-A607FD7BFBFD}" srcOrd="1" destOrd="0" presId="urn:microsoft.com/office/officeart/2018/2/layout/IconLabelList"/>
    <dgm:cxn modelId="{F68B4C27-3DF3-461C-B37F-30D48D153E95}" type="presParOf" srcId="{8A7315DE-67DC-4936-87C1-035B8781B98A}" destId="{788AB6A0-55C6-4900-B206-71F71C65541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29BAD2-68D3-418A-B79F-BA4E3B98699B}" type="doc">
      <dgm:prSet loTypeId="urn:microsoft.com/office/officeart/2005/8/layout/cycle7" loCatId="cycl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5CBEF68B-2667-4825-A218-3C9A7E0877F6}">
      <dgm:prSet phldrT="[Text]"/>
      <dgm:spPr/>
      <dgm:t>
        <a:bodyPr/>
        <a:lstStyle/>
        <a:p>
          <a:r>
            <a:rPr lang="cs-CZ"/>
            <a:t>UČITEL </a:t>
          </a:r>
        </a:p>
        <a:p>
          <a:r>
            <a:rPr lang="cs-CZ"/>
            <a:t>ODBORNÍK</a:t>
          </a:r>
        </a:p>
      </dgm:t>
    </dgm:pt>
    <dgm:pt modelId="{D7019FB2-DFED-4DA7-9176-6957AEEBCDF0}" type="parTrans" cxnId="{96DA1994-CE1F-4D86-972B-491765D12BCB}">
      <dgm:prSet/>
      <dgm:spPr/>
      <dgm:t>
        <a:bodyPr/>
        <a:lstStyle/>
        <a:p>
          <a:pPr algn="ctr"/>
          <a:endParaRPr lang="cs-CZ"/>
        </a:p>
      </dgm:t>
    </dgm:pt>
    <dgm:pt modelId="{A72DEE6A-AD93-4425-B085-BAD0EEB8885B}" type="sibTrans" cxnId="{96DA1994-CE1F-4D86-972B-491765D12BCB}">
      <dgm:prSet/>
      <dgm:spPr/>
      <dgm:t>
        <a:bodyPr/>
        <a:lstStyle/>
        <a:p>
          <a:endParaRPr lang="cs-CZ"/>
        </a:p>
      </dgm:t>
    </dgm:pt>
    <dgm:pt modelId="{DF064658-D516-46A0-9F14-2DF118445873}">
      <dgm:prSet phldrT="[Text]"/>
      <dgm:spPr/>
      <dgm:t>
        <a:bodyPr/>
        <a:lstStyle/>
        <a:p>
          <a:r>
            <a:rPr lang="cs-CZ"/>
            <a:t>UČITEL</a:t>
          </a:r>
        </a:p>
        <a:p>
          <a:r>
            <a:rPr lang="cs-CZ"/>
            <a:t>TVŮRCE KURIKULA</a:t>
          </a:r>
        </a:p>
      </dgm:t>
    </dgm:pt>
    <dgm:pt modelId="{C2552E7B-2CED-4AB5-8EFE-4232652E21F3}" type="parTrans" cxnId="{9D53E775-F81C-48DE-BF87-8A3F8FE3184A}">
      <dgm:prSet/>
      <dgm:spPr/>
      <dgm:t>
        <a:bodyPr/>
        <a:lstStyle/>
        <a:p>
          <a:pPr algn="ctr"/>
          <a:endParaRPr lang="cs-CZ"/>
        </a:p>
      </dgm:t>
    </dgm:pt>
    <dgm:pt modelId="{C69D06A3-5FE2-4658-82D2-5ECE2D440712}" type="sibTrans" cxnId="{9D53E775-F81C-48DE-BF87-8A3F8FE3184A}">
      <dgm:prSet/>
      <dgm:spPr/>
      <dgm:t>
        <a:bodyPr/>
        <a:lstStyle/>
        <a:p>
          <a:endParaRPr lang="cs-CZ"/>
        </a:p>
      </dgm:t>
    </dgm:pt>
    <dgm:pt modelId="{5334C870-2D11-409F-A626-A489E1F23B01}">
      <dgm:prSet phldrT="[Text]"/>
      <dgm:spPr/>
      <dgm:t>
        <a:bodyPr/>
        <a:lstStyle/>
        <a:p>
          <a:r>
            <a:rPr lang="cs-CZ"/>
            <a:t>UČITEL </a:t>
          </a:r>
        </a:p>
        <a:p>
          <a:r>
            <a:rPr lang="cs-CZ"/>
            <a:t>VÝZKUMNÍK</a:t>
          </a:r>
        </a:p>
      </dgm:t>
    </dgm:pt>
    <dgm:pt modelId="{8109CCCD-3263-48D1-BF09-9167E9C22D93}" type="parTrans" cxnId="{CEEBC28B-4BC1-406B-B4AF-EC3CFCA83BEB}">
      <dgm:prSet/>
      <dgm:spPr/>
      <dgm:t>
        <a:bodyPr/>
        <a:lstStyle/>
        <a:p>
          <a:pPr algn="ctr"/>
          <a:endParaRPr lang="cs-CZ"/>
        </a:p>
      </dgm:t>
    </dgm:pt>
    <dgm:pt modelId="{402D99B3-5400-4A08-A308-BC6E23C10F8A}" type="sibTrans" cxnId="{CEEBC28B-4BC1-406B-B4AF-EC3CFCA83BEB}">
      <dgm:prSet/>
      <dgm:spPr/>
      <dgm:t>
        <a:bodyPr/>
        <a:lstStyle/>
        <a:p>
          <a:endParaRPr lang="cs-CZ"/>
        </a:p>
      </dgm:t>
    </dgm:pt>
    <dgm:pt modelId="{276761E7-FBE8-3D47-898A-D16278A7B66E}" type="pres">
      <dgm:prSet presAssocID="{E329BAD2-68D3-418A-B79F-BA4E3B98699B}" presName="Name0" presStyleCnt="0">
        <dgm:presLayoutVars>
          <dgm:dir/>
          <dgm:resizeHandles val="exact"/>
        </dgm:presLayoutVars>
      </dgm:prSet>
      <dgm:spPr/>
    </dgm:pt>
    <dgm:pt modelId="{C49770FA-E8E1-E94F-A1BB-99CD2B9373AA}" type="pres">
      <dgm:prSet presAssocID="{5CBEF68B-2667-4825-A218-3C9A7E0877F6}" presName="node" presStyleLbl="node1" presStyleIdx="0" presStyleCnt="3">
        <dgm:presLayoutVars>
          <dgm:bulletEnabled val="1"/>
        </dgm:presLayoutVars>
      </dgm:prSet>
      <dgm:spPr/>
    </dgm:pt>
    <dgm:pt modelId="{821CEC89-7A39-EB42-A409-9F975DA13D1F}" type="pres">
      <dgm:prSet presAssocID="{A72DEE6A-AD93-4425-B085-BAD0EEB8885B}" presName="sibTrans" presStyleLbl="sibTrans2D1" presStyleIdx="0" presStyleCnt="3"/>
      <dgm:spPr/>
    </dgm:pt>
    <dgm:pt modelId="{9F21F1C2-6D8A-3246-93A5-526A9F0A9F52}" type="pres">
      <dgm:prSet presAssocID="{A72DEE6A-AD93-4425-B085-BAD0EEB8885B}" presName="connectorText" presStyleLbl="sibTrans2D1" presStyleIdx="0" presStyleCnt="3"/>
      <dgm:spPr/>
    </dgm:pt>
    <dgm:pt modelId="{7632CEB9-9AF4-524A-B3D9-E5740334DBC0}" type="pres">
      <dgm:prSet presAssocID="{DF064658-D516-46A0-9F14-2DF118445873}" presName="node" presStyleLbl="node1" presStyleIdx="1" presStyleCnt="3">
        <dgm:presLayoutVars>
          <dgm:bulletEnabled val="1"/>
        </dgm:presLayoutVars>
      </dgm:prSet>
      <dgm:spPr/>
    </dgm:pt>
    <dgm:pt modelId="{983AEB99-2BE7-AE43-9F4F-553AAAE57FC5}" type="pres">
      <dgm:prSet presAssocID="{C69D06A3-5FE2-4658-82D2-5ECE2D440712}" presName="sibTrans" presStyleLbl="sibTrans2D1" presStyleIdx="1" presStyleCnt="3"/>
      <dgm:spPr/>
    </dgm:pt>
    <dgm:pt modelId="{0F4FC887-6D2B-5748-B5BB-030252B7CCB8}" type="pres">
      <dgm:prSet presAssocID="{C69D06A3-5FE2-4658-82D2-5ECE2D440712}" presName="connectorText" presStyleLbl="sibTrans2D1" presStyleIdx="1" presStyleCnt="3"/>
      <dgm:spPr/>
    </dgm:pt>
    <dgm:pt modelId="{70F6898B-E35F-C14F-A825-56AA2D648E72}" type="pres">
      <dgm:prSet presAssocID="{5334C870-2D11-409F-A626-A489E1F23B01}" presName="node" presStyleLbl="node1" presStyleIdx="2" presStyleCnt="3">
        <dgm:presLayoutVars>
          <dgm:bulletEnabled val="1"/>
        </dgm:presLayoutVars>
      </dgm:prSet>
      <dgm:spPr/>
    </dgm:pt>
    <dgm:pt modelId="{122464B3-AE88-C748-B84A-D134B42CD9C3}" type="pres">
      <dgm:prSet presAssocID="{402D99B3-5400-4A08-A308-BC6E23C10F8A}" presName="sibTrans" presStyleLbl="sibTrans2D1" presStyleIdx="2" presStyleCnt="3"/>
      <dgm:spPr/>
    </dgm:pt>
    <dgm:pt modelId="{6E12759D-E81D-CA49-95F6-E2F685258A98}" type="pres">
      <dgm:prSet presAssocID="{402D99B3-5400-4A08-A308-BC6E23C10F8A}" presName="connectorText" presStyleLbl="sibTrans2D1" presStyleIdx="2" presStyleCnt="3"/>
      <dgm:spPr/>
    </dgm:pt>
  </dgm:ptLst>
  <dgm:cxnLst>
    <dgm:cxn modelId="{384B9D1C-7A66-5A47-A87B-7E6B57B0A0BD}" type="presOf" srcId="{C69D06A3-5FE2-4658-82D2-5ECE2D440712}" destId="{0F4FC887-6D2B-5748-B5BB-030252B7CCB8}" srcOrd="1" destOrd="0" presId="urn:microsoft.com/office/officeart/2005/8/layout/cycle7"/>
    <dgm:cxn modelId="{D97CA526-67D5-F24C-8927-8065265B5E4D}" type="presOf" srcId="{C69D06A3-5FE2-4658-82D2-5ECE2D440712}" destId="{983AEB99-2BE7-AE43-9F4F-553AAAE57FC5}" srcOrd="0" destOrd="0" presId="urn:microsoft.com/office/officeart/2005/8/layout/cycle7"/>
    <dgm:cxn modelId="{B1236336-9EFC-8742-A5C6-4F98D768D0D4}" type="presOf" srcId="{DF064658-D516-46A0-9F14-2DF118445873}" destId="{7632CEB9-9AF4-524A-B3D9-E5740334DBC0}" srcOrd="0" destOrd="0" presId="urn:microsoft.com/office/officeart/2005/8/layout/cycle7"/>
    <dgm:cxn modelId="{9D53E775-F81C-48DE-BF87-8A3F8FE3184A}" srcId="{E329BAD2-68D3-418A-B79F-BA4E3B98699B}" destId="{DF064658-D516-46A0-9F14-2DF118445873}" srcOrd="1" destOrd="0" parTransId="{C2552E7B-2CED-4AB5-8EFE-4232652E21F3}" sibTransId="{C69D06A3-5FE2-4658-82D2-5ECE2D440712}"/>
    <dgm:cxn modelId="{B46BE989-9A0E-D045-8331-3D98B3EF0E26}" type="presOf" srcId="{A72DEE6A-AD93-4425-B085-BAD0EEB8885B}" destId="{9F21F1C2-6D8A-3246-93A5-526A9F0A9F52}" srcOrd="1" destOrd="0" presId="urn:microsoft.com/office/officeart/2005/8/layout/cycle7"/>
    <dgm:cxn modelId="{CEEBC28B-4BC1-406B-B4AF-EC3CFCA83BEB}" srcId="{E329BAD2-68D3-418A-B79F-BA4E3B98699B}" destId="{5334C870-2D11-409F-A626-A489E1F23B01}" srcOrd="2" destOrd="0" parTransId="{8109CCCD-3263-48D1-BF09-9167E9C22D93}" sibTransId="{402D99B3-5400-4A08-A308-BC6E23C10F8A}"/>
    <dgm:cxn modelId="{96DA1994-CE1F-4D86-972B-491765D12BCB}" srcId="{E329BAD2-68D3-418A-B79F-BA4E3B98699B}" destId="{5CBEF68B-2667-4825-A218-3C9A7E0877F6}" srcOrd="0" destOrd="0" parTransId="{D7019FB2-DFED-4DA7-9176-6957AEEBCDF0}" sibTransId="{A72DEE6A-AD93-4425-B085-BAD0EEB8885B}"/>
    <dgm:cxn modelId="{F2844D99-3C67-1140-8B29-1B919826A958}" type="presOf" srcId="{402D99B3-5400-4A08-A308-BC6E23C10F8A}" destId="{6E12759D-E81D-CA49-95F6-E2F685258A98}" srcOrd="1" destOrd="0" presId="urn:microsoft.com/office/officeart/2005/8/layout/cycle7"/>
    <dgm:cxn modelId="{2348F5AA-67A4-E240-9528-25AB3BEC3C90}" type="presOf" srcId="{402D99B3-5400-4A08-A308-BC6E23C10F8A}" destId="{122464B3-AE88-C748-B84A-D134B42CD9C3}" srcOrd="0" destOrd="0" presId="urn:microsoft.com/office/officeart/2005/8/layout/cycle7"/>
    <dgm:cxn modelId="{3D821BB7-EAAA-8547-BFC0-EFEA3EDAC0B8}" type="presOf" srcId="{5334C870-2D11-409F-A626-A489E1F23B01}" destId="{70F6898B-E35F-C14F-A825-56AA2D648E72}" srcOrd="0" destOrd="0" presId="urn:microsoft.com/office/officeart/2005/8/layout/cycle7"/>
    <dgm:cxn modelId="{B04AFEC2-6DF3-C340-9742-E585CD7CEAB8}" type="presOf" srcId="{A72DEE6A-AD93-4425-B085-BAD0EEB8885B}" destId="{821CEC89-7A39-EB42-A409-9F975DA13D1F}" srcOrd="0" destOrd="0" presId="urn:microsoft.com/office/officeart/2005/8/layout/cycle7"/>
    <dgm:cxn modelId="{8BBD4AFA-6957-EB4A-8D6D-A49AFB10BE72}" type="presOf" srcId="{E329BAD2-68D3-418A-B79F-BA4E3B98699B}" destId="{276761E7-FBE8-3D47-898A-D16278A7B66E}" srcOrd="0" destOrd="0" presId="urn:microsoft.com/office/officeart/2005/8/layout/cycle7"/>
    <dgm:cxn modelId="{937860FD-340B-B64A-9252-0994CD6B6E16}" type="presOf" srcId="{5CBEF68B-2667-4825-A218-3C9A7E0877F6}" destId="{C49770FA-E8E1-E94F-A1BB-99CD2B9373AA}" srcOrd="0" destOrd="0" presId="urn:microsoft.com/office/officeart/2005/8/layout/cycle7"/>
    <dgm:cxn modelId="{832F2392-A5D0-EA43-BC84-8BC87B912B4C}" type="presParOf" srcId="{276761E7-FBE8-3D47-898A-D16278A7B66E}" destId="{C49770FA-E8E1-E94F-A1BB-99CD2B9373AA}" srcOrd="0" destOrd="0" presId="urn:microsoft.com/office/officeart/2005/8/layout/cycle7"/>
    <dgm:cxn modelId="{F63F732D-6E98-C344-851E-03B8E1EEBB95}" type="presParOf" srcId="{276761E7-FBE8-3D47-898A-D16278A7B66E}" destId="{821CEC89-7A39-EB42-A409-9F975DA13D1F}" srcOrd="1" destOrd="0" presId="urn:microsoft.com/office/officeart/2005/8/layout/cycle7"/>
    <dgm:cxn modelId="{E6E97AD9-2929-E748-B630-8BE84FDD3BE0}" type="presParOf" srcId="{821CEC89-7A39-EB42-A409-9F975DA13D1F}" destId="{9F21F1C2-6D8A-3246-93A5-526A9F0A9F52}" srcOrd="0" destOrd="0" presId="urn:microsoft.com/office/officeart/2005/8/layout/cycle7"/>
    <dgm:cxn modelId="{002D61DB-23BA-CF4C-A20A-500F9C607BA7}" type="presParOf" srcId="{276761E7-FBE8-3D47-898A-D16278A7B66E}" destId="{7632CEB9-9AF4-524A-B3D9-E5740334DBC0}" srcOrd="2" destOrd="0" presId="urn:microsoft.com/office/officeart/2005/8/layout/cycle7"/>
    <dgm:cxn modelId="{F9F5F36F-A5A3-E248-8B28-001AC35F5357}" type="presParOf" srcId="{276761E7-FBE8-3D47-898A-D16278A7B66E}" destId="{983AEB99-2BE7-AE43-9F4F-553AAAE57FC5}" srcOrd="3" destOrd="0" presId="urn:microsoft.com/office/officeart/2005/8/layout/cycle7"/>
    <dgm:cxn modelId="{384413A8-786F-7B44-AD93-888D592B68F8}" type="presParOf" srcId="{983AEB99-2BE7-AE43-9F4F-553AAAE57FC5}" destId="{0F4FC887-6D2B-5748-B5BB-030252B7CCB8}" srcOrd="0" destOrd="0" presId="urn:microsoft.com/office/officeart/2005/8/layout/cycle7"/>
    <dgm:cxn modelId="{DDF12E01-F41D-F74E-A3DA-ACF9CD298B69}" type="presParOf" srcId="{276761E7-FBE8-3D47-898A-D16278A7B66E}" destId="{70F6898B-E35F-C14F-A825-56AA2D648E72}" srcOrd="4" destOrd="0" presId="urn:microsoft.com/office/officeart/2005/8/layout/cycle7"/>
    <dgm:cxn modelId="{24763997-0C8D-F64D-BBAE-844B01E2FF19}" type="presParOf" srcId="{276761E7-FBE8-3D47-898A-D16278A7B66E}" destId="{122464B3-AE88-C748-B84A-D134B42CD9C3}" srcOrd="5" destOrd="0" presId="urn:microsoft.com/office/officeart/2005/8/layout/cycle7"/>
    <dgm:cxn modelId="{9F80B345-5544-E347-A996-DEA199D4BD2E}" type="presParOf" srcId="{122464B3-AE88-C748-B84A-D134B42CD9C3}" destId="{6E12759D-E81D-CA49-95F6-E2F685258A98}" srcOrd="0" destOrd="0" presId="urn:microsoft.com/office/officeart/2005/8/layout/cycle7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FD92BE-CCEF-4ED3-93F3-7D9223CB3E20}">
      <dsp:nvSpPr>
        <dsp:cNvPr id="0" name=""/>
        <dsp:cNvSpPr/>
      </dsp:nvSpPr>
      <dsp:spPr>
        <a:xfrm>
          <a:off x="622800" y="1275667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74112A-8C0B-49BD-8269-09598D6E071F}">
      <dsp:nvSpPr>
        <dsp:cNvPr id="0" name=""/>
        <dsp:cNvSpPr/>
      </dsp:nvSpPr>
      <dsp:spPr>
        <a:xfrm>
          <a:off x="127800" y="235567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Požadavky k ukončení: okruhy ke kolokviu</a:t>
          </a:r>
          <a:endParaRPr lang="en-US" sz="1400" kern="1200" dirty="0"/>
        </a:p>
      </dsp:txBody>
      <dsp:txXfrm>
        <a:off x="127800" y="2355670"/>
        <a:ext cx="1800000" cy="720000"/>
      </dsp:txXfrm>
    </dsp:sp>
    <dsp:sp modelId="{AC8BD992-DEDA-4BDB-A2A9-496B4FD1FDC9}">
      <dsp:nvSpPr>
        <dsp:cNvPr id="0" name=""/>
        <dsp:cNvSpPr/>
      </dsp:nvSpPr>
      <dsp:spPr>
        <a:xfrm>
          <a:off x="2737800" y="1275667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472FD2-D761-422A-AFFC-70114F5C7784}">
      <dsp:nvSpPr>
        <dsp:cNvPr id="0" name=""/>
        <dsp:cNvSpPr/>
      </dsp:nvSpPr>
      <dsp:spPr>
        <a:xfrm>
          <a:off x="2242800" y="235567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Harmonogram přednášek </a:t>
          </a:r>
          <a:endParaRPr lang="en-US" sz="1400" kern="1200"/>
        </a:p>
      </dsp:txBody>
      <dsp:txXfrm>
        <a:off x="2242800" y="2355670"/>
        <a:ext cx="1800000" cy="720000"/>
      </dsp:txXfrm>
    </dsp:sp>
    <dsp:sp modelId="{588C7B82-7D5F-4AA2-8187-F4FF9328689E}">
      <dsp:nvSpPr>
        <dsp:cNvPr id="0" name=""/>
        <dsp:cNvSpPr/>
      </dsp:nvSpPr>
      <dsp:spPr>
        <a:xfrm>
          <a:off x="4852800" y="1275667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326644-B2EC-4874-B4C9-768D390BFCAE}">
      <dsp:nvSpPr>
        <dsp:cNvPr id="0" name=""/>
        <dsp:cNvSpPr/>
      </dsp:nvSpPr>
      <dsp:spPr>
        <a:xfrm>
          <a:off x="4357800" y="235567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Koncepce výuky didaktiky: naše motivace a přesvědčení</a:t>
          </a:r>
          <a:endParaRPr lang="en-US" sz="1400" kern="1200"/>
        </a:p>
      </dsp:txBody>
      <dsp:txXfrm>
        <a:off x="4357800" y="2355670"/>
        <a:ext cx="1800000" cy="720000"/>
      </dsp:txXfrm>
    </dsp:sp>
    <dsp:sp modelId="{99101472-287A-4938-B2E1-4E8086849DA3}">
      <dsp:nvSpPr>
        <dsp:cNvPr id="0" name=""/>
        <dsp:cNvSpPr/>
      </dsp:nvSpPr>
      <dsp:spPr>
        <a:xfrm>
          <a:off x="6967800" y="1275667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7E7C90-2D15-4EF1-AA72-6ACBA2713F7B}">
      <dsp:nvSpPr>
        <dsp:cNvPr id="0" name=""/>
        <dsp:cNvSpPr/>
      </dsp:nvSpPr>
      <dsp:spPr>
        <a:xfrm>
          <a:off x="6472800" y="235567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Shrnutí toho, co už máme za sebou</a:t>
          </a:r>
          <a:endParaRPr lang="en-US" sz="1400" kern="1200"/>
        </a:p>
      </dsp:txBody>
      <dsp:txXfrm>
        <a:off x="6472800" y="2355670"/>
        <a:ext cx="1800000" cy="720000"/>
      </dsp:txXfrm>
    </dsp:sp>
    <dsp:sp modelId="{14DD4485-8879-4F1E-B40F-6F16CA98CA56}">
      <dsp:nvSpPr>
        <dsp:cNvPr id="0" name=""/>
        <dsp:cNvSpPr/>
      </dsp:nvSpPr>
      <dsp:spPr>
        <a:xfrm>
          <a:off x="9082800" y="1275667"/>
          <a:ext cx="810000" cy="81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8AB6A0-55C6-4900-B206-71F71C65541F}">
      <dsp:nvSpPr>
        <dsp:cNvPr id="0" name=""/>
        <dsp:cNvSpPr/>
      </dsp:nvSpPr>
      <dsp:spPr>
        <a:xfrm>
          <a:off x="8587800" y="235567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Studijní literatura</a:t>
          </a:r>
          <a:endParaRPr lang="en-US" sz="1400" kern="1200"/>
        </a:p>
      </dsp:txBody>
      <dsp:txXfrm>
        <a:off x="8587800" y="2355670"/>
        <a:ext cx="18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770FA-E8E1-E94F-A1BB-99CD2B9373AA}">
      <dsp:nvSpPr>
        <dsp:cNvPr id="0" name=""/>
        <dsp:cNvSpPr/>
      </dsp:nvSpPr>
      <dsp:spPr>
        <a:xfrm>
          <a:off x="4130761" y="1008"/>
          <a:ext cx="2254076" cy="11270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UČITEL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ODBORNÍK</a:t>
          </a:r>
        </a:p>
      </dsp:txBody>
      <dsp:txXfrm>
        <a:off x="4163771" y="34018"/>
        <a:ext cx="2188056" cy="1061018"/>
      </dsp:txXfrm>
    </dsp:sp>
    <dsp:sp modelId="{821CEC89-7A39-EB42-A409-9F975DA13D1F}">
      <dsp:nvSpPr>
        <dsp:cNvPr id="0" name=""/>
        <dsp:cNvSpPr/>
      </dsp:nvSpPr>
      <dsp:spPr>
        <a:xfrm rot="3600000">
          <a:off x="5601314" y="1978437"/>
          <a:ext cx="1173356" cy="394463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/>
        </a:p>
      </dsp:txBody>
      <dsp:txXfrm>
        <a:off x="5719653" y="2057330"/>
        <a:ext cx="936678" cy="236677"/>
      </dsp:txXfrm>
    </dsp:sp>
    <dsp:sp modelId="{7632CEB9-9AF4-524A-B3D9-E5740334DBC0}">
      <dsp:nvSpPr>
        <dsp:cNvPr id="0" name=""/>
        <dsp:cNvSpPr/>
      </dsp:nvSpPr>
      <dsp:spPr>
        <a:xfrm>
          <a:off x="5991147" y="3223291"/>
          <a:ext cx="2254076" cy="11270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UČITEL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TVŮRCE KURIKULA</a:t>
          </a:r>
        </a:p>
      </dsp:txBody>
      <dsp:txXfrm>
        <a:off x="6024157" y="3256301"/>
        <a:ext cx="2188056" cy="1061018"/>
      </dsp:txXfrm>
    </dsp:sp>
    <dsp:sp modelId="{983AEB99-2BE7-AE43-9F4F-553AAAE57FC5}">
      <dsp:nvSpPr>
        <dsp:cNvPr id="0" name=""/>
        <dsp:cNvSpPr/>
      </dsp:nvSpPr>
      <dsp:spPr>
        <a:xfrm rot="10800000">
          <a:off x="4671121" y="3589579"/>
          <a:ext cx="1173356" cy="394463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/>
        </a:p>
      </dsp:txBody>
      <dsp:txXfrm rot="10800000">
        <a:off x="4789460" y="3668472"/>
        <a:ext cx="936678" cy="236677"/>
      </dsp:txXfrm>
    </dsp:sp>
    <dsp:sp modelId="{70F6898B-E35F-C14F-A825-56AA2D648E72}">
      <dsp:nvSpPr>
        <dsp:cNvPr id="0" name=""/>
        <dsp:cNvSpPr/>
      </dsp:nvSpPr>
      <dsp:spPr>
        <a:xfrm>
          <a:off x="2270375" y="3223291"/>
          <a:ext cx="2254076" cy="11270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UČITEL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VÝZKUMNÍK</a:t>
          </a:r>
        </a:p>
      </dsp:txBody>
      <dsp:txXfrm>
        <a:off x="2303385" y="3256301"/>
        <a:ext cx="2188056" cy="1061018"/>
      </dsp:txXfrm>
    </dsp:sp>
    <dsp:sp modelId="{122464B3-AE88-C748-B84A-D134B42CD9C3}">
      <dsp:nvSpPr>
        <dsp:cNvPr id="0" name=""/>
        <dsp:cNvSpPr/>
      </dsp:nvSpPr>
      <dsp:spPr>
        <a:xfrm rot="18000000">
          <a:off x="3740928" y="1978437"/>
          <a:ext cx="1173356" cy="394463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/>
        </a:p>
      </dsp:txBody>
      <dsp:txXfrm>
        <a:off x="3859267" y="2057330"/>
        <a:ext cx="936678" cy="2366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90E0B5-D919-42DB-A09A-33013330CA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478BB90-A860-4CD9-94D5-B3331189EE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49FECD5-F71F-4553-A478-92BEBCB86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6123-2961-42A1-B6CC-44E67C5D77E4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9807873-9E88-443D-8D54-474FA5F5B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8A4E594-73C4-40BA-861C-84BD41C64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F4CE-B712-4D11-83A8-E7B965281B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4919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22061F-6DED-4A16-AC87-72DA972BE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16B3BAB-6034-4E11-8911-629611EAA7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C0784A-7AED-4A7C-8AA2-902E92FCE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6123-2961-42A1-B6CC-44E67C5D77E4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74E036C-5BCD-4F2D-89C2-627AD52F4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F7D076F-7832-4DA7-9354-E8C186966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F4CE-B712-4D11-83A8-E7B965281B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5545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9960FD0-FC79-4682-86C3-09F4FD3BAE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06B91F4-57BF-4F5B-B3AE-F02B8C05C5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8AD92E-9EEB-4611-87FE-B4459CC8A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6123-2961-42A1-B6CC-44E67C5D77E4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D655BE5-7AE4-4CB2-A6FC-8DF640482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1E8F484-0491-492C-A10C-9FBFFCDAB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F4CE-B712-4D11-83A8-E7B965281B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576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FCDD03-D9F0-4983-9BC1-40825E1AC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B50E88-F5B5-4A80-876A-51C2A07FF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173121C-4BFB-4D1B-A002-C49B8C082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6123-2961-42A1-B6CC-44E67C5D77E4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D44324E-CC31-4486-8907-CC8C1AF24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3106B2-DC91-4A76-AD36-E8B3C42D6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F4CE-B712-4D11-83A8-E7B965281B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274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27CAC7-1C4A-4341-B9B5-BE10BB615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F1543D0-6322-4306-987B-0B642F36E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056A9CF-C8AC-4897-8447-45EA0BF42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6123-2961-42A1-B6CC-44E67C5D77E4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702FA1E-5F29-4A08-B603-77A3F824F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C1F4714-34C5-416A-B7F1-54D471A7B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F4CE-B712-4D11-83A8-E7B965281B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9856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F1720A-3F41-4BBA-AEFC-5DC5D777B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D5FA32-5FDD-4137-B364-67FAFA3EEC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CE98FE3-63C6-4D99-B743-CAC3CF9495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3304660-F50D-4984-8F55-422A25280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6123-2961-42A1-B6CC-44E67C5D77E4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F809AF7-D386-4056-9817-89038EE62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AE705F7-91E3-432C-B4B8-67C1802B5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F4CE-B712-4D11-83A8-E7B965281B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695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778A9-3B7A-404B-879A-675C9A831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23909AF-018D-40EF-A923-232C04B9D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92148A8-BC5F-4378-ABCD-AC75DED2F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F63DDE7-97DF-4D9E-B898-0FF2E990C5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CB6EC3F-6D18-47E1-8A1D-E08799DFAB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45FA4E8-6FBF-4139-A1A7-849974513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6123-2961-42A1-B6CC-44E67C5D77E4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BBCD956-A801-4A58-9606-2D1F21A88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759058A-0676-4B5B-92C7-56A952F9B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F4CE-B712-4D11-83A8-E7B965281B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3546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363FFE-472B-4ED7-B7B2-3F21B4CC4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1B8953E-2273-45C6-92C5-F0CCB038E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6123-2961-42A1-B6CC-44E67C5D77E4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AFE7912-D2CB-418D-B423-E88270D4B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06E8411-D690-4033-85F1-7C3EFEC87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F4CE-B712-4D11-83A8-E7B965281B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1496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FD4D1E7-6E08-4677-AF68-05B10631B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6123-2961-42A1-B6CC-44E67C5D77E4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B000DF6-41D5-4855-9818-BCF81C55F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2F3167F-7A75-436B-9BCD-F324BFFC3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F4CE-B712-4D11-83A8-E7B965281B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6556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06F19F-9725-4EF7-AA13-FEE1CCB09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1B2099-424D-4B09-B21F-98AEA9940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DEC77ED-67F3-4E65-B6BF-B338C941CD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7AE3C80-A5F4-4C03-966F-C5E24A8A3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6123-2961-42A1-B6CC-44E67C5D77E4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9D64A22-DD36-47C8-972C-92C4E808A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A67C97F-252D-4145-A2E6-723CC870F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F4CE-B712-4D11-83A8-E7B965281B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2387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0B8CA2-AB1D-436D-929F-21F17B6E0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ACE8CE0-C05B-4E4F-8494-53B90A9ADA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983BDE0-9084-41A3-9EBD-E62A477A0D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704D736-917E-4A8C-A141-E7A9EBC3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6123-2961-42A1-B6CC-44E67C5D77E4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D795074-A69C-4FE1-8F91-E137E762F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E18C333-336F-4A80-8D7B-BBD9E25E5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F4CE-B712-4D11-83A8-E7B965281B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1292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E3372E9-A7BA-4CC5-85C8-E384F5D55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35B8B78-272C-4938-BE9D-706FFD4D8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D999480-DB17-4B6B-8F98-F803A49A14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66123-2961-42A1-B6CC-44E67C5D77E4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4D4F83F-C668-4FAA-A17D-9D2EADFF5D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9A2DBB-B83C-4364-9A27-E80336E790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4F4CE-B712-4D11-83A8-E7B965281B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192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ial view of a river, dam and lake">
            <a:extLst>
              <a:ext uri="{FF2B5EF4-FFF2-40B4-BE49-F238E27FC236}">
                <a16:creationId xmlns:a16="http://schemas.microsoft.com/office/drawing/2014/main" id="{9345D880-5CEE-4D28-8ABF-3151E30E96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33603" b="101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868ABB9-43BC-41A1-B9B2-889BD7A45A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0" y="965200"/>
            <a:ext cx="10261600" cy="3564869"/>
          </a:xfrm>
        </p:spPr>
        <p:txBody>
          <a:bodyPr>
            <a:normAutofit/>
          </a:bodyPr>
          <a:lstStyle/>
          <a:p>
            <a:pPr algn="l"/>
            <a:r>
              <a:rPr lang="cs-CZ" sz="88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Didaktika geografie 2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ED30F97-071A-458A-AB0C-4F514B38C5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0" y="4572002"/>
            <a:ext cx="10261600" cy="1202995"/>
          </a:xfrm>
        </p:spPr>
        <p:txBody>
          <a:bodyPr>
            <a:normAutofit/>
          </a:bodyPr>
          <a:lstStyle/>
          <a:p>
            <a:pPr algn="l"/>
            <a:r>
              <a:rPr lang="cs-CZ" sz="3200" dirty="0"/>
              <a:t>Úvodní přednáška</a:t>
            </a:r>
          </a:p>
          <a:p>
            <a:pPr algn="l"/>
            <a:r>
              <a:rPr lang="cs-CZ" sz="3200" dirty="0"/>
              <a:t>Eduard Hofmann, Petr Knecht</a:t>
            </a:r>
          </a:p>
        </p:txBody>
      </p:sp>
    </p:spTree>
    <p:extLst>
      <p:ext uri="{BB962C8B-B14F-4D97-AF65-F5344CB8AC3E}">
        <p14:creationId xmlns:p14="http://schemas.microsoft.com/office/powerpoint/2010/main" val="106447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27E26BA-1C7A-4416-B0B1-BA460A32DB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00" t="18074" r="18500" b="6074"/>
          <a:stretch/>
        </p:blipFill>
        <p:spPr>
          <a:xfrm>
            <a:off x="1767840" y="644275"/>
            <a:ext cx="9103360" cy="57971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92094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C147061-9C2B-48A2-A2E6-D4EA8323D5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00" t="24592" r="35000" b="11408"/>
          <a:stretch/>
        </p:blipFill>
        <p:spPr>
          <a:xfrm>
            <a:off x="406400" y="511292"/>
            <a:ext cx="5006827" cy="6110017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7E9C1CB-4EE2-444D-BF06-60FC0938A347}"/>
              </a:ext>
            </a:extLst>
          </p:cNvPr>
          <p:cNvSpPr txBox="1"/>
          <p:nvPr/>
        </p:nvSpPr>
        <p:spPr>
          <a:xfrm>
            <a:off x="5894962" y="1984443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b="1" dirty="0"/>
              <a:t>NÁSTROJE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 err="1"/>
              <a:t>Tabulka</a:t>
            </a:r>
            <a:r>
              <a:rPr lang="en-US" sz="1500" dirty="0"/>
              <a:t> </a:t>
            </a:r>
            <a:r>
              <a:rPr lang="en-US" sz="1500" dirty="0" err="1"/>
              <a:t>na</a:t>
            </a:r>
            <a:r>
              <a:rPr lang="en-US" sz="1500" dirty="0"/>
              <a:t> </a:t>
            </a:r>
            <a:r>
              <a:rPr lang="en-US" sz="1500" dirty="0" err="1"/>
              <a:t>zjištění</a:t>
            </a:r>
            <a:r>
              <a:rPr lang="en-US" sz="1500" dirty="0"/>
              <a:t> </a:t>
            </a:r>
            <a:r>
              <a:rPr lang="en-US" sz="1500" dirty="0" err="1"/>
              <a:t>propojenosti</a:t>
            </a:r>
            <a:r>
              <a:rPr lang="en-US" sz="1500" dirty="0"/>
              <a:t> </a:t>
            </a:r>
            <a:r>
              <a:rPr lang="en-US" sz="1500" dirty="0" err="1"/>
              <a:t>výuky</a:t>
            </a:r>
            <a:r>
              <a:rPr lang="en-US" sz="1500" dirty="0"/>
              <a:t> </a:t>
            </a:r>
            <a:r>
              <a:rPr lang="en-US" sz="1500" dirty="0" err="1"/>
              <a:t>nejen</a:t>
            </a:r>
            <a:r>
              <a:rPr lang="en-US" sz="1500" dirty="0"/>
              <a:t> v </a:t>
            </a:r>
            <a:r>
              <a:rPr lang="en-US" sz="1500" dirty="0" err="1"/>
              <a:t>rámci</a:t>
            </a:r>
            <a:r>
              <a:rPr lang="en-US" sz="1500" dirty="0"/>
              <a:t> </a:t>
            </a:r>
            <a:r>
              <a:rPr lang="en-US" sz="1500" dirty="0" err="1"/>
              <a:t>současného</a:t>
            </a:r>
            <a:r>
              <a:rPr lang="en-US" sz="1500" dirty="0"/>
              <a:t> </a:t>
            </a:r>
            <a:r>
              <a:rPr lang="en-US" sz="1500" dirty="0" err="1"/>
              <a:t>kurikula</a:t>
            </a:r>
            <a:r>
              <a:rPr lang="en-US" sz="1500" dirty="0"/>
              <a:t> ZŠ a SŠ, ale </a:t>
            </a:r>
            <a:r>
              <a:rPr lang="en-US" sz="1500" dirty="0" err="1"/>
              <a:t>i</a:t>
            </a:r>
            <a:r>
              <a:rPr lang="en-US" sz="1500" dirty="0"/>
              <a:t> </a:t>
            </a:r>
            <a:r>
              <a:rPr lang="en-US" sz="1500" dirty="0" err="1"/>
              <a:t>na</a:t>
            </a:r>
            <a:r>
              <a:rPr lang="en-US" sz="1500" dirty="0"/>
              <a:t> VŠ </a:t>
            </a:r>
            <a:r>
              <a:rPr lang="en-US" sz="1500" dirty="0" err="1"/>
              <a:t>mezi</a:t>
            </a:r>
            <a:r>
              <a:rPr lang="en-US" sz="1500" dirty="0"/>
              <a:t> </a:t>
            </a:r>
            <a:r>
              <a:rPr lang="en-US" sz="1500" dirty="0" err="1"/>
              <a:t>jednotlivými</a:t>
            </a:r>
            <a:r>
              <a:rPr lang="en-US" sz="1500" dirty="0"/>
              <a:t> </a:t>
            </a:r>
            <a:r>
              <a:rPr lang="en-US" sz="1500" dirty="0" err="1"/>
              <a:t>obory</a:t>
            </a:r>
            <a:r>
              <a:rPr lang="en-US" sz="15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b="1" dirty="0"/>
              <a:t>ÚSKALÍ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Aby to </a:t>
            </a:r>
            <a:r>
              <a:rPr lang="en-US" sz="1500" dirty="0" err="1"/>
              <a:t>celé</a:t>
            </a:r>
            <a:r>
              <a:rPr lang="en-US" sz="1500" dirty="0"/>
              <a:t> </a:t>
            </a:r>
            <a:r>
              <a:rPr lang="en-US" sz="1500" dirty="0" err="1"/>
              <a:t>fungovalo</a:t>
            </a:r>
            <a:r>
              <a:rPr lang="en-US" sz="1500" dirty="0"/>
              <a:t>, </a:t>
            </a:r>
            <a:r>
              <a:rPr lang="en-US" sz="1500" dirty="0" err="1"/>
              <a:t>musí</a:t>
            </a:r>
            <a:r>
              <a:rPr lang="en-US" sz="1500" dirty="0"/>
              <a:t> </a:t>
            </a:r>
            <a:r>
              <a:rPr lang="en-US" sz="1500" dirty="0" err="1"/>
              <a:t>si</a:t>
            </a:r>
            <a:r>
              <a:rPr lang="en-US" sz="1500" dirty="0"/>
              <a:t> to </a:t>
            </a:r>
            <a:r>
              <a:rPr lang="en-US" sz="1500" dirty="0" err="1"/>
              <a:t>projít</a:t>
            </a:r>
            <a:r>
              <a:rPr lang="en-US" sz="1500" dirty="0"/>
              <a:t> </a:t>
            </a:r>
            <a:r>
              <a:rPr lang="en-US" sz="1500" dirty="0" err="1"/>
              <a:t>také</a:t>
            </a:r>
            <a:r>
              <a:rPr lang="en-US" sz="1500" dirty="0"/>
              <a:t> </a:t>
            </a:r>
            <a:r>
              <a:rPr lang="en-US" sz="1500" dirty="0" err="1"/>
              <a:t>vyučující</a:t>
            </a:r>
            <a:r>
              <a:rPr lang="en-US" sz="1500" dirty="0"/>
              <a:t>;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 err="1"/>
              <a:t>Problémy</a:t>
            </a:r>
            <a:r>
              <a:rPr lang="en-US" sz="1500" dirty="0"/>
              <a:t> </a:t>
            </a:r>
            <a:r>
              <a:rPr lang="en-US" sz="1500" dirty="0" err="1"/>
              <a:t>jsou</a:t>
            </a:r>
            <a:r>
              <a:rPr lang="en-US" sz="1500" dirty="0"/>
              <a:t> </a:t>
            </a:r>
            <a:r>
              <a:rPr lang="en-US" sz="1500" dirty="0" err="1"/>
              <a:t>především</a:t>
            </a:r>
            <a:r>
              <a:rPr lang="en-US" sz="1500" dirty="0"/>
              <a:t> v </a:t>
            </a:r>
            <a:r>
              <a:rPr lang="en-US" sz="1500" dirty="0" err="1"/>
              <a:t>mapových</a:t>
            </a:r>
            <a:r>
              <a:rPr lang="en-US" sz="1500" dirty="0"/>
              <a:t> </a:t>
            </a:r>
            <a:r>
              <a:rPr lang="en-US" sz="1500" dirty="0" err="1"/>
              <a:t>dovednostech</a:t>
            </a:r>
            <a:r>
              <a:rPr lang="en-US" sz="1500" dirty="0"/>
              <a:t> </a:t>
            </a:r>
            <a:br>
              <a:rPr lang="en-US" sz="1500" dirty="0"/>
            </a:br>
            <a:r>
              <a:rPr lang="en-US" sz="1500" dirty="0" err="1"/>
              <a:t>i</a:t>
            </a:r>
            <a:r>
              <a:rPr lang="en-US" sz="1500" dirty="0"/>
              <a:t> v </a:t>
            </a:r>
            <a:r>
              <a:rPr lang="en-US" sz="1500" dirty="0" err="1"/>
              <a:t>očekávaných</a:t>
            </a:r>
            <a:r>
              <a:rPr lang="en-US" sz="1500" dirty="0"/>
              <a:t> </a:t>
            </a:r>
            <a:r>
              <a:rPr lang="en-US" sz="1500" dirty="0" err="1"/>
              <a:t>výstupech</a:t>
            </a:r>
            <a:r>
              <a:rPr lang="en-US" sz="1500" dirty="0"/>
              <a:t>;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 err="1"/>
              <a:t>Důraz</a:t>
            </a:r>
            <a:r>
              <a:rPr lang="en-US" sz="1500" dirty="0"/>
              <a:t> by </a:t>
            </a:r>
            <a:r>
              <a:rPr lang="en-US" sz="1500" dirty="0" err="1"/>
              <a:t>měl</a:t>
            </a:r>
            <a:r>
              <a:rPr lang="en-US" sz="1500" dirty="0"/>
              <a:t> </a:t>
            </a:r>
            <a:r>
              <a:rPr lang="en-US" sz="1500" dirty="0" err="1"/>
              <a:t>být</a:t>
            </a:r>
            <a:r>
              <a:rPr lang="en-US" sz="1500" dirty="0"/>
              <a:t> v </a:t>
            </a:r>
            <a:r>
              <a:rPr lang="en-US" sz="1500" dirty="0" err="1"/>
              <a:t>předmětech</a:t>
            </a:r>
            <a:r>
              <a:rPr lang="en-US" sz="1500" dirty="0"/>
              <a:t> </a:t>
            </a:r>
            <a:r>
              <a:rPr lang="en-US" sz="1500" dirty="0" err="1"/>
              <a:t>vedený</a:t>
            </a:r>
            <a:r>
              <a:rPr lang="en-US" sz="1500" dirty="0"/>
              <a:t> </a:t>
            </a:r>
            <a:r>
              <a:rPr lang="en-US" sz="1500" dirty="0" err="1"/>
              <a:t>směrem</a:t>
            </a:r>
            <a:r>
              <a:rPr lang="en-US" sz="1500" dirty="0"/>
              <a:t> k </a:t>
            </a:r>
            <a:r>
              <a:rPr lang="en-US" sz="1500" dirty="0" err="1"/>
              <a:t>ukázkám</a:t>
            </a:r>
            <a:r>
              <a:rPr lang="en-US" sz="1500" dirty="0"/>
              <a:t> </a:t>
            </a:r>
            <a:r>
              <a:rPr lang="en-US" sz="1500" dirty="0" err="1"/>
              <a:t>různých</a:t>
            </a:r>
            <a:r>
              <a:rPr lang="en-US" sz="1500" dirty="0"/>
              <a:t> </a:t>
            </a:r>
            <a:r>
              <a:rPr lang="en-US" sz="1500" dirty="0" err="1"/>
              <a:t>míst</a:t>
            </a:r>
            <a:r>
              <a:rPr lang="en-US" sz="1500" dirty="0"/>
              <a:t> z RG </a:t>
            </a:r>
            <a:r>
              <a:rPr lang="en-US" sz="1500" dirty="0" err="1"/>
              <a:t>různé</a:t>
            </a:r>
            <a:r>
              <a:rPr lang="en-US" sz="1500" dirty="0"/>
              <a:t> </a:t>
            </a:r>
            <a:r>
              <a:rPr lang="en-US" sz="1500" dirty="0" err="1"/>
              <a:t>úrovně</a:t>
            </a:r>
            <a:r>
              <a:rPr lang="en-US" sz="1500" dirty="0"/>
              <a:t>;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 err="1"/>
              <a:t>Další</a:t>
            </a:r>
            <a:r>
              <a:rPr lang="en-US" sz="1500" dirty="0"/>
              <a:t> </a:t>
            </a:r>
            <a:r>
              <a:rPr lang="en-US" sz="1500" dirty="0" err="1"/>
              <a:t>důraz</a:t>
            </a:r>
            <a:r>
              <a:rPr lang="en-US" sz="1500" dirty="0"/>
              <a:t> by </a:t>
            </a:r>
            <a:r>
              <a:rPr lang="en-US" sz="1500" dirty="0" err="1"/>
              <a:t>měl</a:t>
            </a:r>
            <a:r>
              <a:rPr lang="en-US" sz="1500" dirty="0"/>
              <a:t> </a:t>
            </a:r>
            <a:r>
              <a:rPr lang="en-US" sz="1500" dirty="0" err="1"/>
              <a:t>být</a:t>
            </a:r>
            <a:r>
              <a:rPr lang="en-US" sz="1500" dirty="0"/>
              <a:t> </a:t>
            </a:r>
            <a:r>
              <a:rPr lang="en-US" sz="1500" dirty="0" err="1"/>
              <a:t>zaměřený</a:t>
            </a:r>
            <a:r>
              <a:rPr lang="en-US" sz="1500" dirty="0"/>
              <a:t> </a:t>
            </a:r>
            <a:r>
              <a:rPr lang="en-US" sz="1500" dirty="0" err="1"/>
              <a:t>na</a:t>
            </a:r>
            <a:r>
              <a:rPr lang="en-US" sz="1500" dirty="0"/>
              <a:t> </a:t>
            </a:r>
            <a:r>
              <a:rPr lang="en-US" sz="1500" dirty="0" err="1"/>
              <a:t>informační</a:t>
            </a:r>
            <a:r>
              <a:rPr lang="en-US" sz="1500" dirty="0"/>
              <a:t> </a:t>
            </a:r>
            <a:r>
              <a:rPr lang="en-US" sz="1500" dirty="0" err="1"/>
              <a:t>zdroje</a:t>
            </a:r>
            <a:r>
              <a:rPr lang="en-US" sz="1500" dirty="0"/>
              <a:t>, </a:t>
            </a:r>
            <a:r>
              <a:rPr lang="en-US" sz="1500" dirty="0" err="1"/>
              <a:t>kartografické</a:t>
            </a:r>
            <a:r>
              <a:rPr lang="en-US" sz="1500" dirty="0"/>
              <a:t> </a:t>
            </a:r>
            <a:r>
              <a:rPr lang="en-US" sz="1500" dirty="0" err="1"/>
              <a:t>prostředky</a:t>
            </a:r>
            <a:r>
              <a:rPr lang="en-US" sz="1500" dirty="0"/>
              <a:t> a </a:t>
            </a:r>
            <a:r>
              <a:rPr lang="en-US" sz="1500" dirty="0" err="1"/>
              <a:t>další</a:t>
            </a:r>
            <a:r>
              <a:rPr lang="en-US" sz="1500" dirty="0"/>
              <a:t> </a:t>
            </a:r>
            <a:r>
              <a:rPr lang="en-US" sz="1500" dirty="0" err="1"/>
              <a:t>digitální</a:t>
            </a:r>
            <a:r>
              <a:rPr lang="en-US" sz="1500" dirty="0"/>
              <a:t> </a:t>
            </a:r>
            <a:r>
              <a:rPr lang="en-US" sz="1500" dirty="0" err="1"/>
              <a:t>technologie</a:t>
            </a:r>
            <a:r>
              <a:rPr lang="en-US" sz="1500" dirty="0"/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 err="1"/>
              <a:t>Vývoj</a:t>
            </a:r>
            <a:r>
              <a:rPr lang="en-US" sz="1500" dirty="0"/>
              <a:t> </a:t>
            </a:r>
            <a:r>
              <a:rPr lang="en-US" sz="1500" dirty="0" err="1"/>
              <a:t>této</a:t>
            </a:r>
            <a:r>
              <a:rPr lang="en-US" sz="1500" dirty="0"/>
              <a:t> </a:t>
            </a:r>
            <a:r>
              <a:rPr lang="en-US" sz="1500" dirty="0" err="1"/>
              <a:t>podoby</a:t>
            </a:r>
            <a:r>
              <a:rPr lang="en-US" sz="1500" dirty="0"/>
              <a:t> </a:t>
            </a:r>
            <a:r>
              <a:rPr lang="en-US" sz="1500" dirty="0" err="1"/>
              <a:t>tabulek</a:t>
            </a:r>
            <a:r>
              <a:rPr lang="en-US" sz="1500" dirty="0"/>
              <a:t> </a:t>
            </a:r>
            <a:r>
              <a:rPr lang="en-US" sz="1500" dirty="0" err="1"/>
              <a:t>trval</a:t>
            </a:r>
            <a:r>
              <a:rPr lang="en-US" sz="1500" dirty="0"/>
              <a:t> </a:t>
            </a:r>
            <a:r>
              <a:rPr lang="en-US" sz="1500" dirty="0" err="1"/>
              <a:t>několik</a:t>
            </a:r>
            <a:r>
              <a:rPr lang="en-US" sz="1500" dirty="0"/>
              <a:t> let, ale </a:t>
            </a:r>
            <a:r>
              <a:rPr lang="en-US" sz="1500" dirty="0" err="1"/>
              <a:t>jejich</a:t>
            </a:r>
            <a:r>
              <a:rPr lang="en-US" sz="1500" dirty="0"/>
              <a:t> </a:t>
            </a:r>
            <a:r>
              <a:rPr lang="en-US" sz="1500" dirty="0" err="1"/>
              <a:t>implementac</a:t>
            </a:r>
            <a:r>
              <a:rPr lang="en-US" sz="1500" dirty="0"/>
              <a:t> do </a:t>
            </a:r>
            <a:r>
              <a:rPr lang="en-US" sz="1500" dirty="0" err="1"/>
              <a:t>výuky</a:t>
            </a:r>
            <a:r>
              <a:rPr lang="en-US" sz="1500" dirty="0"/>
              <a:t> se </a:t>
            </a:r>
            <a:r>
              <a:rPr lang="en-US" sz="1500" dirty="0" err="1"/>
              <a:t>podařilo</a:t>
            </a:r>
            <a:r>
              <a:rPr lang="en-US" sz="1500" dirty="0"/>
              <a:t> </a:t>
            </a:r>
            <a:r>
              <a:rPr lang="en-US" sz="1500" dirty="0" err="1"/>
              <a:t>prosadit</a:t>
            </a:r>
            <a:r>
              <a:rPr lang="en-US" sz="1500" dirty="0"/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08581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B48AFA1-93A2-4443-A281-5435A7ED0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 tím ještě sledujeme?</a:t>
            </a:r>
            <a:br>
              <a:rPr lang="en-US" sz="2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Jednou z výsad zeměpisu je jeho vizualizace pomocí map a dalších geomedií. 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AB732A89-76AB-4D6A-B7F5-890269027E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386" t="21321" r="16640" b="6297"/>
          <a:stretch/>
        </p:blipFill>
        <p:spPr>
          <a:xfrm>
            <a:off x="1752391" y="1573627"/>
            <a:ext cx="8687217" cy="491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74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43B5989-D2CC-4F49-838C-8882E9250F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33" t="25630" r="27167" b="9334"/>
          <a:stretch/>
        </p:blipFill>
        <p:spPr>
          <a:xfrm>
            <a:off x="703182" y="1423582"/>
            <a:ext cx="4777381" cy="384109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045B580-CC6F-4652-A01E-A9A61DD9D80C}"/>
              </a:ext>
            </a:extLst>
          </p:cNvPr>
          <p:cNvSpPr txBox="1"/>
          <p:nvPr/>
        </p:nvSpPr>
        <p:spPr>
          <a:xfrm>
            <a:off x="5894962" y="1984443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/>
              <a:t>Multikultúrna</a:t>
            </a:r>
            <a:r>
              <a:rPr lang="en-US" sz="1500"/>
              <a:t> – zaoberá sa všetkými národmi sveta, skúma ich zvyky, históriu, tradície, jazyk, výskyt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/>
              <a:t>Hravá </a:t>
            </a:r>
            <a:r>
              <a:rPr lang="en-US" sz="1500"/>
              <a:t>– dokáže v ľuďoch vyvolať hravosť, záujem, spája kolektívy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/>
              <a:t>Dobrodružná</a:t>
            </a:r>
            <a:r>
              <a:rPr lang="en-US" sz="1500"/>
              <a:t> -  poskytuje dobrodružstvo, pôžitok, nové skúsenosti, poznatky, zážitky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/>
              <a:t>Pútavá</a:t>
            </a:r>
            <a:r>
              <a:rPr lang="en-US" sz="1500"/>
              <a:t> – dokáže si získať ľudskú pozornosť svojou rozmanitosťou a širokým záberom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/>
              <a:t>Globálna</a:t>
            </a:r>
            <a:r>
              <a:rPr lang="en-US" sz="1500"/>
              <a:t> – zaoberá sa problematikou v každom kúte sveta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/>
              <a:t>Rýchla</a:t>
            </a:r>
            <a:r>
              <a:rPr lang="en-US" sz="1500"/>
              <a:t> – každý deň sa mení, modifikuje, dopĺňa, upravuje, prispôsobuje, získava nové poznatky a pojmy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/>
              <a:t>Nádherná</a:t>
            </a:r>
            <a:r>
              <a:rPr lang="en-US" sz="1500"/>
              <a:t> – ponúka úchvatné a nádherné scenérie, pohľady, výhľady, panorámy atď.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/>
              <a:t>Energická </a:t>
            </a:r>
            <a:r>
              <a:rPr lang="en-US" sz="1500"/>
              <a:t>– okrem toho, že skúma rôzne formy energie, tak dokáže v človeku vyvolať elán, entuziazmus a energiu, potrebnú na maximálny výkon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2098455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B97D621-CA08-4568-AAE2-95FB289D1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2100" b="1" kern="1200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100" b="1" kern="1200" cap="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Podíl</a:t>
            </a:r>
            <a:r>
              <a:rPr lang="en-US" sz="2100" b="1" kern="1200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100" b="1" kern="1200" cap="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fakulty</a:t>
            </a:r>
            <a:r>
              <a:rPr lang="en-US" sz="2100" b="1" kern="1200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100" b="1" kern="1200" cap="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Uč</a:t>
            </a:r>
            <a:r>
              <a:rPr lang="en-US" sz="2100" b="1" kern="1200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2100" b="1" kern="1200" cap="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praxe</a:t>
            </a:r>
            <a:r>
              <a:rPr lang="en-US" sz="2100" b="1" kern="1200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2100" b="1" kern="1200" cap="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dalšího</a:t>
            </a:r>
            <a:r>
              <a:rPr lang="en-US" sz="2100" b="1" kern="1200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100" b="1" kern="1200" cap="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vzdělávání</a:t>
            </a:r>
            <a:r>
              <a:rPr lang="en-US" sz="2100" b="1" kern="1200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100" b="1" kern="1200" cap="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2100" b="1" kern="1200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100" b="1" kern="1200" cap="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jednotlivých</a:t>
            </a:r>
            <a:r>
              <a:rPr lang="en-US" sz="2100" b="1" kern="1200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100" b="1" kern="1200" cap="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rolích</a:t>
            </a:r>
            <a:b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8C08618-3DDA-4EF3-A888-60B0ED18B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4962" y="1984443"/>
            <a:ext cx="5458838" cy="41925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cs-CZ" b="1" i="0" u="none" strike="noStrike" cap="none" normalizeH="0" baseline="0" dirty="0">
                <a:ln>
                  <a:noFill/>
                </a:ln>
                <a:effectLst/>
              </a:rPr>
              <a:t>UČITEL TVŮRCE KURIKULA </a:t>
            </a:r>
            <a:endParaRPr kumimoji="0" lang="en-US" altLang="cs-CZ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Těžiště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této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role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spadá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především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do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zkušeností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z 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pedagogické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praxe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,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přičemž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základy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musí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být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položeny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ve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studiu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na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učitelských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fakultách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. 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Skutečná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práce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na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tvorbě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a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změnách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v 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kurikulu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příslušné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školy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může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nastat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až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poté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, co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si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začínající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učitel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automaticky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osvojí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především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obsahovou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stránku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výuky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. 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Nové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trendy je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však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nutné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doplňovat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v 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cíleném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dalším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vzdělávání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pedagogických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pracovníků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zaměřeném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právě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na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tvorbě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kurikula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.</a:t>
            </a:r>
            <a:endParaRPr kumimoji="0" lang="en-US" altLang="cs-CZ" b="0" i="0" u="none" strike="noStrike" cap="none" normalizeH="0" baseline="0" dirty="0">
              <a:ln>
                <a:noFill/>
              </a:ln>
              <a:effectLst/>
            </a:endParaRP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BF5F9C8E-21C1-47E9-B923-1D225BF775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915136"/>
              </p:ext>
            </p:extLst>
          </p:nvPr>
        </p:nvGraphicFramePr>
        <p:xfrm>
          <a:off x="703182" y="2998371"/>
          <a:ext cx="4777387" cy="691515"/>
        </p:xfrm>
        <a:graphic>
          <a:graphicData uri="http://schemas.openxmlformats.org/drawingml/2006/table">
            <a:tbl>
              <a:tblPr firstRow="1" firstCol="1" bandRow="1"/>
              <a:tblGrid>
                <a:gridCol w="279391">
                  <a:extLst>
                    <a:ext uri="{9D8B030D-6E8A-4147-A177-3AD203B41FA5}">
                      <a16:colId xmlns:a16="http://schemas.microsoft.com/office/drawing/2014/main" val="2264019638"/>
                    </a:ext>
                  </a:extLst>
                </a:gridCol>
                <a:gridCol w="279391">
                  <a:extLst>
                    <a:ext uri="{9D8B030D-6E8A-4147-A177-3AD203B41FA5}">
                      <a16:colId xmlns:a16="http://schemas.microsoft.com/office/drawing/2014/main" val="1471815033"/>
                    </a:ext>
                  </a:extLst>
                </a:gridCol>
                <a:gridCol w="279391">
                  <a:extLst>
                    <a:ext uri="{9D8B030D-6E8A-4147-A177-3AD203B41FA5}">
                      <a16:colId xmlns:a16="http://schemas.microsoft.com/office/drawing/2014/main" val="2091244622"/>
                    </a:ext>
                  </a:extLst>
                </a:gridCol>
                <a:gridCol w="279391">
                  <a:extLst>
                    <a:ext uri="{9D8B030D-6E8A-4147-A177-3AD203B41FA5}">
                      <a16:colId xmlns:a16="http://schemas.microsoft.com/office/drawing/2014/main" val="3136593412"/>
                    </a:ext>
                  </a:extLst>
                </a:gridCol>
                <a:gridCol w="279391">
                  <a:extLst>
                    <a:ext uri="{9D8B030D-6E8A-4147-A177-3AD203B41FA5}">
                      <a16:colId xmlns:a16="http://schemas.microsoft.com/office/drawing/2014/main" val="1075660679"/>
                    </a:ext>
                  </a:extLst>
                </a:gridCol>
                <a:gridCol w="279391">
                  <a:extLst>
                    <a:ext uri="{9D8B030D-6E8A-4147-A177-3AD203B41FA5}">
                      <a16:colId xmlns:a16="http://schemas.microsoft.com/office/drawing/2014/main" val="4237563389"/>
                    </a:ext>
                  </a:extLst>
                </a:gridCol>
                <a:gridCol w="279391">
                  <a:extLst>
                    <a:ext uri="{9D8B030D-6E8A-4147-A177-3AD203B41FA5}">
                      <a16:colId xmlns:a16="http://schemas.microsoft.com/office/drawing/2014/main" val="469160464"/>
                    </a:ext>
                  </a:extLst>
                </a:gridCol>
                <a:gridCol w="279391">
                  <a:extLst>
                    <a:ext uri="{9D8B030D-6E8A-4147-A177-3AD203B41FA5}">
                      <a16:colId xmlns:a16="http://schemas.microsoft.com/office/drawing/2014/main" val="2295860157"/>
                    </a:ext>
                  </a:extLst>
                </a:gridCol>
                <a:gridCol w="279391">
                  <a:extLst>
                    <a:ext uri="{9D8B030D-6E8A-4147-A177-3AD203B41FA5}">
                      <a16:colId xmlns:a16="http://schemas.microsoft.com/office/drawing/2014/main" val="1522213206"/>
                    </a:ext>
                  </a:extLst>
                </a:gridCol>
                <a:gridCol w="279391">
                  <a:extLst>
                    <a:ext uri="{9D8B030D-6E8A-4147-A177-3AD203B41FA5}">
                      <a16:colId xmlns:a16="http://schemas.microsoft.com/office/drawing/2014/main" val="2404643562"/>
                    </a:ext>
                  </a:extLst>
                </a:gridCol>
                <a:gridCol w="279391">
                  <a:extLst>
                    <a:ext uri="{9D8B030D-6E8A-4147-A177-3AD203B41FA5}">
                      <a16:colId xmlns:a16="http://schemas.microsoft.com/office/drawing/2014/main" val="1279001474"/>
                    </a:ext>
                  </a:extLst>
                </a:gridCol>
                <a:gridCol w="279391">
                  <a:extLst>
                    <a:ext uri="{9D8B030D-6E8A-4147-A177-3AD203B41FA5}">
                      <a16:colId xmlns:a16="http://schemas.microsoft.com/office/drawing/2014/main" val="3608833281"/>
                    </a:ext>
                  </a:extLst>
                </a:gridCol>
                <a:gridCol w="284939">
                  <a:extLst>
                    <a:ext uri="{9D8B030D-6E8A-4147-A177-3AD203B41FA5}">
                      <a16:colId xmlns:a16="http://schemas.microsoft.com/office/drawing/2014/main" val="3648884691"/>
                    </a:ext>
                  </a:extLst>
                </a:gridCol>
                <a:gridCol w="284939">
                  <a:extLst>
                    <a:ext uri="{9D8B030D-6E8A-4147-A177-3AD203B41FA5}">
                      <a16:colId xmlns:a16="http://schemas.microsoft.com/office/drawing/2014/main" val="2427366778"/>
                    </a:ext>
                  </a:extLst>
                </a:gridCol>
                <a:gridCol w="284939">
                  <a:extLst>
                    <a:ext uri="{9D8B030D-6E8A-4147-A177-3AD203B41FA5}">
                      <a16:colId xmlns:a16="http://schemas.microsoft.com/office/drawing/2014/main" val="4016783974"/>
                    </a:ext>
                  </a:extLst>
                </a:gridCol>
                <a:gridCol w="284939">
                  <a:extLst>
                    <a:ext uri="{9D8B030D-6E8A-4147-A177-3AD203B41FA5}">
                      <a16:colId xmlns:a16="http://schemas.microsoft.com/office/drawing/2014/main" val="334842931"/>
                    </a:ext>
                  </a:extLst>
                </a:gridCol>
                <a:gridCol w="284939">
                  <a:extLst>
                    <a:ext uri="{9D8B030D-6E8A-4147-A177-3AD203B41FA5}">
                      <a16:colId xmlns:a16="http://schemas.microsoft.com/office/drawing/2014/main" val="1339402407"/>
                    </a:ext>
                  </a:extLst>
                </a:gridCol>
              </a:tblGrid>
              <a:tr h="475307">
                <a:tc gridSpan="5"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0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fakulta 3/5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244" marR="98244" marT="49122" marB="4912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682" marR="73682" marT="1023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0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pedagogická praxe  5/5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244" marR="98244" marT="49122" marB="4912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682" marR="73682" marT="1023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0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další vzdělávání  3/5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244" marR="98244" marT="49122" marB="4912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110695"/>
                  </a:ext>
                </a:extLst>
              </a:tr>
              <a:tr h="216208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682" marR="73682" marT="102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682" marR="73682" marT="102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682" marR="73682" marT="102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682" marR="73682" marT="102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682" marR="73682" marT="102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682" marR="73682" marT="102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682" marR="73682" marT="102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682" marR="73682" marT="102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682" marR="73682" marT="102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682" marR="73682" marT="102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682" marR="73682" marT="102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682" marR="73682" marT="102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682" marR="73682" marT="102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682" marR="73682" marT="102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682" marR="73682" marT="102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682" marR="73682" marT="102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0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682" marR="73682" marT="102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3845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7359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4F23F3F-222A-47F3-8762-66C4E767B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Základem pro tuto roli je především oborová didaktika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91D8DB-D20C-45DB-83E2-C9CE79EB4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OTÁZKOU JE: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Co si z výuky na VŠ odnést pro budoucí formování školního, ale především vlastního kurikula?</a:t>
            </a:r>
          </a:p>
          <a:p>
            <a:r>
              <a:rPr lang="cs-CZ" dirty="0"/>
              <a:t>Co chybí současnému RVP?</a:t>
            </a:r>
          </a:p>
        </p:txBody>
      </p:sp>
    </p:spTree>
    <p:extLst>
      <p:ext uri="{BB962C8B-B14F-4D97-AF65-F5344CB8AC3E}">
        <p14:creationId xmlns:p14="http://schemas.microsoft.com/office/powerpoint/2010/main" val="1501372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E6D6ABF7-C334-4695-8025-FD21767114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571" t="17819" r="30299" b="5830"/>
          <a:stretch/>
        </p:blipFill>
        <p:spPr>
          <a:xfrm>
            <a:off x="703182" y="1019449"/>
            <a:ext cx="4777381" cy="4649358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9E97325-93AD-4FCD-A792-E32660691A0B}"/>
              </a:ext>
            </a:extLst>
          </p:cNvPr>
          <p:cNvSpPr txBox="1"/>
          <p:nvPr/>
        </p:nvSpPr>
        <p:spPr>
          <a:xfrm>
            <a:off x="5894962" y="1984443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cap="all" dirty="0" err="1"/>
              <a:t>Současná</a:t>
            </a:r>
            <a:r>
              <a:rPr lang="en-US" cap="all" dirty="0"/>
              <a:t> </a:t>
            </a:r>
            <a:r>
              <a:rPr lang="en-US" cap="all" dirty="0" err="1"/>
              <a:t>skladba</a:t>
            </a:r>
            <a:r>
              <a:rPr lang="en-US" cap="all" dirty="0"/>
              <a:t> RVP </a:t>
            </a:r>
            <a:r>
              <a:rPr lang="en-US" cap="all" dirty="0" err="1"/>
              <a:t>postrádá</a:t>
            </a:r>
            <a:r>
              <a:rPr lang="en-US" cap="all" dirty="0"/>
              <a:t> </a:t>
            </a:r>
            <a:r>
              <a:rPr lang="en-US" cap="all" dirty="0" err="1"/>
              <a:t>pojmovou</a:t>
            </a:r>
            <a:r>
              <a:rPr lang="en-US" cap="all" dirty="0"/>
              <a:t> </a:t>
            </a:r>
            <a:r>
              <a:rPr lang="en-US" cap="all" dirty="0" err="1"/>
              <a:t>základnu</a:t>
            </a:r>
            <a:endParaRPr lang="en-US" cap="all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Vyplňováním</a:t>
            </a:r>
            <a:r>
              <a:rPr lang="en-US" dirty="0"/>
              <a:t> </a:t>
            </a:r>
            <a:r>
              <a:rPr lang="en-US" dirty="0" err="1"/>
              <a:t>tabulek</a:t>
            </a:r>
            <a:r>
              <a:rPr lang="en-US" dirty="0"/>
              <a:t> a </a:t>
            </a:r>
            <a:r>
              <a:rPr lang="en-US" dirty="0" err="1"/>
              <a:t>tvorbou</a:t>
            </a:r>
            <a:r>
              <a:rPr lang="en-US" dirty="0"/>
              <a:t> </a:t>
            </a:r>
            <a:r>
              <a:rPr lang="en-US" dirty="0" err="1"/>
              <a:t>tabulky</a:t>
            </a:r>
            <a:r>
              <a:rPr lang="en-US" dirty="0"/>
              <a:t> se </a:t>
            </a:r>
            <a:r>
              <a:rPr lang="en-US" dirty="0" err="1"/>
              <a:t>základními</a:t>
            </a:r>
            <a:r>
              <a:rPr lang="en-US" dirty="0"/>
              <a:t> </a:t>
            </a:r>
            <a:r>
              <a:rPr lang="en-US" dirty="0" err="1"/>
              <a:t>pojmy</a:t>
            </a:r>
            <a:r>
              <a:rPr lang="en-US" dirty="0"/>
              <a:t> v </a:t>
            </a:r>
            <a:r>
              <a:rPr lang="en-US" dirty="0" err="1"/>
              <a:t>jednotlivých</a:t>
            </a:r>
            <a:r>
              <a:rPr lang="en-US" dirty="0"/>
              <a:t> </a:t>
            </a:r>
            <a:r>
              <a:rPr lang="en-US" dirty="0" err="1"/>
              <a:t>předmětech</a:t>
            </a:r>
            <a:r>
              <a:rPr lang="en-US" dirty="0"/>
              <a:t> VŠ, </a:t>
            </a:r>
            <a:r>
              <a:rPr lang="en-US" dirty="0" err="1"/>
              <a:t>jejich</a:t>
            </a:r>
            <a:r>
              <a:rPr lang="en-US" dirty="0"/>
              <a:t> </a:t>
            </a:r>
            <a:r>
              <a:rPr lang="en-US" dirty="0" err="1"/>
              <a:t>hierarchizací</a:t>
            </a:r>
            <a:r>
              <a:rPr lang="en-US" dirty="0"/>
              <a:t> a </a:t>
            </a:r>
            <a:r>
              <a:rPr lang="en-US" dirty="0" err="1"/>
              <a:t>tvorbou</a:t>
            </a:r>
            <a:r>
              <a:rPr lang="en-US" dirty="0"/>
              <a:t> </a:t>
            </a:r>
            <a:r>
              <a:rPr lang="en-US" dirty="0" err="1"/>
              <a:t>pojmových</a:t>
            </a:r>
            <a:r>
              <a:rPr lang="en-US" dirty="0"/>
              <a:t> map, </a:t>
            </a:r>
            <a:r>
              <a:rPr lang="en-US" dirty="0" err="1"/>
              <a:t>dosáhneme</a:t>
            </a:r>
            <a:r>
              <a:rPr lang="en-US" dirty="0"/>
              <a:t> </a:t>
            </a:r>
            <a:r>
              <a:rPr lang="en-US" dirty="0" err="1"/>
              <a:t>povědomí</a:t>
            </a:r>
            <a:r>
              <a:rPr lang="en-US" dirty="0"/>
              <a:t> o tom, jak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základě</a:t>
            </a:r>
            <a:r>
              <a:rPr lang="en-US" dirty="0"/>
              <a:t> </a:t>
            </a:r>
            <a:r>
              <a:rPr lang="en-US" dirty="0" err="1"/>
              <a:t>jejich</a:t>
            </a:r>
            <a:r>
              <a:rPr lang="en-US" dirty="0"/>
              <a:t> </a:t>
            </a:r>
            <a:r>
              <a:rPr lang="en-US" dirty="0" err="1"/>
              <a:t>znalostí</a:t>
            </a:r>
            <a:r>
              <a:rPr lang="en-US" dirty="0"/>
              <a:t> </a:t>
            </a:r>
            <a:r>
              <a:rPr lang="en-US" dirty="0" err="1"/>
              <a:t>dosáhnout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osvojení</a:t>
            </a:r>
            <a:r>
              <a:rPr lang="en-US" dirty="0"/>
              <a:t> </a:t>
            </a:r>
            <a:r>
              <a:rPr lang="en-US" dirty="0" err="1"/>
              <a:t>očekávaných</a:t>
            </a:r>
            <a:r>
              <a:rPr lang="en-US" dirty="0"/>
              <a:t> </a:t>
            </a:r>
            <a:r>
              <a:rPr lang="en-US" dirty="0" err="1"/>
              <a:t>výstupů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objasnění</a:t>
            </a:r>
            <a:r>
              <a:rPr lang="en-US" dirty="0"/>
              <a:t> </a:t>
            </a:r>
            <a:r>
              <a:rPr lang="en-US" dirty="0" err="1"/>
              <a:t>geografických</a:t>
            </a:r>
            <a:r>
              <a:rPr lang="en-US" dirty="0"/>
              <a:t> </a:t>
            </a:r>
            <a:r>
              <a:rPr lang="en-US" dirty="0" err="1"/>
              <a:t>konceptů</a:t>
            </a:r>
            <a:r>
              <a:rPr lang="en-US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921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D5DAE566-5DBD-4B14-B04B-93B9E73387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83" t="17629" r="31916" b="7556"/>
          <a:stretch/>
        </p:blipFill>
        <p:spPr>
          <a:xfrm>
            <a:off x="2162913" y="1"/>
            <a:ext cx="6681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0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5F60CDB-EAD3-4221-AB01-E4B157142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2100" b="1" kern="1200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100" b="1" kern="1200" cap="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Podíl</a:t>
            </a:r>
            <a:r>
              <a:rPr lang="en-US" sz="2100" b="1" kern="1200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100" b="1" cap="all" dirty="0" err="1"/>
              <a:t>Fakulty</a:t>
            </a:r>
            <a:r>
              <a:rPr lang="en-US" sz="2100" b="1" kern="1200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100" b="1" kern="1200" cap="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Uč</a:t>
            </a:r>
            <a:r>
              <a:rPr lang="en-US" sz="2100" b="1" kern="1200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2100" b="1" kern="1200" cap="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praxe</a:t>
            </a:r>
            <a:r>
              <a:rPr lang="en-US" sz="2100" b="1" kern="1200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2100" b="1" kern="1200" cap="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dalšího</a:t>
            </a:r>
            <a:r>
              <a:rPr lang="en-US" sz="2100" b="1" kern="1200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100" b="1" kern="1200" cap="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vzdělávání</a:t>
            </a:r>
            <a:r>
              <a:rPr lang="en-US" sz="2100" b="1" kern="1200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100" b="1" kern="1200" cap="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2100" b="1" kern="1200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100" b="1" kern="1200" cap="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jednotlivých</a:t>
            </a:r>
            <a:r>
              <a:rPr lang="en-US" sz="2100" b="1" kern="1200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100" b="1" kern="1200" cap="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rolích</a:t>
            </a:r>
            <a:b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38F20FF8-1EE0-451A-B8D2-D0E1B6708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4962" y="1984443"/>
            <a:ext cx="5458838" cy="41925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cs-CZ" b="1" i="0" u="none" strike="noStrike" cap="none" normalizeH="0" baseline="0" dirty="0">
                <a:ln>
                  <a:noFill/>
                </a:ln>
                <a:effectLst/>
              </a:rPr>
              <a:t>UČITEL VÝZKUMNÍK</a:t>
            </a:r>
            <a:endParaRPr kumimoji="0" lang="en-US" altLang="cs-CZ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Těžiště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této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role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spadá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do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učitelské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praxe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,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kde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jde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především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o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metody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konstrukčního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výzkumu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,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kdy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učitelé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hledají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příčiny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úspěchu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či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neúspěchu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své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výuky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a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tím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se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posouvají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k 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jejímu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zkvalitňování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. 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Počátek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je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nastartovaný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na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fakultě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a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úspěch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by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měl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být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zpravidla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podložený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cíleným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dalším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vzděláváním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učitelů</a:t>
            </a:r>
            <a:r>
              <a:rPr kumimoji="0" lang="en-US" altLang="cs-CZ" b="1" i="0" u="none" strike="noStrike" cap="none" normalizeH="0" baseline="0" dirty="0">
                <a:ln>
                  <a:noFill/>
                </a:ln>
                <a:effectLst/>
              </a:rPr>
              <a:t>. 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Obecně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se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dá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říci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,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že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tuto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činnost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většina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učitelů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dělá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podvědomě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reflektováním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svojí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proběhlé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výuky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. 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Skutečný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výzkumník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se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však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projeví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tím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,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že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si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dokáže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tyto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reflexe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zaznamenávat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,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tvořit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z 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nich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závěry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a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hlavně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je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schopný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je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předávat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ostatním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učitelům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.</a:t>
            </a:r>
            <a:endParaRPr kumimoji="0" lang="en-US" altLang="cs-CZ" b="0" i="0" u="none" strike="noStrike" cap="none" normalizeH="0" baseline="0" dirty="0">
              <a:ln>
                <a:noFill/>
              </a:ln>
              <a:effectLst/>
            </a:endParaRP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505438AC-9D29-41A1-A88A-A62E556145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176941"/>
              </p:ext>
            </p:extLst>
          </p:nvPr>
        </p:nvGraphicFramePr>
        <p:xfrm>
          <a:off x="703182" y="2997972"/>
          <a:ext cx="4777386" cy="692314"/>
        </p:xfrm>
        <a:graphic>
          <a:graphicData uri="http://schemas.openxmlformats.org/drawingml/2006/table">
            <a:tbl>
              <a:tblPr firstRow="1" firstCol="1" bandRow="1"/>
              <a:tblGrid>
                <a:gridCol w="279243">
                  <a:extLst>
                    <a:ext uri="{9D8B030D-6E8A-4147-A177-3AD203B41FA5}">
                      <a16:colId xmlns:a16="http://schemas.microsoft.com/office/drawing/2014/main" val="516730970"/>
                    </a:ext>
                  </a:extLst>
                </a:gridCol>
                <a:gridCol w="279243">
                  <a:extLst>
                    <a:ext uri="{9D8B030D-6E8A-4147-A177-3AD203B41FA5}">
                      <a16:colId xmlns:a16="http://schemas.microsoft.com/office/drawing/2014/main" val="1598509047"/>
                    </a:ext>
                  </a:extLst>
                </a:gridCol>
                <a:gridCol w="279243">
                  <a:extLst>
                    <a:ext uri="{9D8B030D-6E8A-4147-A177-3AD203B41FA5}">
                      <a16:colId xmlns:a16="http://schemas.microsoft.com/office/drawing/2014/main" val="715510103"/>
                    </a:ext>
                  </a:extLst>
                </a:gridCol>
                <a:gridCol w="279243">
                  <a:extLst>
                    <a:ext uri="{9D8B030D-6E8A-4147-A177-3AD203B41FA5}">
                      <a16:colId xmlns:a16="http://schemas.microsoft.com/office/drawing/2014/main" val="806059710"/>
                    </a:ext>
                  </a:extLst>
                </a:gridCol>
                <a:gridCol w="279243">
                  <a:extLst>
                    <a:ext uri="{9D8B030D-6E8A-4147-A177-3AD203B41FA5}">
                      <a16:colId xmlns:a16="http://schemas.microsoft.com/office/drawing/2014/main" val="706668228"/>
                    </a:ext>
                  </a:extLst>
                </a:gridCol>
                <a:gridCol w="279243">
                  <a:extLst>
                    <a:ext uri="{9D8B030D-6E8A-4147-A177-3AD203B41FA5}">
                      <a16:colId xmlns:a16="http://schemas.microsoft.com/office/drawing/2014/main" val="1343591976"/>
                    </a:ext>
                  </a:extLst>
                </a:gridCol>
                <a:gridCol w="279243">
                  <a:extLst>
                    <a:ext uri="{9D8B030D-6E8A-4147-A177-3AD203B41FA5}">
                      <a16:colId xmlns:a16="http://schemas.microsoft.com/office/drawing/2014/main" val="3511454476"/>
                    </a:ext>
                  </a:extLst>
                </a:gridCol>
                <a:gridCol w="279243">
                  <a:extLst>
                    <a:ext uri="{9D8B030D-6E8A-4147-A177-3AD203B41FA5}">
                      <a16:colId xmlns:a16="http://schemas.microsoft.com/office/drawing/2014/main" val="1914884368"/>
                    </a:ext>
                  </a:extLst>
                </a:gridCol>
                <a:gridCol w="279243">
                  <a:extLst>
                    <a:ext uri="{9D8B030D-6E8A-4147-A177-3AD203B41FA5}">
                      <a16:colId xmlns:a16="http://schemas.microsoft.com/office/drawing/2014/main" val="738305053"/>
                    </a:ext>
                  </a:extLst>
                </a:gridCol>
                <a:gridCol w="279243">
                  <a:extLst>
                    <a:ext uri="{9D8B030D-6E8A-4147-A177-3AD203B41FA5}">
                      <a16:colId xmlns:a16="http://schemas.microsoft.com/office/drawing/2014/main" val="2543757518"/>
                    </a:ext>
                  </a:extLst>
                </a:gridCol>
                <a:gridCol w="279243">
                  <a:extLst>
                    <a:ext uri="{9D8B030D-6E8A-4147-A177-3AD203B41FA5}">
                      <a16:colId xmlns:a16="http://schemas.microsoft.com/office/drawing/2014/main" val="1340203997"/>
                    </a:ext>
                  </a:extLst>
                </a:gridCol>
                <a:gridCol w="279243">
                  <a:extLst>
                    <a:ext uri="{9D8B030D-6E8A-4147-A177-3AD203B41FA5}">
                      <a16:colId xmlns:a16="http://schemas.microsoft.com/office/drawing/2014/main" val="3098989433"/>
                    </a:ext>
                  </a:extLst>
                </a:gridCol>
                <a:gridCol w="285294">
                  <a:extLst>
                    <a:ext uri="{9D8B030D-6E8A-4147-A177-3AD203B41FA5}">
                      <a16:colId xmlns:a16="http://schemas.microsoft.com/office/drawing/2014/main" val="3032894825"/>
                    </a:ext>
                  </a:extLst>
                </a:gridCol>
                <a:gridCol w="285294">
                  <a:extLst>
                    <a:ext uri="{9D8B030D-6E8A-4147-A177-3AD203B41FA5}">
                      <a16:colId xmlns:a16="http://schemas.microsoft.com/office/drawing/2014/main" val="2712991457"/>
                    </a:ext>
                  </a:extLst>
                </a:gridCol>
                <a:gridCol w="285294">
                  <a:extLst>
                    <a:ext uri="{9D8B030D-6E8A-4147-A177-3AD203B41FA5}">
                      <a16:colId xmlns:a16="http://schemas.microsoft.com/office/drawing/2014/main" val="757366021"/>
                    </a:ext>
                  </a:extLst>
                </a:gridCol>
                <a:gridCol w="285294">
                  <a:extLst>
                    <a:ext uri="{9D8B030D-6E8A-4147-A177-3AD203B41FA5}">
                      <a16:colId xmlns:a16="http://schemas.microsoft.com/office/drawing/2014/main" val="3734023070"/>
                    </a:ext>
                  </a:extLst>
                </a:gridCol>
                <a:gridCol w="285294">
                  <a:extLst>
                    <a:ext uri="{9D8B030D-6E8A-4147-A177-3AD203B41FA5}">
                      <a16:colId xmlns:a16="http://schemas.microsoft.com/office/drawing/2014/main" val="2535634431"/>
                    </a:ext>
                  </a:extLst>
                </a:gridCol>
              </a:tblGrid>
              <a:tr h="475748">
                <a:tc gridSpan="5"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1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fakulta 2/5</a:t>
                      </a:r>
                      <a:endParaRPr lang="cs-CZ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980" marR="97980" marT="48990" marB="48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85" marR="73485" marT="1020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1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pedagogická praxe  5/5</a:t>
                      </a:r>
                      <a:endParaRPr lang="cs-CZ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980" marR="97980" marT="48990" marB="48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85" marR="73485" marT="1020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1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další vzdělávání  4/5</a:t>
                      </a:r>
                      <a:endParaRPr lang="cs-CZ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980" marR="97980" marT="48990" marB="489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436147"/>
                  </a:ext>
                </a:extLst>
              </a:tr>
              <a:tr h="216566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85" marR="73485" marT="102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85" marR="73485" marT="102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85" marR="73485" marT="102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85" marR="73485" marT="102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85" marR="73485" marT="102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85" marR="73485" marT="102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85" marR="73485" marT="102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85" marR="73485" marT="102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85" marR="73485" marT="102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85" marR="73485" marT="102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85" marR="73485" marT="102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85" marR="73485" marT="10206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85" marR="73485" marT="102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85" marR="73485" marT="102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85" marR="73485" marT="102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85" marR="73485" marT="102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1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85" marR="73485" marT="102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4449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1912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992BCA7-50C4-4CBA-9ED9-848974105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cs-CZ" dirty="0"/>
              <a:t>Co máme za sebou?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412DBA-4CD3-46D6-93CB-4517A0F00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500" b="1" dirty="0"/>
              <a:t>Didaktika pro Bc - studium</a:t>
            </a:r>
            <a:endParaRPr lang="cs-CZ" sz="1500" dirty="0"/>
          </a:p>
          <a:p>
            <a:r>
              <a:rPr lang="cs-CZ" sz="1500" dirty="0"/>
              <a:t>Cvičení č. 1 – </a:t>
            </a:r>
            <a:r>
              <a:rPr lang="cs-CZ" sz="1500" dirty="0" err="1"/>
              <a:t>prekoncepty</a:t>
            </a:r>
            <a:r>
              <a:rPr lang="cs-CZ" sz="1500" dirty="0"/>
              <a:t> </a:t>
            </a:r>
          </a:p>
          <a:p>
            <a:r>
              <a:rPr lang="cs-CZ" sz="1500" dirty="0"/>
              <a:t>Cvičení č. 2 – úvod do studia geografie (představuji „nový“ předmět zeměpis) </a:t>
            </a:r>
          </a:p>
          <a:p>
            <a:r>
              <a:rPr lang="cs-CZ" sz="1500" dirty="0"/>
              <a:t>Cvičení č. 3 – poznání místa pomocí učební strategie „Guerilla </a:t>
            </a:r>
            <a:r>
              <a:rPr lang="cs-CZ" sz="1500" dirty="0" err="1"/>
              <a:t>geography</a:t>
            </a:r>
            <a:r>
              <a:rPr lang="cs-CZ" sz="1500" dirty="0"/>
              <a:t>“ </a:t>
            </a:r>
          </a:p>
          <a:p>
            <a:r>
              <a:rPr lang="cs-CZ" sz="1500" dirty="0"/>
              <a:t>Cvičení č. 3 – geografické zdroje dat, kartografie a topografie </a:t>
            </a:r>
          </a:p>
          <a:p>
            <a:r>
              <a:rPr lang="cs-CZ" sz="1500" dirty="0"/>
              <a:t>Cvičení č. 4 – hodnocení učebnic </a:t>
            </a:r>
          </a:p>
          <a:p>
            <a:r>
              <a:rPr lang="cs-CZ" sz="1500" dirty="0"/>
              <a:t>Cvičení č. 5A – regionální geografie – práce s informacemi (encyklopedismus vs. kritické myšlení) - Kazachstán</a:t>
            </a:r>
          </a:p>
          <a:p>
            <a:r>
              <a:rPr lang="cs-CZ" sz="1500" dirty="0"/>
              <a:t>Cvičení č. 5B – generalizace vybraného makroregionu (vždy geografická) </a:t>
            </a:r>
          </a:p>
          <a:p>
            <a:r>
              <a:rPr lang="cs-CZ" sz="1500" dirty="0"/>
              <a:t>Cvičení č. 6 – Obecná fyzická geografie – VVP – příklad - Půda</a:t>
            </a:r>
          </a:p>
          <a:p>
            <a:endParaRPr lang="cs-CZ" sz="15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01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0AD1ED-D5BC-7F43-B9D5-492F1EBB0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Obsah prezentace</a:t>
            </a:r>
            <a:endParaRPr lang="cs-CZ" dirty="0"/>
          </a:p>
        </p:txBody>
      </p:sp>
      <p:graphicFrame>
        <p:nvGraphicFramePr>
          <p:cNvPr id="15" name="Zástupný obsah 2">
            <a:extLst>
              <a:ext uri="{FF2B5EF4-FFF2-40B4-BE49-F238E27FC236}">
                <a16:creationId xmlns:a16="http://schemas.microsoft.com/office/drawing/2014/main" id="{A13F2BDB-8BAE-4D20-B3FE-0262ED5C3C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646086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8079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F6D9C74-6977-47A3-AB28-40D347A7F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Učební materiály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38E099-A559-4A3E-B1EC-3608AD6B1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cs-CZ" sz="2000" dirty="0" err="1"/>
              <a:t>Lecture</a:t>
            </a:r>
            <a:r>
              <a:rPr lang="cs-CZ" sz="2000" dirty="0"/>
              <a:t> 4 – pohled na geografii (IGU – 2006) - videosekvence</a:t>
            </a:r>
          </a:p>
          <a:p>
            <a:pPr lvl="0"/>
            <a:r>
              <a:rPr lang="cs-CZ" sz="2000" dirty="0"/>
              <a:t>Nejpoužívanější učebnice ZŠ – </a:t>
            </a:r>
            <a:r>
              <a:rPr lang="cs-CZ" sz="2000" dirty="0" err="1"/>
              <a:t>skeny</a:t>
            </a:r>
            <a:endParaRPr lang="cs-CZ" sz="2000" dirty="0"/>
          </a:p>
          <a:p>
            <a:pPr lvl="0"/>
            <a:r>
              <a:rPr lang="cs-CZ" sz="2000" dirty="0"/>
              <a:t>RVP – verze 2017</a:t>
            </a:r>
          </a:p>
          <a:p>
            <a:pPr lvl="0"/>
            <a:r>
              <a:rPr lang="cs-CZ" sz="2000" dirty="0"/>
              <a:t>Bez geografie… - motivační text k překladu</a:t>
            </a:r>
          </a:p>
          <a:p>
            <a:pPr lvl="0"/>
            <a:r>
              <a:rPr lang="cs-CZ" sz="2000" dirty="0"/>
              <a:t>Využití místa  – postup práce  (Hofmann, </a:t>
            </a:r>
            <a:r>
              <a:rPr lang="cs-CZ" sz="2000" dirty="0" err="1"/>
              <a:t>Mísařová</a:t>
            </a:r>
            <a:r>
              <a:rPr lang="cs-CZ" sz="2000" dirty="0"/>
              <a:t>)</a:t>
            </a:r>
          </a:p>
          <a:p>
            <a:pPr lvl="0"/>
            <a:r>
              <a:rPr lang="cs-CZ" sz="2000" dirty="0"/>
              <a:t>Půda – náměty pro uchopení tematického celku (Hofmann)</a:t>
            </a:r>
          </a:p>
          <a:p>
            <a:pPr lvl="0"/>
            <a:r>
              <a:rPr lang="cs-CZ" sz="2000" dirty="0"/>
              <a:t>Práce s mapou – (Jana Vaníčková)</a:t>
            </a:r>
          </a:p>
          <a:p>
            <a:pPr lvl="0"/>
            <a:r>
              <a:rPr lang="cs-CZ" sz="2000" dirty="0"/>
              <a:t>Tabulky s generalizačními charakteristikami makroregionů (Anděl, Bičík, Bláha, </a:t>
            </a:r>
            <a:r>
              <a:rPr lang="cs-CZ" sz="2000" dirty="0" err="1"/>
              <a:t>Harm</a:t>
            </a:r>
            <a:r>
              <a:rPr lang="cs-CZ" sz="2000" dirty="0"/>
              <a:t> de </a:t>
            </a:r>
            <a:r>
              <a:rPr lang="cs-CZ" sz="2000" dirty="0" err="1"/>
              <a:t>Blij</a:t>
            </a:r>
            <a:r>
              <a:rPr lang="cs-CZ" sz="2000" dirty="0"/>
              <a:t>)</a:t>
            </a:r>
          </a:p>
          <a:p>
            <a:pPr lvl="0"/>
            <a:r>
              <a:rPr lang="cs-CZ" sz="2000" dirty="0"/>
              <a:t>Všeobecný přehled a/nebo tematické studium? Podněty k zamýšlené revizi RVP 1- </a:t>
            </a:r>
            <a:r>
              <a:rPr lang="cs-CZ" sz="2000" dirty="0" err="1"/>
              <a:t>txt</a:t>
            </a:r>
            <a:r>
              <a:rPr lang="cs-CZ" sz="2000" dirty="0"/>
              <a:t> (Kazachstán), článek Hofmann, Spurná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39646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8E71EDC-C88C-44CA-B900-B4AAF3B7C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cs-CZ" dirty="0"/>
              <a:t>Co dále máme za sebou?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ECF6BC-0681-4E14-A13F-AFE47DD24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b="1" dirty="0"/>
              <a:t>Didaktika geografie 1</a:t>
            </a:r>
            <a:endParaRPr lang="cs-CZ" sz="2200" dirty="0"/>
          </a:p>
          <a:p>
            <a:r>
              <a:rPr lang="cs-CZ" sz="2200" dirty="0"/>
              <a:t>Cvičení č. 1 – plánování a příprava výuky podle zadaných makroregionů</a:t>
            </a:r>
          </a:p>
          <a:p>
            <a:r>
              <a:rPr lang="cs-CZ" sz="2200" dirty="0"/>
              <a:t>Cvičení č. 2 – hodnocení učebnic – obsahová analýza zvoleného tem. celku z regionální geografie</a:t>
            </a:r>
          </a:p>
          <a:p>
            <a:r>
              <a:rPr lang="cs-CZ" sz="2200" dirty="0"/>
              <a:t>Cvičení č. 3 – přípravy na komplexní probírání určeného makroregionu a modelového státu</a:t>
            </a:r>
          </a:p>
          <a:p>
            <a:r>
              <a:rPr lang="cs-CZ" sz="2200" dirty="0"/>
              <a:t>Cvičení č. 4 – vzájemné hodnocení zpracovaných cvičení</a:t>
            </a:r>
          </a:p>
          <a:p>
            <a:r>
              <a:rPr lang="cs-CZ" sz="2200" dirty="0"/>
              <a:t>Cvičení č. 5 – tabulky pro souhrnné cvičení, tabulky pojmů, pojmové mapy</a:t>
            </a:r>
          </a:p>
          <a:p>
            <a:endParaRPr lang="cs-CZ" sz="22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09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22AD5E1-499B-4264-9737-33ADBE649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Učební materiály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13A01C-4119-4653-BF17-D52F13514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Základní literatura: Skeny makroregionů - Anděl, J., Bičík, I., Bláha, J.,D. </a:t>
            </a:r>
            <a:r>
              <a:rPr lang="cs-CZ" i="1" dirty="0"/>
              <a:t>Makroregiony světa/Nová regionální geografie. </a:t>
            </a:r>
            <a:r>
              <a:rPr lang="cs-CZ" dirty="0"/>
              <a:t>Univerzita Karlova, Nakladatelství Karolinum 2019, 326 s.</a:t>
            </a:r>
          </a:p>
          <a:p>
            <a:pPr lvl="0"/>
            <a:r>
              <a:rPr lang="cs-CZ" dirty="0"/>
              <a:t>Učebnice regionální geografie ZŠ – skeny</a:t>
            </a:r>
          </a:p>
          <a:p>
            <a:pPr lvl="0"/>
            <a:r>
              <a:rPr lang="cs-CZ" dirty="0"/>
              <a:t>Standardy – indikátory – text – Hofmann, Knecht a kol.</a:t>
            </a:r>
          </a:p>
          <a:p>
            <a:pPr lvl="0"/>
            <a:r>
              <a:rPr lang="cs-CZ" dirty="0"/>
              <a:t>Tvorba přípravy na výuku – návod, ppt prezentace, Hofmann</a:t>
            </a:r>
          </a:p>
          <a:p>
            <a:pPr lvl="0"/>
            <a:r>
              <a:rPr lang="cs-CZ" dirty="0"/>
              <a:t>Učebnice regionální geografie – ppt prezentace - návod, jak postupovat při jejich hodnocení z pohledu učitele, ppt prezentace, Hofmann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4568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9EF30C2-29AC-4A0D-BC0A-A679CF113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A2C8460-EA8F-4D89-89A0-209AAD7F2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3520" y="2744662"/>
            <a:ext cx="6589707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 nás čeká?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66A0658-1CC4-4B0D-AAB7-A702286AF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04F1504-431A-4D86-9091-AE7E4B33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A804283-B929-4503-802F-4585376E2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D3811F5-514E-49A4-B382-673ED228A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67AD921-1CEE-4C1B-9AA3-C66D908DD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C36A08F5-3B56-47C5-A371-9187BE56E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887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C4E87C2-C765-8E49-BC42-81CC57778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 sz="4100">
                <a:solidFill>
                  <a:srgbClr val="FFFFFF"/>
                </a:solidFill>
              </a:rPr>
              <a:t>Okruhy k odborné rozpravě u kolokvia </a:t>
            </a:r>
            <a:br>
              <a:rPr lang="cs-CZ" sz="4100">
                <a:solidFill>
                  <a:srgbClr val="FFFFFF"/>
                </a:solidFill>
              </a:rPr>
            </a:br>
            <a:r>
              <a:rPr lang="cs-CZ" sz="4100">
                <a:solidFill>
                  <a:srgbClr val="FFFFFF"/>
                </a:solidFill>
              </a:rPr>
              <a:t>(číslo související otázky u SZZ):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D0D0D8-D892-D84A-9B94-DDE5784ED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276225" indent="-276225">
              <a:buNone/>
            </a:pPr>
            <a:r>
              <a:rPr lang="cs-CZ" sz="1800" b="1" dirty="0"/>
              <a:t>1. Spor mezi teorií a praxí geografického vzdělávání (19A)</a:t>
            </a:r>
          </a:p>
          <a:p>
            <a:pPr marL="276225" indent="-276225">
              <a:buNone/>
            </a:pPr>
            <a:r>
              <a:rPr lang="cs-CZ" sz="1800" dirty="0"/>
              <a:t>2. Historický vývoj geografického vzdělávání (7A)</a:t>
            </a:r>
          </a:p>
          <a:p>
            <a:pPr marL="276225" indent="-276225">
              <a:buNone/>
            </a:pPr>
            <a:r>
              <a:rPr lang="cs-CZ" sz="1800" dirty="0"/>
              <a:t>3. Kontinuita a progrese v kurikulu geografického vzdělávání (6A)</a:t>
            </a:r>
          </a:p>
          <a:p>
            <a:pPr marL="276225" indent="-276225">
              <a:buNone/>
            </a:pPr>
            <a:r>
              <a:rPr lang="cs-CZ" sz="1800" dirty="0"/>
              <a:t>4. Účel a hlavní myšlenky Mezinárodní charty geografického vzdělávání (15A)</a:t>
            </a:r>
          </a:p>
          <a:p>
            <a:pPr marL="276225" indent="-276225">
              <a:buNone/>
            </a:pPr>
            <a:r>
              <a:rPr lang="cs-CZ" sz="1800" b="1" dirty="0"/>
              <a:t>5. Cíle a obsahy geografického vzdělávání. (16A)</a:t>
            </a:r>
          </a:p>
          <a:p>
            <a:pPr marL="276225" indent="-276225">
              <a:buNone/>
            </a:pPr>
            <a:r>
              <a:rPr lang="cs-CZ" sz="1800" b="1" dirty="0"/>
              <a:t>6. Vzdělávací standardy a učebnice zeměpisu v zahraničí. Čím se můžeme inspirovat? (11A, 21A)</a:t>
            </a:r>
          </a:p>
          <a:p>
            <a:pPr marL="276225" indent="-276225">
              <a:buNone/>
            </a:pPr>
            <a:r>
              <a:rPr lang="cs-CZ" sz="1800" b="1" dirty="0"/>
              <a:t>7. Plánování a hodnocení kvality výuky zeměpisu (13A).</a:t>
            </a:r>
          </a:p>
          <a:p>
            <a:pPr marL="276225" indent="-276225">
              <a:buNone/>
            </a:pPr>
            <a:r>
              <a:rPr lang="cs-CZ" sz="1800" dirty="0"/>
              <a:t>8. Učitel geografie a jeho profesní růst (23A)</a:t>
            </a:r>
          </a:p>
          <a:p>
            <a:pPr marL="276225" indent="-276225">
              <a:buNone/>
            </a:pPr>
            <a:r>
              <a:rPr lang="cs-CZ" sz="1800" b="1" dirty="0"/>
              <a:t>9. Hodnocení žáků ve výuce geografie (20A)</a:t>
            </a:r>
          </a:p>
          <a:p>
            <a:pPr marL="276225" indent="-276225">
              <a:buNone/>
            </a:pPr>
            <a:r>
              <a:rPr lang="cs-CZ" sz="1800" b="1" dirty="0"/>
              <a:t>10. Teorie a praktické možnosti využití různých typů učebních úloh ve výuce zeměpisu (8A, 14A)</a:t>
            </a:r>
          </a:p>
          <a:p>
            <a:pPr marL="276225" indent="-276225">
              <a:buNone/>
            </a:pPr>
            <a:r>
              <a:rPr lang="cs-CZ" sz="1800" b="1" dirty="0"/>
              <a:t>11. Teorie a praktické možnosti využití terénní výuky v geografickém vzdělávání (5A, 18A)</a:t>
            </a:r>
          </a:p>
          <a:p>
            <a:pPr marL="276225" indent="-276225">
              <a:buNone/>
            </a:pPr>
            <a:r>
              <a:rPr lang="cs-CZ" sz="1800" b="1" dirty="0"/>
              <a:t>12. Praktické možnosti využití GIS ve výuce zeměpisu (1A)</a:t>
            </a:r>
          </a:p>
        </p:txBody>
      </p:sp>
    </p:spTree>
    <p:extLst>
      <p:ext uri="{BB962C8B-B14F-4D97-AF65-F5344CB8AC3E}">
        <p14:creationId xmlns:p14="http://schemas.microsoft.com/office/powerpoint/2010/main" val="4149632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7AA6509-4607-774A-9A10-743DAD000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Harmonogram přednášek</a:t>
            </a:r>
            <a:endParaRPr kumimoji="0" lang="cs-CZ" altLang="cs-CZ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F309CA09-402D-0946-ABFD-739A1DC376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2471805"/>
              </p:ext>
            </p:extLst>
          </p:nvPr>
        </p:nvGraphicFramePr>
        <p:xfrm>
          <a:off x="1631090" y="1926266"/>
          <a:ext cx="8929820" cy="4357525"/>
        </p:xfrm>
        <a:graphic>
          <a:graphicData uri="http://schemas.openxmlformats.org/drawingml/2006/table">
            <a:tbl>
              <a:tblPr bandRow="1">
                <a:tableStyleId>{8EC20E35-A176-4012-BC5E-935CFFF8708E}</a:tableStyleId>
              </a:tblPr>
              <a:tblGrid>
                <a:gridCol w="1081267">
                  <a:extLst>
                    <a:ext uri="{9D8B030D-6E8A-4147-A177-3AD203B41FA5}">
                      <a16:colId xmlns:a16="http://schemas.microsoft.com/office/drawing/2014/main" val="2499214079"/>
                    </a:ext>
                  </a:extLst>
                </a:gridCol>
                <a:gridCol w="1191954">
                  <a:extLst>
                    <a:ext uri="{9D8B030D-6E8A-4147-A177-3AD203B41FA5}">
                      <a16:colId xmlns:a16="http://schemas.microsoft.com/office/drawing/2014/main" val="2829257111"/>
                    </a:ext>
                  </a:extLst>
                </a:gridCol>
                <a:gridCol w="6656599">
                  <a:extLst>
                    <a:ext uri="{9D8B030D-6E8A-4147-A177-3AD203B41FA5}">
                      <a16:colId xmlns:a16="http://schemas.microsoft.com/office/drawing/2014/main" val="3351593256"/>
                    </a:ext>
                  </a:extLst>
                </a:gridCol>
              </a:tblGrid>
              <a:tr h="206473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000" b="0" u="none" strike="noStrike">
                          <a:effectLst/>
                        </a:rPr>
                        <a:t>Datum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129" marR="42129" marT="7434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000" b="0" u="none" strike="noStrike">
                          <a:effectLst/>
                        </a:rPr>
                        <a:t>Přednášející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129" marR="42129" marT="7434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000" b="0" u="none" strike="noStrike">
                          <a:effectLst/>
                        </a:rPr>
                        <a:t>Téma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129" marR="42129" marT="7434" marB="0"/>
                </a:tc>
                <a:extLst>
                  <a:ext uri="{0D108BD9-81ED-4DB2-BD59-A6C34878D82A}">
                    <a16:rowId xmlns:a16="http://schemas.microsoft.com/office/drawing/2014/main" val="2800518004"/>
                  </a:ext>
                </a:extLst>
              </a:tr>
              <a:tr h="461228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000" b="0" u="none" strike="noStrike">
                          <a:effectLst/>
                        </a:rPr>
                        <a:t>1.3.</a:t>
                      </a: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000" b="0" u="none" strike="noStrike">
                          <a:effectLst/>
                        </a:rPr>
                        <a:t>11:00 - 11:50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129" marR="42129" marT="7434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000" b="0" u="none" strike="noStrike">
                          <a:effectLst/>
                        </a:rPr>
                        <a:t>Hofmann, Knecht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129" marR="42129" marT="7434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000" b="1" u="none" strike="noStrike">
                          <a:effectLst/>
                        </a:rPr>
                        <a:t>Didaktika geografie: úvod do studia</a:t>
                      </a:r>
                      <a:endParaRPr lang="cs-CZ" sz="1000" b="0" u="none" strike="noStrike">
                        <a:effectLst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000" b="0" u="none" strike="noStrike">
                          <a:effectLst/>
                        </a:rPr>
                        <a:t>Požadavky ke kolokviu, shrnutí dosavadní výuky, koncepce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129" marR="42129" marT="7434" marB="0"/>
                </a:tc>
                <a:extLst>
                  <a:ext uri="{0D108BD9-81ED-4DB2-BD59-A6C34878D82A}">
                    <a16:rowId xmlns:a16="http://schemas.microsoft.com/office/drawing/2014/main" val="3241682214"/>
                  </a:ext>
                </a:extLst>
              </a:tr>
              <a:tr h="461228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000" b="0" u="none" strike="noStrike">
                          <a:effectLst/>
                        </a:rPr>
                        <a:t>8.3.</a:t>
                      </a: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000" b="0" u="none" strike="noStrike">
                          <a:effectLst/>
                        </a:rPr>
                        <a:t>11:00 - 11:50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129" marR="42129" marT="7434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000" b="0" u="none" strike="noStrike">
                          <a:effectLst/>
                        </a:rPr>
                        <a:t>Knecht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129" marR="42129" marT="7434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000" b="1" u="none" strike="noStrike">
                          <a:effectLst/>
                        </a:rPr>
                        <a:t>Spor mezi teorií a praxí geografického vzdělávání: příklady dobré i nedobré praxe a jejich zhodnocení.</a:t>
                      </a:r>
                      <a:endParaRPr lang="cs-CZ" sz="1000" b="0" u="none" strike="noStrike">
                        <a:effectLst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000" b="0" u="none" strike="noStrike">
                          <a:effectLst/>
                        </a:rPr>
                        <a:t>Reflexe klíčových témat probíraných na Semináři k učitelské praxi.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129" marR="42129" marT="7434" marB="0"/>
                </a:tc>
                <a:extLst>
                  <a:ext uri="{0D108BD9-81ED-4DB2-BD59-A6C34878D82A}">
                    <a16:rowId xmlns:a16="http://schemas.microsoft.com/office/drawing/2014/main" val="11574477"/>
                  </a:ext>
                </a:extLst>
              </a:tr>
              <a:tr h="461228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000" b="0" u="none" strike="noStrike">
                          <a:effectLst/>
                        </a:rPr>
                        <a:t>15.3.</a:t>
                      </a: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000" b="0" u="none" strike="noStrike">
                          <a:effectLst/>
                        </a:rPr>
                        <a:t>11:00 - 11:50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129" marR="42129" marT="7434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000" b="0" u="none" strike="noStrike">
                          <a:effectLst/>
                        </a:rPr>
                        <a:t>Knecht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129" marR="42129" marT="7434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000" b="1" u="none" strike="noStrike">
                          <a:effectLst/>
                        </a:rPr>
                        <a:t>Plánování a hodnocení kvality výuky zeměpisu.</a:t>
                      </a:r>
                      <a:endParaRPr lang="cs-CZ" sz="1000" b="0" u="none" strike="noStrike">
                        <a:effectLst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000" b="0" u="none" strike="noStrike">
                          <a:effectLst/>
                        </a:rPr>
                        <a:t>Plánování a příprava výuky, analýza, reflexe a hodnocení výuky. 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129" marR="42129" marT="7434" marB="0"/>
                </a:tc>
                <a:extLst>
                  <a:ext uri="{0D108BD9-81ED-4DB2-BD59-A6C34878D82A}">
                    <a16:rowId xmlns:a16="http://schemas.microsoft.com/office/drawing/2014/main" val="3358804058"/>
                  </a:ext>
                </a:extLst>
              </a:tr>
              <a:tr h="461228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000" b="0" u="none" strike="noStrike">
                          <a:effectLst/>
                        </a:rPr>
                        <a:t>22.3.</a:t>
                      </a: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000" b="0" u="none" strike="noStrike">
                          <a:effectLst/>
                        </a:rPr>
                        <a:t>11:00 - 11:50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129" marR="42129" marT="7434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000" b="0" u="none" strike="noStrike">
                          <a:effectLst/>
                        </a:rPr>
                        <a:t>Hofmann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129" marR="42129" marT="7434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000" b="1" u="none" strike="noStrike">
                          <a:effectLst/>
                        </a:rPr>
                        <a:t>Vzdělávací standardy a učebnice v zahraničí. Čím se můžeme inspirovat?</a:t>
                      </a:r>
                      <a:endParaRPr lang="cs-CZ" sz="1000" b="0" u="none" strike="noStrike">
                        <a:effectLst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000" b="0" u="none" strike="noStrike">
                          <a:effectLst/>
                        </a:rPr>
                        <a:t>Analýzy kurikulárních dokumentů a učebnic zeměpisu používaných v zahraničí.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129" marR="42129" marT="7434" marB="0"/>
                </a:tc>
                <a:extLst>
                  <a:ext uri="{0D108BD9-81ED-4DB2-BD59-A6C34878D82A}">
                    <a16:rowId xmlns:a16="http://schemas.microsoft.com/office/drawing/2014/main" val="2312345698"/>
                  </a:ext>
                </a:extLst>
              </a:tr>
              <a:tr h="461228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000" b="0" u="none" strike="noStrike">
                          <a:effectLst/>
                        </a:rPr>
                        <a:t>29.3.</a:t>
                      </a: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000" b="0" u="none" strike="noStrike">
                          <a:effectLst/>
                        </a:rPr>
                        <a:t>11:00 - 11:50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129" marR="42129" marT="7434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000" b="0" u="none" strike="noStrike">
                          <a:effectLst/>
                        </a:rPr>
                        <a:t>Hofmann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129" marR="42129" marT="7434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000" b="1" u="none" strike="noStrike">
                          <a:effectLst/>
                        </a:rPr>
                        <a:t>Cíle a obsahy geografického vzdělávání.</a:t>
                      </a:r>
                      <a:endParaRPr lang="cs-CZ" sz="1000" b="0" u="none" strike="noStrike">
                        <a:effectLst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000" b="0" u="none" strike="noStrike">
                          <a:effectLst/>
                        </a:rPr>
                        <a:t>Cíle geografického vzdělávání v českých kurikulárních dokumentech. Koncepty geografického vzdělávání. 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129" marR="42129" marT="7434" marB="0"/>
                </a:tc>
                <a:extLst>
                  <a:ext uri="{0D108BD9-81ED-4DB2-BD59-A6C34878D82A}">
                    <a16:rowId xmlns:a16="http://schemas.microsoft.com/office/drawing/2014/main" val="199376786"/>
                  </a:ext>
                </a:extLst>
              </a:tr>
              <a:tr h="461228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000" b="0" u="none" strike="noStrike">
                          <a:effectLst/>
                        </a:rPr>
                        <a:t>12.4.</a:t>
                      </a: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000" b="0" u="none" strike="noStrike">
                          <a:effectLst/>
                        </a:rPr>
                        <a:t>11:00 - 11:50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129" marR="42129" marT="7434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000" b="0" u="none" strike="noStrike">
                          <a:effectLst/>
                        </a:rPr>
                        <a:t>Mísařová 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129" marR="42129" marT="7434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000" b="1" u="none" strike="noStrike">
                          <a:effectLst/>
                        </a:rPr>
                        <a:t>GIS ve škole: k čemu je a co nám přináší?</a:t>
                      </a:r>
                      <a:endParaRPr lang="cs-CZ" sz="1000" b="0" u="none" strike="noStrike">
                        <a:effectLst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000" b="0" u="none" strike="noStrike">
                          <a:effectLst/>
                        </a:rPr>
                        <a:t>Praktické ukázky práce s GIS ve škole.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129" marR="42129" marT="7434" marB="0"/>
                </a:tc>
                <a:extLst>
                  <a:ext uri="{0D108BD9-81ED-4DB2-BD59-A6C34878D82A}">
                    <a16:rowId xmlns:a16="http://schemas.microsoft.com/office/drawing/2014/main" val="2481020571"/>
                  </a:ext>
                </a:extLst>
              </a:tr>
              <a:tr h="461228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000" b="0" u="none" strike="noStrike">
                          <a:effectLst/>
                        </a:rPr>
                        <a:t>19.4.</a:t>
                      </a: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000" b="0" u="none" strike="noStrike">
                          <a:effectLst/>
                        </a:rPr>
                        <a:t>11:00 - 11:50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129" marR="42129" marT="7434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000" b="0" u="none" strike="noStrike">
                          <a:effectLst/>
                        </a:rPr>
                        <a:t>Češková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129" marR="42129" marT="7434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000" b="1" u="none" strike="noStrike">
                          <a:effectLst/>
                        </a:rPr>
                        <a:t>Učební úlohy jako katalyzátor učebních procesů ve výuce geografie.</a:t>
                      </a:r>
                      <a:endParaRPr lang="cs-CZ" sz="1000" b="0" u="none" strike="noStrike">
                        <a:effectLst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000" b="0" u="none" strike="noStrike">
                          <a:effectLst/>
                        </a:rPr>
                        <a:t>Práce učitele zeměpisu s učebními úlohami. Praktické ukázky a souvislosti. 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129" marR="42129" marT="7434" marB="0"/>
                </a:tc>
                <a:extLst>
                  <a:ext uri="{0D108BD9-81ED-4DB2-BD59-A6C34878D82A}">
                    <a16:rowId xmlns:a16="http://schemas.microsoft.com/office/drawing/2014/main" val="3754633712"/>
                  </a:ext>
                </a:extLst>
              </a:tr>
              <a:tr h="461228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000" b="0" u="none" strike="noStrike">
                          <a:effectLst/>
                        </a:rPr>
                        <a:t>26.4.</a:t>
                      </a: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000" b="0" u="none" strike="noStrike">
                          <a:effectLst/>
                        </a:rPr>
                        <a:t>11:00 - 11:50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129" marR="42129" marT="7434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000" b="0" u="none" strike="noStrike">
                          <a:effectLst/>
                        </a:rPr>
                        <a:t>Svobodová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129" marR="42129" marT="7434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000" b="1" u="none" strike="noStrike">
                          <a:effectLst/>
                        </a:rPr>
                        <a:t>Terénní výuka v geografickém vzdělávání. </a:t>
                      </a:r>
                      <a:endParaRPr lang="cs-CZ" sz="1000" b="0" u="none" strike="noStrike">
                        <a:effectLst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000" b="0" u="none" strike="noStrike">
                          <a:effectLst/>
                        </a:rPr>
                        <a:t>Geografický terénní výzkum, bádání v terénu, metodika terénní výuky.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129" marR="42129" marT="7434" marB="0"/>
                </a:tc>
                <a:extLst>
                  <a:ext uri="{0D108BD9-81ED-4DB2-BD59-A6C34878D82A}">
                    <a16:rowId xmlns:a16="http://schemas.microsoft.com/office/drawing/2014/main" val="2069759772"/>
                  </a:ext>
                </a:extLst>
              </a:tr>
              <a:tr h="461228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000" b="0" u="none" strike="noStrike">
                          <a:effectLst/>
                        </a:rPr>
                        <a:t>3.5. </a:t>
                      </a: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000" b="0" u="none" strike="noStrike">
                          <a:effectLst/>
                        </a:rPr>
                        <a:t>11:00 - 11:50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129" marR="42129" marT="7434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000" b="0" u="none" strike="noStrike">
                          <a:effectLst/>
                        </a:rPr>
                        <a:t>Spurná, Hofmann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129" marR="42129" marT="7434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000" b="1" u="none" strike="noStrike">
                          <a:effectLst/>
                        </a:rPr>
                        <a:t>Hodnocení žáků ve výuce geografie.</a:t>
                      </a:r>
                      <a:endParaRPr lang="cs-CZ" sz="1000" b="0" u="none" strike="noStrike">
                        <a:effectLst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000" b="0" u="none" strike="noStrike">
                          <a:effectLst/>
                        </a:rPr>
                        <a:t>Způsoby hodnocení geografických znalostí, dovedností, postojů, geografického/prostorového myšlení.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129" marR="42129" marT="7434" marB="0"/>
                </a:tc>
                <a:extLst>
                  <a:ext uri="{0D108BD9-81ED-4DB2-BD59-A6C34878D82A}">
                    <a16:rowId xmlns:a16="http://schemas.microsoft.com/office/drawing/2014/main" val="108096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24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C801037-B49D-4DDB-BBCF-9F1531271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 sz="4100">
                <a:solidFill>
                  <a:srgbClr val="FFFFFF"/>
                </a:solidFill>
              </a:rPr>
              <a:t>Ohlédnutí – implementace postupných změn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A40D75-2D11-4F8E-ADAD-1E4A85DEC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cs-CZ" sz="2200" dirty="0"/>
              <a:t>Didaktika geografie se postupně vyvíjí a mění.</a:t>
            </a:r>
          </a:p>
          <a:p>
            <a:r>
              <a:rPr lang="cs-CZ" sz="2200" dirty="0"/>
              <a:t>Tyto změny se neprojevují jen v oborové didaktice, ale i v ostatních předmětech.</a:t>
            </a:r>
          </a:p>
          <a:p>
            <a:r>
              <a:rPr lang="cs-CZ" sz="2200" dirty="0"/>
              <a:t>Jak rychle to půjde, a s jakou kvalitou, záleží na vyučujících i na studentech.</a:t>
            </a:r>
          </a:p>
          <a:p>
            <a:pPr>
              <a:buFontTx/>
              <a:buChar char="-"/>
            </a:pPr>
            <a:r>
              <a:rPr lang="cs-CZ" sz="2200" i="1" dirty="0"/>
              <a:t>V tomto předmětu se snažíme reagovat nejen na nové trendy v geografickém vzdělávání, ale praxe nás nutí daleko více používat reflektování dosavadní výuky. </a:t>
            </a:r>
          </a:p>
          <a:p>
            <a:pPr>
              <a:buFontTx/>
              <a:buChar char="-"/>
            </a:pPr>
            <a:r>
              <a:rPr lang="cs-CZ" sz="2200" i="1" dirty="0"/>
              <a:t>Vyučující se snaží, aby změny vycházely nejen z pedagogického výzkumu, ale především ze vzájemné interakce mezi nimi a studenty.</a:t>
            </a:r>
          </a:p>
          <a:p>
            <a:pPr>
              <a:buFontTx/>
              <a:buChar char="-"/>
            </a:pPr>
            <a:r>
              <a:rPr lang="cs-CZ" sz="2200" i="1" dirty="0"/>
              <a:t>Díky postřehům a připomínkám studentů se postupně výuka didaktiky geografie, ale i ostatních předmětů mění. Nejsou to změny radikální, ale jsou dobře pozorovatelné.</a:t>
            </a:r>
          </a:p>
        </p:txBody>
      </p:sp>
    </p:spTree>
    <p:extLst>
      <p:ext uri="{BB962C8B-B14F-4D97-AF65-F5344CB8AC3E}">
        <p14:creationId xmlns:p14="http://schemas.microsoft.com/office/powerpoint/2010/main" val="3978508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1EB0CFD-261F-4809-A19F-DB6CE6874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/>
              <a:t>Podklady pro změny v přístupu k formování učitele na katedře geografie PdF MU</a:t>
            </a:r>
            <a:endParaRPr lang="cs-CZ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D5EF8E-2486-4D55-9CB0-F54AACFD5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cs-CZ"/>
          </a:p>
          <a:p>
            <a:pPr marL="514350" indent="-514350">
              <a:buAutoNum type="arabicPeriod"/>
            </a:pPr>
            <a:r>
              <a:rPr lang="cs-CZ"/>
              <a:t>Zjištění, kdo jsou naši studenti, co nás zajímá?</a:t>
            </a:r>
          </a:p>
          <a:p>
            <a:pPr marL="0" indent="0">
              <a:buNone/>
            </a:pPr>
            <a:r>
              <a:rPr lang="cs-CZ" i="1"/>
              <a:t>U studijního programu učitelství geografie nás dlouhodobě zajímají informace o tom, co např. studenti/studentky od studia očekávají, co očekávají od profese učitele, případně jaké mají vzdělávací potřeby – týkající se geografie, ale i učitelství. </a:t>
            </a:r>
          </a:p>
          <a:p>
            <a:pPr marL="0" indent="0">
              <a:buNone/>
            </a:pPr>
            <a:endParaRPr lang="cs-CZ" i="1"/>
          </a:p>
          <a:p>
            <a:pPr marL="0" indent="0">
              <a:buNone/>
            </a:pPr>
            <a:r>
              <a:rPr lang="cs-CZ"/>
              <a:t>2. Zjistíme to na základě dosavadního přijímacího řízení?</a:t>
            </a:r>
          </a:p>
          <a:p>
            <a:r>
              <a:rPr lang="cs-CZ" i="1"/>
              <a:t>Přijímací řízení, zkoušky TSP, různá úroveň vstupních znalostí.</a:t>
            </a:r>
          </a:p>
          <a:p>
            <a:pPr marL="0" indent="0">
              <a:buNone/>
            </a:pPr>
            <a:endParaRPr lang="cs-CZ" i="1"/>
          </a:p>
          <a:p>
            <a:pPr marL="0" indent="0">
              <a:buNone/>
            </a:pPr>
            <a:endParaRPr lang="cs-CZ" i="1"/>
          </a:p>
        </p:txBody>
      </p:sp>
    </p:spTree>
    <p:extLst>
      <p:ext uri="{BB962C8B-B14F-4D97-AF65-F5344CB8AC3E}">
        <p14:creationId xmlns:p14="http://schemas.microsoft.com/office/powerpoint/2010/main" val="730456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!!Rectangle">
            <a:extLst>
              <a:ext uri="{FF2B5EF4-FFF2-40B4-BE49-F238E27FC236}">
                <a16:creationId xmlns:a16="http://schemas.microsoft.com/office/drawing/2014/main" id="{21ED5FCA-9564-42B4-9F52-2CCED8ED6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A246FAE-ECC2-48FB-9083-A562C4C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100" dirty="0" err="1">
                <a:solidFill>
                  <a:srgbClr val="FFFFFF"/>
                </a:solidFill>
              </a:rPr>
              <a:t>Směřování</a:t>
            </a:r>
            <a:r>
              <a:rPr lang="en-US" sz="4100" dirty="0">
                <a:solidFill>
                  <a:srgbClr val="FFFFFF"/>
                </a:solidFill>
              </a:rPr>
              <a:t> </a:t>
            </a:r>
            <a:r>
              <a:rPr lang="en-US" sz="4100" dirty="0" err="1">
                <a:solidFill>
                  <a:srgbClr val="FFFFFF"/>
                </a:solidFill>
              </a:rPr>
              <a:t>změn</a:t>
            </a:r>
            <a:r>
              <a:rPr lang="en-US" sz="4100" dirty="0">
                <a:solidFill>
                  <a:srgbClr val="FFFFFF"/>
                </a:solidFill>
              </a:rPr>
              <a:t> </a:t>
            </a:r>
            <a:r>
              <a:rPr lang="en-US" sz="4100" dirty="0" err="1">
                <a:solidFill>
                  <a:srgbClr val="FFFFFF"/>
                </a:solidFill>
              </a:rPr>
              <a:t>vychází</a:t>
            </a:r>
            <a:r>
              <a:rPr lang="en-US" sz="4100" dirty="0">
                <a:solidFill>
                  <a:srgbClr val="FFFFFF"/>
                </a:solidFill>
              </a:rPr>
              <a:t> z </a:t>
            </a:r>
            <a:r>
              <a:rPr lang="en-US" sz="4100" dirty="0" err="1">
                <a:solidFill>
                  <a:srgbClr val="FFFFFF"/>
                </a:solidFill>
              </a:rPr>
              <a:t>několika</a:t>
            </a:r>
            <a:r>
              <a:rPr lang="en-US" sz="4100" dirty="0">
                <a:solidFill>
                  <a:srgbClr val="FFFFFF"/>
                </a:solidFill>
              </a:rPr>
              <a:t> </a:t>
            </a:r>
            <a:r>
              <a:rPr lang="en-US" sz="4100" dirty="0" err="1">
                <a:solidFill>
                  <a:srgbClr val="FFFFFF"/>
                </a:solidFill>
              </a:rPr>
              <a:t>různých</a:t>
            </a:r>
            <a:r>
              <a:rPr lang="en-US" sz="4100" dirty="0">
                <a:solidFill>
                  <a:srgbClr val="FFFFFF"/>
                </a:solidFill>
              </a:rPr>
              <a:t> </a:t>
            </a:r>
            <a:r>
              <a:rPr lang="en-US" sz="4100" dirty="0" err="1">
                <a:solidFill>
                  <a:srgbClr val="FFFFFF"/>
                </a:solidFill>
              </a:rPr>
              <a:t>rolí</a:t>
            </a:r>
            <a:r>
              <a:rPr lang="en-US" sz="4100" dirty="0">
                <a:solidFill>
                  <a:srgbClr val="FFFFFF"/>
                </a:solidFill>
              </a:rPr>
              <a:t>, </a:t>
            </a:r>
            <a:r>
              <a:rPr lang="en-US" sz="4100" dirty="0" err="1">
                <a:solidFill>
                  <a:srgbClr val="FFFFFF"/>
                </a:solidFill>
              </a:rPr>
              <a:t>ve</a:t>
            </a:r>
            <a:r>
              <a:rPr lang="en-US" sz="4100" dirty="0">
                <a:solidFill>
                  <a:srgbClr val="FFFFFF"/>
                </a:solidFill>
              </a:rPr>
              <a:t> </a:t>
            </a:r>
            <a:r>
              <a:rPr lang="en-US" sz="4100" dirty="0" err="1">
                <a:solidFill>
                  <a:srgbClr val="FFFFFF"/>
                </a:solidFill>
              </a:rPr>
              <a:t>kterých</a:t>
            </a:r>
            <a:r>
              <a:rPr lang="en-US" sz="4100" dirty="0">
                <a:solidFill>
                  <a:srgbClr val="FFFFFF"/>
                </a:solidFill>
              </a:rPr>
              <a:t> </a:t>
            </a:r>
            <a:r>
              <a:rPr lang="en-US" sz="4100" dirty="0" err="1">
                <a:solidFill>
                  <a:srgbClr val="FFFFFF"/>
                </a:solidFill>
              </a:rPr>
              <a:t>učitel</a:t>
            </a:r>
            <a:r>
              <a:rPr lang="en-US" sz="4100" dirty="0">
                <a:solidFill>
                  <a:srgbClr val="FFFFFF"/>
                </a:solidFill>
              </a:rPr>
              <a:t> v </a:t>
            </a:r>
            <a:r>
              <a:rPr lang="en-US" sz="4100" dirty="0" err="1">
                <a:solidFill>
                  <a:srgbClr val="FFFFFF"/>
                </a:solidFill>
              </a:rPr>
              <a:t>Česku</a:t>
            </a:r>
            <a:r>
              <a:rPr lang="en-US" sz="4100" dirty="0">
                <a:solidFill>
                  <a:srgbClr val="FFFFFF"/>
                </a:solidFill>
              </a:rPr>
              <a:t> </a:t>
            </a:r>
            <a:r>
              <a:rPr lang="en-US" sz="4100" dirty="0" err="1">
                <a:solidFill>
                  <a:srgbClr val="FFFFFF"/>
                </a:solidFill>
              </a:rPr>
              <a:t>vystupuje</a:t>
            </a:r>
            <a:r>
              <a:rPr lang="en-US" sz="41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498DE9DA-AC7B-4030-A59A-14DACECF22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343276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6731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4" name="Arc 63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FE7B004-ECC1-4B83-939E-AE75FF445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2100" b="1" kern="1200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100" b="1" kern="1200" cap="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Podíl</a:t>
            </a:r>
            <a:r>
              <a:rPr lang="en-US" sz="2100" b="1" kern="1200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100" b="1" kern="1200" cap="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fakulty</a:t>
            </a:r>
            <a:r>
              <a:rPr lang="en-US" sz="2100" b="1" kern="1200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100" b="1" kern="1200" cap="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uč</a:t>
            </a:r>
            <a:r>
              <a:rPr lang="en-US" sz="2100" b="1" kern="1200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2100" b="1" kern="1200" cap="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praxe</a:t>
            </a:r>
            <a:r>
              <a:rPr lang="en-US" sz="2100" b="1" kern="1200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2100" b="1" kern="1200" cap="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dalšího</a:t>
            </a:r>
            <a:r>
              <a:rPr lang="en-US" sz="2100" b="1" kern="1200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100" b="1" kern="1200" cap="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vzdělávání</a:t>
            </a:r>
            <a:r>
              <a:rPr lang="en-US" sz="2100" b="1" kern="1200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100" b="1" kern="1200" cap="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2100" b="1" kern="1200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100" b="1" kern="1200" cap="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jednotlivých</a:t>
            </a:r>
            <a:r>
              <a:rPr lang="en-US" sz="2100" b="1" kern="1200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100" b="1" kern="1200" cap="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rolích</a:t>
            </a:r>
            <a:b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5607E0B-4C7A-42FA-80D2-43DE2BD22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4962" y="1984443"/>
            <a:ext cx="5458838" cy="41925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cs-CZ" b="1" i="0" u="none" strike="noStrike" cap="none" normalizeH="0" baseline="0" dirty="0">
                <a:ln>
                  <a:noFill/>
                </a:ln>
                <a:effectLst/>
              </a:rPr>
              <a:t>UČITEL ODBORNÍK</a:t>
            </a:r>
            <a:endParaRPr kumimoji="0" lang="en-US" altLang="cs-CZ" b="0" i="0" u="none" strike="noStrike" cap="none" normalizeH="0" baseline="0" dirty="0">
              <a:ln>
                <a:noFill/>
              </a:ln>
              <a:effectLst/>
            </a:endParaRP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n-US" altLang="cs-CZ" b="0" i="1" u="none" strike="noStrike" cap="none" normalizeH="0" baseline="0" dirty="0">
              <a:ln>
                <a:noFill/>
              </a:ln>
              <a:effectLst/>
            </a:endParaRPr>
          </a:p>
          <a:p>
            <a:pPr marL="285750" marR="0" lvl="0" indent="-28575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Těžiště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této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role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spočívá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především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ve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studiu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na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fakultě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připravující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učitele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. </a:t>
            </a:r>
          </a:p>
          <a:p>
            <a:pPr marL="285750" marR="0" lvl="0" indent="-28575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Týká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se v 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podmínkách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Česka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a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zejména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PdF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MU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studia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stejného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poměru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aprobačních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předmětů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včetně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předmětů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společného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základu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. </a:t>
            </a:r>
          </a:p>
          <a:p>
            <a:pPr marL="285750" marR="0" lvl="0" indent="-28575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Na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pedagogickou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praxi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jsou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studenti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připravováni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v 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rámci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výukových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praxí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. Tyto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tzv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.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reflektované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výukové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praxe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jsou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však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jen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zlomkem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toho,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jaké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zatížení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na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učitele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čeká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při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skutečné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pedagogické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praxi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. </a:t>
            </a:r>
          </a:p>
          <a:p>
            <a:pPr marL="285750" marR="0" lvl="0" indent="-28575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Nové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trendy je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však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nutné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doplňovat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sebevzděláváním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a v 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cíleném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dalším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vzdělávání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pedagogických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b="0" i="1" u="none" strike="noStrike" cap="none" normalizeH="0" baseline="0" dirty="0" err="1">
                <a:ln>
                  <a:noFill/>
                </a:ln>
                <a:effectLst/>
              </a:rPr>
              <a:t>pracovníků</a:t>
            </a:r>
            <a:r>
              <a:rPr kumimoji="0" lang="en-US" altLang="cs-CZ" b="0" i="1" u="none" strike="noStrike" cap="none" normalizeH="0" baseline="0" dirty="0">
                <a:ln>
                  <a:noFill/>
                </a:ln>
                <a:effectLst/>
              </a:rPr>
              <a:t>.</a:t>
            </a:r>
            <a:endParaRPr kumimoji="0" lang="en-US" altLang="cs-CZ" b="0" i="0" u="none" strike="noStrike" cap="none" normalizeH="0" baseline="0" dirty="0">
              <a:ln>
                <a:noFill/>
              </a:ln>
              <a:effectLst/>
            </a:endParaRPr>
          </a:p>
        </p:txBody>
      </p:sp>
      <p:graphicFrame>
        <p:nvGraphicFramePr>
          <p:cNvPr id="8" name="Zástupný obsah 7">
            <a:extLst>
              <a:ext uri="{FF2B5EF4-FFF2-40B4-BE49-F238E27FC236}">
                <a16:creationId xmlns:a16="http://schemas.microsoft.com/office/drawing/2014/main" id="{D0606EA7-C562-46A1-A8E8-EA5839FE67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0111799"/>
              </p:ext>
            </p:extLst>
          </p:nvPr>
        </p:nvGraphicFramePr>
        <p:xfrm>
          <a:off x="703182" y="2993534"/>
          <a:ext cx="4777390" cy="701189"/>
        </p:xfrm>
        <a:graphic>
          <a:graphicData uri="http://schemas.openxmlformats.org/drawingml/2006/table">
            <a:tbl>
              <a:tblPr firstRow="1" firstCol="1" bandRow="1"/>
              <a:tblGrid>
                <a:gridCol w="276795">
                  <a:extLst>
                    <a:ext uri="{9D8B030D-6E8A-4147-A177-3AD203B41FA5}">
                      <a16:colId xmlns:a16="http://schemas.microsoft.com/office/drawing/2014/main" val="4094623763"/>
                    </a:ext>
                  </a:extLst>
                </a:gridCol>
                <a:gridCol w="276795">
                  <a:extLst>
                    <a:ext uri="{9D8B030D-6E8A-4147-A177-3AD203B41FA5}">
                      <a16:colId xmlns:a16="http://schemas.microsoft.com/office/drawing/2014/main" val="1171714220"/>
                    </a:ext>
                  </a:extLst>
                </a:gridCol>
                <a:gridCol w="276795">
                  <a:extLst>
                    <a:ext uri="{9D8B030D-6E8A-4147-A177-3AD203B41FA5}">
                      <a16:colId xmlns:a16="http://schemas.microsoft.com/office/drawing/2014/main" val="1272261446"/>
                    </a:ext>
                  </a:extLst>
                </a:gridCol>
                <a:gridCol w="276795">
                  <a:extLst>
                    <a:ext uri="{9D8B030D-6E8A-4147-A177-3AD203B41FA5}">
                      <a16:colId xmlns:a16="http://schemas.microsoft.com/office/drawing/2014/main" val="3238214635"/>
                    </a:ext>
                  </a:extLst>
                </a:gridCol>
                <a:gridCol w="276795">
                  <a:extLst>
                    <a:ext uri="{9D8B030D-6E8A-4147-A177-3AD203B41FA5}">
                      <a16:colId xmlns:a16="http://schemas.microsoft.com/office/drawing/2014/main" val="3938557501"/>
                    </a:ext>
                  </a:extLst>
                </a:gridCol>
                <a:gridCol w="276795">
                  <a:extLst>
                    <a:ext uri="{9D8B030D-6E8A-4147-A177-3AD203B41FA5}">
                      <a16:colId xmlns:a16="http://schemas.microsoft.com/office/drawing/2014/main" val="2278804182"/>
                    </a:ext>
                  </a:extLst>
                </a:gridCol>
                <a:gridCol w="277122">
                  <a:extLst>
                    <a:ext uri="{9D8B030D-6E8A-4147-A177-3AD203B41FA5}">
                      <a16:colId xmlns:a16="http://schemas.microsoft.com/office/drawing/2014/main" val="2104123759"/>
                    </a:ext>
                  </a:extLst>
                </a:gridCol>
                <a:gridCol w="277122">
                  <a:extLst>
                    <a:ext uri="{9D8B030D-6E8A-4147-A177-3AD203B41FA5}">
                      <a16:colId xmlns:a16="http://schemas.microsoft.com/office/drawing/2014/main" val="2829543936"/>
                    </a:ext>
                  </a:extLst>
                </a:gridCol>
                <a:gridCol w="277122">
                  <a:extLst>
                    <a:ext uri="{9D8B030D-6E8A-4147-A177-3AD203B41FA5}">
                      <a16:colId xmlns:a16="http://schemas.microsoft.com/office/drawing/2014/main" val="2095160704"/>
                    </a:ext>
                  </a:extLst>
                </a:gridCol>
                <a:gridCol w="277122">
                  <a:extLst>
                    <a:ext uri="{9D8B030D-6E8A-4147-A177-3AD203B41FA5}">
                      <a16:colId xmlns:a16="http://schemas.microsoft.com/office/drawing/2014/main" val="3157137234"/>
                    </a:ext>
                  </a:extLst>
                </a:gridCol>
                <a:gridCol w="277122">
                  <a:extLst>
                    <a:ext uri="{9D8B030D-6E8A-4147-A177-3AD203B41FA5}">
                      <a16:colId xmlns:a16="http://schemas.microsoft.com/office/drawing/2014/main" val="2206163706"/>
                    </a:ext>
                  </a:extLst>
                </a:gridCol>
                <a:gridCol w="276795">
                  <a:extLst>
                    <a:ext uri="{9D8B030D-6E8A-4147-A177-3AD203B41FA5}">
                      <a16:colId xmlns:a16="http://schemas.microsoft.com/office/drawing/2014/main" val="1683099724"/>
                    </a:ext>
                  </a:extLst>
                </a:gridCol>
                <a:gridCol w="290843">
                  <a:extLst>
                    <a:ext uri="{9D8B030D-6E8A-4147-A177-3AD203B41FA5}">
                      <a16:colId xmlns:a16="http://schemas.microsoft.com/office/drawing/2014/main" val="3734511588"/>
                    </a:ext>
                  </a:extLst>
                </a:gridCol>
                <a:gridCol w="290843">
                  <a:extLst>
                    <a:ext uri="{9D8B030D-6E8A-4147-A177-3AD203B41FA5}">
                      <a16:colId xmlns:a16="http://schemas.microsoft.com/office/drawing/2014/main" val="4137114317"/>
                    </a:ext>
                  </a:extLst>
                </a:gridCol>
                <a:gridCol w="290843">
                  <a:extLst>
                    <a:ext uri="{9D8B030D-6E8A-4147-A177-3AD203B41FA5}">
                      <a16:colId xmlns:a16="http://schemas.microsoft.com/office/drawing/2014/main" val="425631587"/>
                    </a:ext>
                  </a:extLst>
                </a:gridCol>
                <a:gridCol w="290843">
                  <a:extLst>
                    <a:ext uri="{9D8B030D-6E8A-4147-A177-3AD203B41FA5}">
                      <a16:colId xmlns:a16="http://schemas.microsoft.com/office/drawing/2014/main" val="1220007984"/>
                    </a:ext>
                  </a:extLst>
                </a:gridCol>
                <a:gridCol w="290843">
                  <a:extLst>
                    <a:ext uri="{9D8B030D-6E8A-4147-A177-3AD203B41FA5}">
                      <a16:colId xmlns:a16="http://schemas.microsoft.com/office/drawing/2014/main" val="4224314780"/>
                    </a:ext>
                  </a:extLst>
                </a:gridCol>
              </a:tblGrid>
              <a:tr h="481996">
                <a:tc gridSpan="5"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1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fakulta 5/5</a:t>
                      </a:r>
                      <a:endParaRPr lang="cs-CZ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680" marR="96680" marT="48340" marB="48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10" marR="72510" marT="1007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1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pedagogická praxe  1/5</a:t>
                      </a:r>
                      <a:endParaRPr lang="cs-CZ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680" marR="96680" marT="48340" marB="48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10" marR="72510" marT="1007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1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další vzdělávání  2/5</a:t>
                      </a:r>
                      <a:endParaRPr lang="cs-CZ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680" marR="96680" marT="48340" marB="48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372618"/>
                  </a:ext>
                </a:extLst>
              </a:tr>
              <a:tr h="219193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10" marR="72510" marT="100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10" marR="72510" marT="100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10" marR="72510" marT="100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10" marR="72510" marT="100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10" marR="72510" marT="100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10" marR="72510" marT="100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10" marR="72510" marT="100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10" marR="72510" marT="100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10" marR="72510" marT="100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10" marR="72510" marT="100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10" marR="72510" marT="100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10" marR="72510" marT="100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10" marR="72510" marT="100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10" marR="72510" marT="100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10" marR="72510" marT="100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10" marR="72510" marT="100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1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10" marR="72510" marT="100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48472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80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66CBA4F-3AEC-4993-AABE-3C4CB4652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Základem pro tuto roli je především bakalářský studijní program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EEA112-4611-4265-9C7D-E6EF48A19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cap="all" dirty="0"/>
              <a:t>Otázkou je:</a:t>
            </a:r>
          </a:p>
          <a:p>
            <a:endParaRPr lang="cs-CZ" dirty="0"/>
          </a:p>
          <a:p>
            <a:r>
              <a:rPr lang="cs-CZ" dirty="0"/>
              <a:t>Jak zajistit odborný základ, aby si studenti byli vědomi propojení výuky na VŠ se základní popř. střední školou?</a:t>
            </a:r>
          </a:p>
        </p:txBody>
      </p:sp>
    </p:spTree>
    <p:extLst>
      <p:ext uri="{BB962C8B-B14F-4D97-AF65-F5344CB8AC3E}">
        <p14:creationId xmlns:p14="http://schemas.microsoft.com/office/powerpoint/2010/main" val="390893411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1787</Words>
  <Application>Microsoft Macintosh PowerPoint</Application>
  <PresentationFormat>Širokoúhlá obrazovka</PresentationFormat>
  <Paragraphs>248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Motiv Office</vt:lpstr>
      <vt:lpstr>Didaktika geografie 2</vt:lpstr>
      <vt:lpstr>Obsah prezentace</vt:lpstr>
      <vt:lpstr>Okruhy k odborné rozpravě u kolokvia  (číslo související otázky u SZZ):</vt:lpstr>
      <vt:lpstr>Harmonogram přednášek</vt:lpstr>
      <vt:lpstr>Ohlédnutí – implementace postupných změn</vt:lpstr>
      <vt:lpstr>Podklady pro změny v přístupu k formování učitele na katedře geografie PdF MU</vt:lpstr>
      <vt:lpstr>Směřování změn vychází z několika různých rolí, ve kterých učitel v Česku vystupuje </vt:lpstr>
      <vt:lpstr> Podíl fakulty, uč. praxe a dalšího vzdělávání na jednotlivých rolích </vt:lpstr>
      <vt:lpstr>Základem pro tuto roli je především bakalářský studijní program</vt:lpstr>
      <vt:lpstr>Prezentace aplikace PowerPoint</vt:lpstr>
      <vt:lpstr>Prezentace aplikace PowerPoint</vt:lpstr>
      <vt:lpstr>Co tím ještě sledujeme? Jednou z výsad zeměpisu je jeho vizualizace pomocí map a dalších geomedií. </vt:lpstr>
      <vt:lpstr>Prezentace aplikace PowerPoint</vt:lpstr>
      <vt:lpstr> Podíl fakulty, Uč. praxe a dalšího vzdělávání na jednotlivých rolích </vt:lpstr>
      <vt:lpstr>Základem pro tuto roli je především oborová didaktika</vt:lpstr>
      <vt:lpstr>Prezentace aplikace PowerPoint</vt:lpstr>
      <vt:lpstr>Prezentace aplikace PowerPoint</vt:lpstr>
      <vt:lpstr> Podíl Fakulty, Uč. praxe a dalšího vzdělávání na jednotlivých rolích </vt:lpstr>
      <vt:lpstr>Co máme za sebou?</vt:lpstr>
      <vt:lpstr>Učební materiály</vt:lpstr>
      <vt:lpstr>Co dále máme za sebou?</vt:lpstr>
      <vt:lpstr>Učební materiály</vt:lpstr>
      <vt:lpstr>Co nás čeká?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Didaktika geografie 2</dc:title>
  <dc:creator>Eduard Hofmann</dc:creator>
  <cp:lastModifiedBy>Petr Knecht</cp:lastModifiedBy>
  <cp:revision>16</cp:revision>
  <dcterms:created xsi:type="dcterms:W3CDTF">2021-02-28T16:48:31Z</dcterms:created>
  <dcterms:modified xsi:type="dcterms:W3CDTF">2021-03-01T09:51:41Z</dcterms:modified>
</cp:coreProperties>
</file>