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7" r:id="rId18"/>
    <p:sldId id="279" r:id="rId19"/>
    <p:sldId id="280" r:id="rId20"/>
    <p:sldId id="278" r:id="rId21"/>
    <p:sldId id="275" r:id="rId22"/>
    <p:sldId id="273"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A8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153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04874" y="306199"/>
            <a:ext cx="7221072" cy="1425669"/>
          </a:xfrm>
          <a:noFill/>
        </p:spPr>
        <p:txBody>
          <a:bodyPr anchor="b"/>
          <a:lstStyle>
            <a:lvl1pPr algn="ctr">
              <a:defRPr sz="6000">
                <a:solidFill>
                  <a:schemeClr val="tx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43000" y="259108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27" y="1970974"/>
            <a:ext cx="6982946" cy="381000"/>
          </a:xfrm>
          <a:prstGeom prst="rect">
            <a:avLst/>
          </a:prstGeom>
        </p:spPr>
      </p:pic>
    </p:spTree>
    <p:extLst>
      <p:ext uri="{BB962C8B-B14F-4D97-AF65-F5344CB8AC3E}">
        <p14:creationId xmlns:p14="http://schemas.microsoft.com/office/powerpoint/2010/main" val="82525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2749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0090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392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AmadeusAP" panose="04000500000000000000" pitchFamily="82" charset="0"/>
              </a:defRPr>
            </a:lvl1pPr>
          </a:lstStyle>
          <a:p>
            <a:r>
              <a:rPr lang="uk-UA" smtClean="0"/>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AmadeusAP" panose="04000500000000000000" pitchFamily="82" charset="0"/>
              </a:defRPr>
            </a:lvl1pPr>
            <a:lvl2pPr>
              <a:defRPr sz="2800">
                <a:latin typeface="AmadeusAP" panose="04000500000000000000" pitchFamily="82" charset="0"/>
              </a:defRPr>
            </a:lvl2pPr>
            <a:lvl3pPr>
              <a:defRPr sz="2800">
                <a:latin typeface="AmadeusAP" panose="04000500000000000000" pitchFamily="82" charset="0"/>
              </a:defRPr>
            </a:lvl3pPr>
            <a:lvl4pPr>
              <a:defRPr sz="2800">
                <a:latin typeface="AmadeusAP" panose="04000500000000000000" pitchFamily="82" charset="0"/>
              </a:defRPr>
            </a:lvl4pPr>
            <a:lvl5pPr>
              <a:defRPr sz="2800">
                <a:latin typeface="AmadeusAP" panose="04000500000000000000" pitchFamily="82" charset="0"/>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29" y="1217613"/>
            <a:ext cx="7355542" cy="381000"/>
          </a:xfrm>
          <a:prstGeom prst="rect">
            <a:avLst/>
          </a:prstGeom>
        </p:spPr>
      </p:pic>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4229" y="174627"/>
            <a:ext cx="7355542" cy="381000"/>
          </a:xfrm>
          <a:prstGeom prst="rect">
            <a:avLst/>
          </a:prstGeom>
        </p:spPr>
      </p:pic>
    </p:spTree>
    <p:extLst>
      <p:ext uri="{BB962C8B-B14F-4D97-AF65-F5344CB8AC3E}">
        <p14:creationId xmlns:p14="http://schemas.microsoft.com/office/powerpoint/2010/main" val="7492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і об'єкт">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800">
                <a:solidFill>
                  <a:schemeClr val="tx1"/>
                </a:solidFill>
                <a:latin typeface="EFN Dokument" panose="00000400000000000000" pitchFamily="2" charset="0"/>
                <a:cs typeface="EFN Dokument" panose="00000400000000000000" pitchFamily="2" charset="0"/>
              </a:defRPr>
            </a:lvl1pPr>
          </a:lstStyle>
          <a:p>
            <a:r>
              <a:rPr lang="uk-UA" smtClean="0"/>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EFN Dokument" panose="00000400000000000000" pitchFamily="2" charset="0"/>
                <a:cs typeface="EFN Dokument" panose="00000400000000000000" pitchFamily="2" charset="0"/>
              </a:defRPr>
            </a:lvl1pPr>
            <a:lvl2pPr>
              <a:defRPr sz="2800">
                <a:latin typeface="EFN Dokument" panose="00000400000000000000" pitchFamily="2" charset="0"/>
                <a:cs typeface="EFN Dokument" panose="00000400000000000000" pitchFamily="2" charset="0"/>
              </a:defRPr>
            </a:lvl2pPr>
            <a:lvl3pPr>
              <a:defRPr sz="2800">
                <a:latin typeface="EFN Dokument" panose="00000400000000000000" pitchFamily="2" charset="0"/>
                <a:cs typeface="EFN Dokument" panose="00000400000000000000" pitchFamily="2" charset="0"/>
              </a:defRPr>
            </a:lvl3pPr>
            <a:lvl4pPr>
              <a:defRPr sz="2800">
                <a:latin typeface="EFN Dokument" panose="00000400000000000000" pitchFamily="2" charset="0"/>
                <a:cs typeface="EFN Dokument" panose="00000400000000000000" pitchFamily="2" charset="0"/>
              </a:defRPr>
            </a:lvl4pPr>
            <a:lvl5pPr>
              <a:defRPr sz="2800">
                <a:latin typeface="EFN Dokument" panose="00000400000000000000" pitchFamily="2" charset="0"/>
                <a:cs typeface="EFN Dokument" panose="00000400000000000000" pitchFamily="2" charset="0"/>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Footer Placeholder 4"/>
          <p:cNvSpPr>
            <a:spLocks noGrp="1"/>
          </p:cNvSpPr>
          <p:nvPr>
            <p:ph type="ftr" sz="quarter" idx="11"/>
          </p:nvPr>
        </p:nvSpPr>
        <p:spPr/>
        <p:txBody>
          <a:bodyPr/>
          <a:lstStyle/>
          <a:p>
            <a:endParaRPr lang="ru-RU"/>
          </a:p>
        </p:txBody>
      </p:sp>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7000"/>
            <a:ext cx="9144000" cy="381000"/>
          </a:xfrm>
          <a:prstGeom prst="rect">
            <a:avLst/>
          </a:prstGeom>
        </p:spPr>
      </p:pic>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73"/>
            <a:ext cx="9144000" cy="381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37" y="1408113"/>
            <a:ext cx="6867525" cy="381000"/>
          </a:xfrm>
          <a:prstGeom prst="rect">
            <a:avLst/>
          </a:prstGeom>
        </p:spPr>
      </p:pic>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l="22623" t="-31250" r="10023" b="663"/>
          <a:stretch/>
        </p:blipFill>
        <p:spPr>
          <a:xfrm rot="16200000">
            <a:off x="-2965077" y="3193677"/>
            <a:ext cx="6158753" cy="497542"/>
          </a:xfrm>
          <a:prstGeom prst="rect">
            <a:avLst/>
          </a:prstGeom>
        </p:spPr>
      </p:pic>
      <p:pic>
        <p:nvPicPr>
          <p:cNvPr id="14" name="Рисунок 13"/>
          <p:cNvPicPr>
            <a:picLocks noChangeAspect="1"/>
          </p:cNvPicPr>
          <p:nvPr userDrawn="1"/>
        </p:nvPicPr>
        <p:blipFill rotWithShape="1">
          <a:blip r:embed="rId2">
            <a:extLst>
              <a:ext uri="{28A0092B-C50C-407E-A947-70E740481C1C}">
                <a14:useLocalDpi xmlns:a14="http://schemas.microsoft.com/office/drawing/2010/main" val="0"/>
              </a:ext>
            </a:extLst>
          </a:blip>
          <a:srcRect l="25883" t="-16472" r="5881" b="-35294"/>
          <a:stretch/>
        </p:blipFill>
        <p:spPr>
          <a:xfrm rot="16200000">
            <a:off x="5869642" y="3166781"/>
            <a:ext cx="6239436" cy="578225"/>
          </a:xfrm>
          <a:prstGeom prst="rect">
            <a:avLst/>
          </a:prstGeom>
        </p:spPr>
      </p:pic>
    </p:spTree>
    <p:extLst>
      <p:ext uri="{BB962C8B-B14F-4D97-AF65-F5344CB8AC3E}">
        <p14:creationId xmlns:p14="http://schemas.microsoft.com/office/powerpoint/2010/main" val="35489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27847" y="1709739"/>
            <a:ext cx="7274860" cy="2852737"/>
          </a:xfrm>
        </p:spPr>
        <p:txBody>
          <a:bodyPr anchor="b"/>
          <a:lstStyle>
            <a:lvl1pPr>
              <a:defRPr sz="6000"/>
            </a:lvl1pPr>
          </a:lstStyle>
          <a:p>
            <a:r>
              <a:rPr lang="uk-UA" smtClean="0"/>
              <a:t>Зразок заголовка</a:t>
            </a:r>
            <a:endParaRPr lang="en-US" dirty="0"/>
          </a:p>
        </p:txBody>
      </p:sp>
      <p:sp>
        <p:nvSpPr>
          <p:cNvPr id="3" name="Text Placeholder 2"/>
          <p:cNvSpPr>
            <a:spLocks noGrp="1"/>
          </p:cNvSpPr>
          <p:nvPr>
            <p:ph type="body" idx="1"/>
          </p:nvPr>
        </p:nvSpPr>
        <p:spPr>
          <a:xfrm>
            <a:off x="927846" y="4589464"/>
            <a:ext cx="727486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6992331C-5FC9-4961-B1D8-7D8F01E79996}" type="datetimeFigureOut">
              <a:rPr lang="ru-RU" smtClean="0"/>
              <a:t>05.03.2022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311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6992331C-5FC9-4961-B1D8-7D8F01E79996}" type="datetimeFigureOut">
              <a:rPr lang="ru-RU" smtClean="0"/>
              <a:t>05.03.2022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4647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6992331C-5FC9-4961-B1D8-7D8F01E79996}" type="datetimeFigureOut">
              <a:rPr lang="ru-RU" smtClean="0"/>
              <a:t>05.03.2022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353577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6992331C-5FC9-4961-B1D8-7D8F01E79996}" type="datetimeFigureOut">
              <a:rPr lang="ru-RU" smtClean="0"/>
              <a:t>05.03.2022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6128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2331C-5FC9-4961-B1D8-7D8F01E79996}" type="datetimeFigureOut">
              <a:rPr lang="ru-RU" smtClean="0"/>
              <a:t>05.03.2022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0018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smtClean="0"/>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596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229" y="365127"/>
            <a:ext cx="7355542" cy="1006474"/>
          </a:xfrm>
          <a:prstGeom prst="rect">
            <a:avLst/>
          </a:prstGeom>
          <a:solidFill>
            <a:srgbClr val="A81C21"/>
          </a:solidFill>
        </p:spPr>
        <p:txBody>
          <a:bodyPr vert="horz" lIns="91440" tIns="45720" rIns="91440" bIns="45720" rtlCol="0" anchor="ctr">
            <a:normAutofit/>
          </a:bodyPr>
          <a:lstStyle/>
          <a:p>
            <a:r>
              <a:rPr lang="uk-UA" smtClean="0"/>
              <a:t>Зразок заголовкїа</a:t>
            </a:r>
            <a:endParaRPr lang="en-US" dirty="0"/>
          </a:p>
        </p:txBody>
      </p:sp>
      <p:sp>
        <p:nvSpPr>
          <p:cNvPr id="3" name="Text Placeholder 2"/>
          <p:cNvSpPr>
            <a:spLocks noGrp="1"/>
          </p:cNvSpPr>
          <p:nvPr>
            <p:ph type="body" idx="1"/>
          </p:nvPr>
        </p:nvSpPr>
        <p:spPr>
          <a:xfrm>
            <a:off x="874059" y="1825625"/>
            <a:ext cx="7355542"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2331C-5FC9-4961-B1D8-7D8F01E79996}" type="datetimeFigureOut">
              <a:rPr lang="ru-RU" smtClean="0"/>
              <a:t>05.03.2022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BC86-12F3-4163-B277-2478DA3BAF5A}" type="slidenum">
              <a:rPr lang="ru-RU" smtClean="0"/>
              <a:t>‹#›</a:t>
            </a:fld>
            <a:endParaRPr lang="ru-RU"/>
          </a:p>
        </p:txBody>
      </p:sp>
    </p:spTree>
    <p:extLst>
      <p:ext uri="{BB962C8B-B14F-4D97-AF65-F5344CB8AC3E}">
        <p14:creationId xmlns:p14="http://schemas.microsoft.com/office/powerpoint/2010/main" val="201620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bg1"/>
          </a:solidFill>
          <a:latin typeface="EFN Dokument" panose="00000400000000000000" pitchFamily="2" charset="0"/>
          <a:ea typeface="+mj-ea"/>
          <a:cs typeface="EFN Dokument" panose="000004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N Dokument" panose="00000400000000000000" pitchFamily="2" charset="0"/>
          <a:ea typeface="+mn-ea"/>
          <a:cs typeface="EFN Dokumen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N Dokument" panose="00000400000000000000" pitchFamily="2" charset="0"/>
          <a:ea typeface="+mn-ea"/>
          <a:cs typeface="EFN Dokumen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N Dokument" panose="00000400000000000000" pitchFamily="2" charset="0"/>
          <a:ea typeface="+mn-ea"/>
          <a:cs typeface="EFN Dokumen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document/d/1WZkflTtgAjGgtNTisT60UQoU1NDecxY_OSCrv7aDPRY/ed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RPDOioWeBy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4874" y="833718"/>
            <a:ext cx="7221072" cy="1180539"/>
          </a:xfrm>
        </p:spPr>
        <p:txBody>
          <a:bodyPr>
            <a:noAutofit/>
          </a:bodyPr>
          <a:lstStyle/>
          <a:p>
            <a:r>
              <a:rPr lang="cs-CZ" sz="4000" b="1" dirty="0" smtClean="0">
                <a:solidFill>
                  <a:srgbClr val="C00000"/>
                </a:solidFill>
              </a:rPr>
              <a:t/>
            </a:r>
            <a:br>
              <a:rPr lang="cs-CZ" sz="4000" b="1" dirty="0" smtClean="0">
                <a:solidFill>
                  <a:srgbClr val="C00000"/>
                </a:solidFill>
              </a:rPr>
            </a:br>
            <a:r>
              <a:rPr lang="cs-CZ" sz="4000" b="1" dirty="0">
                <a:solidFill>
                  <a:srgbClr val="C00000"/>
                </a:solidFill>
              </a:rPr>
              <a:t/>
            </a:r>
            <a:br>
              <a:rPr lang="cs-CZ" sz="4000" b="1" dirty="0">
                <a:solidFill>
                  <a:srgbClr val="C00000"/>
                </a:solidFill>
              </a:rPr>
            </a:br>
            <a:r>
              <a:rPr lang="cs-CZ" sz="4000" b="1" dirty="0" smtClean="0">
                <a:solidFill>
                  <a:srgbClr val="C00000"/>
                </a:solidFill>
              </a:rPr>
              <a:t>AJ5415 </a:t>
            </a:r>
            <a:r>
              <a:rPr lang="cs-CZ" sz="4000" b="1" u="sng" dirty="0" err="1">
                <a:solidFill>
                  <a:srgbClr val="C00000"/>
                </a:solidFill>
                <a:effectLst>
                  <a:outerShdw blurRad="38100" dist="38100" dir="2700000" algn="tl">
                    <a:srgbClr val="000000">
                      <a:alpha val="43137"/>
                    </a:srgbClr>
                  </a:outerShdw>
                </a:effectLst>
                <a:latin typeface="AmadeusAP"/>
              </a:rPr>
              <a:t>Storytelling</a:t>
            </a:r>
            <a:r>
              <a:rPr lang="cs-CZ" sz="4000" b="1" u="sng" dirty="0">
                <a:solidFill>
                  <a:srgbClr val="C00000"/>
                </a:solidFill>
                <a:effectLst>
                  <a:outerShdw blurRad="38100" dist="38100" dir="2700000" algn="tl">
                    <a:srgbClr val="000000">
                      <a:alpha val="43137"/>
                    </a:srgbClr>
                  </a:outerShdw>
                </a:effectLst>
                <a:latin typeface="AmadeusAP"/>
              </a:rPr>
              <a:t> </a:t>
            </a:r>
            <a:r>
              <a:rPr lang="cs-CZ" sz="4000" b="1" u="sng" dirty="0">
                <a:solidFill>
                  <a:srgbClr val="C00000"/>
                </a:solidFill>
                <a:latin typeface="AmadeusAP"/>
              </a:rPr>
              <a:t/>
            </a:r>
            <a:br>
              <a:rPr lang="cs-CZ" sz="4000" b="1" u="sng" dirty="0">
                <a:solidFill>
                  <a:srgbClr val="C00000"/>
                </a:solidFill>
                <a:latin typeface="AmadeusAP"/>
              </a:rPr>
            </a:br>
            <a:r>
              <a:rPr lang="cs-CZ" sz="4000" b="1" u="sng" dirty="0" err="1">
                <a:solidFill>
                  <a:srgbClr val="C00000"/>
                </a:solidFill>
                <a:latin typeface="AmadeusAP"/>
              </a:rPr>
              <a:t>for</a:t>
            </a:r>
            <a:r>
              <a:rPr lang="cs-CZ" sz="4000" b="1" u="sng" dirty="0">
                <a:solidFill>
                  <a:srgbClr val="C00000"/>
                </a:solidFill>
                <a:latin typeface="AmadeusAP"/>
              </a:rPr>
              <a:t> </a:t>
            </a:r>
            <a:r>
              <a:rPr lang="cs-CZ" sz="4000" b="1" u="sng" dirty="0" err="1">
                <a:solidFill>
                  <a:srgbClr val="C00000"/>
                </a:solidFill>
                <a:latin typeface="AmadeusAP"/>
              </a:rPr>
              <a:t>Young</a:t>
            </a:r>
            <a:r>
              <a:rPr lang="cs-CZ" sz="4000" b="1" u="sng" dirty="0">
                <a:solidFill>
                  <a:srgbClr val="C00000"/>
                </a:solidFill>
                <a:latin typeface="AmadeusAP"/>
              </a:rPr>
              <a:t> </a:t>
            </a:r>
            <a:r>
              <a:rPr lang="cs-CZ" sz="4000" b="1" u="sng" dirty="0" err="1">
                <a:solidFill>
                  <a:srgbClr val="C00000"/>
                </a:solidFill>
                <a:latin typeface="AmadeusAP"/>
              </a:rPr>
              <a:t>Learners</a:t>
            </a:r>
            <a:endParaRPr lang="ru-RU" sz="4000" dirty="0">
              <a:solidFill>
                <a:srgbClr val="C00000"/>
              </a:solidFill>
              <a:latin typeface="AmadeusAP"/>
            </a:endParaRPr>
          </a:p>
        </p:txBody>
      </p:sp>
      <p:sp>
        <p:nvSpPr>
          <p:cNvPr id="3" name="Підзаголовок 2"/>
          <p:cNvSpPr>
            <a:spLocks noGrp="1"/>
          </p:cNvSpPr>
          <p:nvPr>
            <p:ph type="subTitle" idx="1"/>
          </p:nvPr>
        </p:nvSpPr>
        <p:spPr>
          <a:xfrm>
            <a:off x="1086410" y="2591080"/>
            <a:ext cx="6858000" cy="1655762"/>
          </a:xfrm>
        </p:spPr>
        <p:txBody>
          <a:bodyPr/>
          <a:lstStyle/>
          <a:p>
            <a:r>
              <a:rPr lang="cs-CZ" b="1" dirty="0" smtClean="0">
                <a:solidFill>
                  <a:schemeClr val="accent6">
                    <a:lumMod val="50000"/>
                  </a:schemeClr>
                </a:solidFill>
                <a:latin typeface="AmadeusAP"/>
              </a:rPr>
              <a:t>Kateřina Tomková, 2060@mail.muni.cz</a:t>
            </a:r>
            <a:endParaRPr lang="en-US" b="1" dirty="0">
              <a:solidFill>
                <a:schemeClr val="accent6">
                  <a:lumMod val="50000"/>
                </a:schemeClr>
              </a:solidFill>
              <a:latin typeface="AmadeusAP"/>
            </a:endParaRPr>
          </a:p>
          <a:p>
            <a:r>
              <a:rPr lang="cs-CZ" b="1" dirty="0" err="1" smtClean="0">
                <a:solidFill>
                  <a:schemeClr val="accent6">
                    <a:lumMod val="50000"/>
                  </a:schemeClr>
                </a:solidFill>
                <a:latin typeface="AmadeusAP"/>
              </a:rPr>
              <a:t>Block</a:t>
            </a:r>
            <a:r>
              <a:rPr lang="cs-CZ" b="1" dirty="0" smtClean="0">
                <a:solidFill>
                  <a:schemeClr val="accent6">
                    <a:lumMod val="50000"/>
                  </a:schemeClr>
                </a:solidFill>
                <a:latin typeface="AmadeusAP"/>
              </a:rPr>
              <a:t> 1 </a:t>
            </a:r>
          </a:p>
          <a:p>
            <a:r>
              <a:rPr lang="cs-CZ" b="1" dirty="0" err="1" smtClean="0">
                <a:solidFill>
                  <a:schemeClr val="accent6">
                    <a:lumMod val="50000"/>
                  </a:schemeClr>
                </a:solidFill>
                <a:latin typeface="AmadeusAP"/>
              </a:rPr>
              <a:t>Saturday</a:t>
            </a:r>
            <a:r>
              <a:rPr lang="cs-CZ" b="1" dirty="0" smtClean="0">
                <a:solidFill>
                  <a:schemeClr val="accent6">
                    <a:lumMod val="50000"/>
                  </a:schemeClr>
                </a:solidFill>
                <a:latin typeface="AmadeusAP"/>
              </a:rPr>
              <a:t>, </a:t>
            </a:r>
            <a:r>
              <a:rPr lang="cs-CZ" b="1" dirty="0" err="1" smtClean="0">
                <a:solidFill>
                  <a:schemeClr val="accent6">
                    <a:lumMod val="50000"/>
                  </a:schemeClr>
                </a:solidFill>
                <a:latin typeface="AmadeusAP"/>
              </a:rPr>
              <a:t>March</a:t>
            </a:r>
            <a:r>
              <a:rPr lang="cs-CZ" b="1" dirty="0" smtClean="0">
                <a:solidFill>
                  <a:schemeClr val="accent6">
                    <a:lumMod val="50000"/>
                  </a:schemeClr>
                </a:solidFill>
                <a:latin typeface="AmadeusAP"/>
              </a:rPr>
              <a:t> 5, 2022</a:t>
            </a:r>
            <a:endParaRPr lang="en-US" b="1" dirty="0">
              <a:solidFill>
                <a:schemeClr val="accent6">
                  <a:lumMod val="50000"/>
                </a:schemeClr>
              </a:solidFill>
              <a:latin typeface="AmadeusAP"/>
            </a:endParaRPr>
          </a:p>
          <a:p>
            <a:endParaRPr lang="en-US" dirty="0">
              <a:solidFill>
                <a:schemeClr val="accent6">
                  <a:lumMod val="50000"/>
                </a:schemeClr>
              </a:solidFill>
              <a:latin typeface="AmadeusAP"/>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64" y="4070246"/>
            <a:ext cx="5506291" cy="1775779"/>
          </a:xfrm>
          <a:prstGeom prst="rect">
            <a:avLst/>
          </a:prstGeom>
        </p:spPr>
      </p:pic>
    </p:spTree>
    <p:extLst>
      <p:ext uri="{BB962C8B-B14F-4D97-AF65-F5344CB8AC3E}">
        <p14:creationId xmlns:p14="http://schemas.microsoft.com/office/powerpoint/2010/main" val="225268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Storytelling</a:t>
            </a:r>
            <a:r>
              <a:rPr lang="cs-CZ" dirty="0">
                <a:solidFill>
                  <a:srgbClr val="33CCFF"/>
                </a:solidFill>
              </a:rPr>
              <a:t> </a:t>
            </a:r>
            <a:r>
              <a:rPr lang="cs-CZ" dirty="0" err="1">
                <a:solidFill>
                  <a:srgbClr val="33CCFF"/>
                </a:solidFill>
              </a:rPr>
              <a:t>today</a:t>
            </a:r>
            <a:endParaRPr lang="cs-CZ" dirty="0">
              <a:solidFill>
                <a:srgbClr val="33CCFF"/>
              </a:solidFill>
            </a:endParaRPr>
          </a:p>
        </p:txBody>
      </p:sp>
      <p:sp>
        <p:nvSpPr>
          <p:cNvPr id="3" name="Zástupný symbol pro obsah 2"/>
          <p:cNvSpPr>
            <a:spLocks noGrp="1"/>
          </p:cNvSpPr>
          <p:nvPr>
            <p:ph idx="1"/>
          </p:nvPr>
        </p:nvSpPr>
        <p:spPr/>
        <p:txBody>
          <a:bodyPr>
            <a:normAutofit fontScale="55000" lnSpcReduction="20000"/>
          </a:bodyPr>
          <a:lstStyle/>
          <a:p>
            <a:pPr fontAlgn="base"/>
            <a:r>
              <a:rPr lang="cs-CZ" dirty="0"/>
              <a:t>In business: </a:t>
            </a:r>
            <a:r>
              <a:rPr lang="en-US" dirty="0"/>
              <a:t>brands sharing their messages in ways that engage audiences and drive them to take a desired action (like making a purchase, calling a sales person, downloading or subscribing to content</a:t>
            </a:r>
            <a:r>
              <a:rPr lang="en-US" sz="3200" dirty="0"/>
              <a:t>, etc.).</a:t>
            </a:r>
          </a:p>
          <a:p>
            <a:endParaRPr lang="cs-CZ" dirty="0"/>
          </a:p>
          <a:p>
            <a:r>
              <a:rPr lang="cs-CZ" dirty="0"/>
              <a:t>In </a:t>
            </a:r>
            <a:r>
              <a:rPr lang="cs-CZ" dirty="0" err="1"/>
              <a:t>politics</a:t>
            </a:r>
            <a:r>
              <a:rPr lang="cs-CZ" dirty="0"/>
              <a:t>: Po</a:t>
            </a:r>
            <a:r>
              <a:rPr lang="en-US" dirty="0" err="1"/>
              <a:t>litical</a:t>
            </a:r>
            <a:r>
              <a:rPr lang="en-US" dirty="0"/>
              <a:t> narrative </a:t>
            </a:r>
            <a:r>
              <a:rPr lang="cs-CZ" dirty="0"/>
              <a:t>a</a:t>
            </a:r>
            <a:r>
              <a:rPr lang="en-US" dirty="0"/>
              <a:t>s a term used in the </a:t>
            </a:r>
            <a:r>
              <a:rPr lang="cs-CZ" dirty="0" err="1"/>
              <a:t>humanities</a:t>
            </a:r>
            <a:r>
              <a:rPr lang="en-US" dirty="0"/>
              <a:t> and </a:t>
            </a:r>
            <a:r>
              <a:rPr lang="cs-CZ" dirty="0" err="1"/>
              <a:t>political</a:t>
            </a:r>
            <a:r>
              <a:rPr lang="cs-CZ" dirty="0"/>
              <a:t> </a:t>
            </a:r>
            <a:r>
              <a:rPr lang="cs-CZ" dirty="0" err="1"/>
              <a:t>sciences</a:t>
            </a:r>
            <a:r>
              <a:rPr lang="en-US" dirty="0"/>
              <a:t> the way in which storytelling can shape fact and impact on understandings of reality.</a:t>
            </a:r>
            <a:endParaRPr lang="cs-CZ" dirty="0"/>
          </a:p>
          <a:p>
            <a:endParaRPr lang="cs-CZ" dirty="0"/>
          </a:p>
          <a:p>
            <a:r>
              <a:rPr lang="cs-CZ" dirty="0"/>
              <a:t>In </a:t>
            </a:r>
            <a:r>
              <a:rPr lang="cs-CZ" dirty="0" err="1"/>
              <a:t>teaching</a:t>
            </a:r>
            <a:r>
              <a:rPr lang="cs-CZ" dirty="0"/>
              <a:t>: </a:t>
            </a:r>
            <a:r>
              <a:rPr lang="en-US" sz="3200" dirty="0"/>
              <a:t>Storytelling is the oldest form of teaching. It bonded the early human communities, giving children the answers to the biggest questions of creation, life, and the afterlife. Stories define us, shape us, control us, and make us. Not every human culture in the world is literate, but every single culture tells stories.</a:t>
            </a:r>
            <a:r>
              <a:rPr lang="cs-CZ" sz="3200" dirty="0"/>
              <a:t> =</a:t>
            </a:r>
            <a:r>
              <a:rPr lang="cs-CZ" sz="3200" dirty="0" err="1"/>
              <a:t>Failure</a:t>
            </a:r>
            <a:r>
              <a:rPr lang="cs-CZ" sz="3200" dirty="0"/>
              <a:t> </a:t>
            </a:r>
            <a:r>
              <a:rPr lang="cs-CZ" sz="3200" dirty="0" err="1"/>
              <a:t>stories</a:t>
            </a:r>
            <a:r>
              <a:rPr lang="cs-CZ" sz="3200" dirty="0"/>
              <a:t> are </a:t>
            </a:r>
            <a:r>
              <a:rPr lang="cs-CZ" sz="3200" dirty="0" err="1"/>
              <a:t>the</a:t>
            </a:r>
            <a:r>
              <a:rPr lang="cs-CZ" sz="3200" dirty="0"/>
              <a:t> </a:t>
            </a:r>
            <a:r>
              <a:rPr lang="cs-CZ" sz="3200" dirty="0" err="1"/>
              <a:t>best</a:t>
            </a:r>
            <a:r>
              <a:rPr lang="cs-CZ" sz="3200" dirty="0"/>
              <a:t>=</a:t>
            </a:r>
          </a:p>
          <a:p>
            <a:endParaRPr lang="cs-CZ" sz="3200" dirty="0"/>
          </a:p>
          <a:p>
            <a:endParaRPr lang="en-US" sz="3200" dirty="0"/>
          </a:p>
          <a:p>
            <a:r>
              <a:rPr lang="cs-CZ" dirty="0"/>
              <a:t>In </a:t>
            </a:r>
            <a:r>
              <a:rPr lang="cs-CZ" dirty="0" err="1"/>
              <a:t>law</a:t>
            </a:r>
            <a:r>
              <a:rPr lang="cs-CZ" dirty="0"/>
              <a:t>: ‘</a:t>
            </a:r>
            <a:r>
              <a:rPr lang="cs-CZ" dirty="0" err="1"/>
              <a:t>Liar</a:t>
            </a:r>
            <a:r>
              <a:rPr lang="cs-CZ" dirty="0"/>
              <a:t> </a:t>
            </a:r>
            <a:r>
              <a:rPr lang="cs-CZ" dirty="0" err="1"/>
              <a:t>Liar</a:t>
            </a:r>
            <a:r>
              <a:rPr lang="cs-CZ" dirty="0"/>
              <a:t>‘</a:t>
            </a:r>
            <a:r>
              <a:rPr lang="en-US" dirty="0"/>
              <a:t/>
            </a:r>
            <a:br>
              <a:rPr lang="en-US" dirty="0"/>
            </a:br>
            <a:endParaRPr lang="cs-CZ" dirty="0"/>
          </a:p>
          <a:p>
            <a:endParaRPr lang="cs-CZ" dirty="0"/>
          </a:p>
        </p:txBody>
      </p:sp>
    </p:spTree>
    <p:extLst>
      <p:ext uri="{BB962C8B-B14F-4D97-AF65-F5344CB8AC3E}">
        <p14:creationId xmlns:p14="http://schemas.microsoft.com/office/powerpoint/2010/main" val="360200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Storytelling</a:t>
            </a:r>
            <a:r>
              <a:rPr lang="cs-CZ" dirty="0">
                <a:solidFill>
                  <a:srgbClr val="FFFF00"/>
                </a:solidFill>
              </a:rPr>
              <a:t> </a:t>
            </a:r>
            <a:r>
              <a:rPr lang="cs-CZ" dirty="0" err="1">
                <a:solidFill>
                  <a:srgbClr val="FFFF00"/>
                </a:solidFill>
              </a:rPr>
              <a:t>for</a:t>
            </a:r>
            <a:r>
              <a:rPr lang="cs-CZ" dirty="0">
                <a:solidFill>
                  <a:srgbClr val="FFFF00"/>
                </a:solidFill>
              </a:rPr>
              <a:t> </a:t>
            </a:r>
            <a:r>
              <a:rPr lang="cs-CZ" dirty="0" err="1" smtClean="0">
                <a:solidFill>
                  <a:srgbClr val="FFFF00"/>
                </a:solidFill>
              </a:rPr>
              <a:t>child</a:t>
            </a:r>
            <a:r>
              <a:rPr lang="cs-CZ" dirty="0" err="1" smtClean="0"/>
              <a:t>ren</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600" dirty="0" err="1"/>
              <a:t>Vital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imagination</a:t>
            </a:r>
            <a:endParaRPr lang="cs-CZ" dirty="0"/>
          </a:p>
          <a:p>
            <a:r>
              <a:rPr lang="cs-CZ" sz="3600" dirty="0" err="1"/>
              <a:t>Important</a:t>
            </a:r>
            <a:r>
              <a:rPr lang="cs-CZ" dirty="0"/>
              <a:t> </a:t>
            </a:r>
            <a:r>
              <a:rPr lang="cs-CZ" dirty="0" err="1"/>
              <a:t>for</a:t>
            </a:r>
            <a:r>
              <a:rPr lang="cs-CZ" dirty="0"/>
              <a:t> </a:t>
            </a:r>
            <a:r>
              <a:rPr lang="cs-CZ" dirty="0" err="1"/>
              <a:t>their</a:t>
            </a:r>
            <a:r>
              <a:rPr lang="cs-CZ" dirty="0"/>
              <a:t> </a:t>
            </a:r>
            <a:r>
              <a:rPr lang="cs-CZ" dirty="0" err="1"/>
              <a:t>spatial</a:t>
            </a:r>
            <a:r>
              <a:rPr lang="cs-CZ" dirty="0"/>
              <a:t> and </a:t>
            </a:r>
            <a:r>
              <a:rPr lang="cs-CZ" dirty="0" err="1"/>
              <a:t>time</a:t>
            </a:r>
            <a:r>
              <a:rPr lang="cs-CZ" dirty="0"/>
              <a:t> </a:t>
            </a:r>
            <a:r>
              <a:rPr lang="cs-CZ" dirty="0" err="1"/>
              <a:t>awareness</a:t>
            </a:r>
            <a:endParaRPr lang="cs-CZ" dirty="0"/>
          </a:p>
          <a:p>
            <a:r>
              <a:rPr lang="cs-CZ" sz="3600" dirty="0" err="1"/>
              <a:t>Crucial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passive</a:t>
            </a:r>
            <a:r>
              <a:rPr lang="cs-CZ" dirty="0"/>
              <a:t> </a:t>
            </a:r>
            <a:r>
              <a:rPr lang="cs-CZ" dirty="0" err="1"/>
              <a:t>language</a:t>
            </a:r>
            <a:r>
              <a:rPr lang="cs-CZ" dirty="0"/>
              <a:t> sensitivity and </a:t>
            </a:r>
            <a:r>
              <a:rPr lang="cs-CZ" dirty="0" err="1"/>
              <a:t>active</a:t>
            </a:r>
            <a:r>
              <a:rPr lang="cs-CZ" dirty="0"/>
              <a:t> </a:t>
            </a:r>
            <a:r>
              <a:rPr lang="cs-CZ" dirty="0" err="1"/>
              <a:t>speaking</a:t>
            </a:r>
            <a:r>
              <a:rPr lang="cs-CZ" dirty="0"/>
              <a:t> </a:t>
            </a:r>
            <a:r>
              <a:rPr lang="cs-CZ" dirty="0" err="1"/>
              <a:t>skills</a:t>
            </a:r>
            <a:endParaRPr lang="cs-CZ" dirty="0"/>
          </a:p>
          <a:p>
            <a:r>
              <a:rPr lang="cs-CZ" sz="3600" dirty="0" err="1"/>
              <a:t>Integral</a:t>
            </a:r>
            <a:r>
              <a:rPr lang="cs-CZ" sz="3600" dirty="0"/>
              <a:t> </a:t>
            </a:r>
            <a:r>
              <a:rPr lang="cs-CZ" dirty="0" err="1"/>
              <a:t>for</a:t>
            </a:r>
            <a:r>
              <a:rPr lang="cs-CZ" dirty="0"/>
              <a:t> </a:t>
            </a:r>
            <a:r>
              <a:rPr lang="cs-CZ" dirty="0" err="1"/>
              <a:t>family</a:t>
            </a:r>
            <a:r>
              <a:rPr lang="cs-CZ" dirty="0"/>
              <a:t>/</a:t>
            </a:r>
            <a:r>
              <a:rPr lang="cs-CZ" dirty="0" err="1"/>
              <a:t>community</a:t>
            </a:r>
            <a:r>
              <a:rPr lang="cs-CZ" dirty="0"/>
              <a:t> </a:t>
            </a:r>
            <a:r>
              <a:rPr lang="cs-CZ" dirty="0" err="1"/>
              <a:t>bonding</a:t>
            </a:r>
            <a:r>
              <a:rPr lang="cs-CZ" dirty="0"/>
              <a:t> and solidarity </a:t>
            </a:r>
            <a:r>
              <a:rPr lang="cs-CZ" dirty="0" err="1"/>
              <a:t>among</a:t>
            </a:r>
            <a:r>
              <a:rPr lang="cs-CZ" dirty="0"/>
              <a:t> </a:t>
            </a:r>
            <a:r>
              <a:rPr lang="cs-CZ" dirty="0" err="1" smtClean="0"/>
              <a:t>generations</a:t>
            </a:r>
            <a:endParaRPr lang="cs-CZ" dirty="0" smtClean="0"/>
          </a:p>
          <a:p>
            <a:pPr marL="0" indent="0">
              <a:buNone/>
            </a:pPr>
            <a:endParaRPr lang="cs-CZ" dirty="0"/>
          </a:p>
          <a:p>
            <a:r>
              <a:rPr lang="cs-CZ" sz="3600" dirty="0" err="1" smtClean="0"/>
              <a:t>Instrumental</a:t>
            </a:r>
            <a:r>
              <a:rPr lang="cs-CZ" sz="3600" dirty="0" smtClean="0"/>
              <a:t> </a:t>
            </a:r>
            <a:r>
              <a:rPr lang="cs-CZ" dirty="0" smtClean="0"/>
              <a:t> in </a:t>
            </a:r>
            <a:r>
              <a:rPr lang="cs-CZ" dirty="0" err="1" smtClean="0"/>
              <a:t>shaping</a:t>
            </a:r>
            <a:r>
              <a:rPr lang="cs-CZ" dirty="0" smtClean="0"/>
              <a:t> </a:t>
            </a:r>
            <a:r>
              <a:rPr lang="cs-CZ" dirty="0" err="1" smtClean="0"/>
              <a:t>their</a:t>
            </a:r>
            <a:r>
              <a:rPr lang="cs-CZ" dirty="0" smtClean="0"/>
              <a:t> </a:t>
            </a:r>
            <a:r>
              <a:rPr lang="cs-CZ" dirty="0" err="1" smtClean="0"/>
              <a:t>view</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Sapir-Whorf</a:t>
            </a:r>
            <a:r>
              <a:rPr lang="cs-CZ" dirty="0" smtClean="0"/>
              <a:t> </a:t>
            </a:r>
            <a:r>
              <a:rPr lang="cs-CZ" dirty="0" err="1" smtClean="0"/>
              <a:t>hypothesis</a:t>
            </a:r>
            <a:r>
              <a:rPr lang="cs-CZ" dirty="0" smtClean="0"/>
              <a:t>)</a:t>
            </a:r>
            <a:endParaRPr lang="cs-CZ" dirty="0"/>
          </a:p>
        </p:txBody>
      </p:sp>
    </p:spTree>
    <p:extLst>
      <p:ext uri="{BB962C8B-B14F-4D97-AF65-F5344CB8AC3E}">
        <p14:creationId xmlns:p14="http://schemas.microsoft.com/office/powerpoint/2010/main" val="124817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33CCFF"/>
                </a:solidFill>
              </a:rPr>
              <a:t>Storytelling</a:t>
            </a:r>
            <a:r>
              <a:rPr lang="cs-CZ" dirty="0">
                <a:solidFill>
                  <a:srgbClr val="33CCFF"/>
                </a:solidFill>
              </a:rPr>
              <a:t> </a:t>
            </a:r>
            <a:r>
              <a:rPr lang="cs-CZ" dirty="0" err="1">
                <a:solidFill>
                  <a:srgbClr val="33CCFF"/>
                </a:solidFill>
              </a:rPr>
              <a:t>for</a:t>
            </a:r>
            <a:r>
              <a:rPr lang="cs-CZ" dirty="0">
                <a:solidFill>
                  <a:srgbClr val="33CCFF"/>
                </a:solidFill>
              </a:rPr>
              <a:t> </a:t>
            </a:r>
            <a:r>
              <a:rPr lang="cs-CZ" dirty="0" err="1">
                <a:solidFill>
                  <a:srgbClr val="33CCFF"/>
                </a:solidFill>
              </a:rPr>
              <a:t>children</a:t>
            </a:r>
            <a:r>
              <a:rPr lang="cs-CZ" dirty="0">
                <a:solidFill>
                  <a:srgbClr val="33CCFF"/>
                </a:solidFill>
              </a:rPr>
              <a:t> </a:t>
            </a:r>
            <a:r>
              <a:rPr lang="cs-CZ" dirty="0" smtClean="0">
                <a:solidFill>
                  <a:srgbClr val="33CCFF"/>
                </a:solidFill>
              </a:rPr>
              <a:t/>
            </a:r>
            <a:br>
              <a:rPr lang="cs-CZ" dirty="0" smtClean="0">
                <a:solidFill>
                  <a:srgbClr val="33CCFF"/>
                </a:solidFill>
              </a:rPr>
            </a:br>
            <a:r>
              <a:rPr lang="cs-CZ" dirty="0" smtClean="0">
                <a:solidFill>
                  <a:srgbClr val="33CCFF"/>
                </a:solidFill>
              </a:rPr>
              <a:t>in </a:t>
            </a:r>
            <a:r>
              <a:rPr lang="cs-CZ" dirty="0" err="1">
                <a:solidFill>
                  <a:srgbClr val="33CCFF"/>
                </a:solidFill>
              </a:rPr>
              <a:t>foreign</a:t>
            </a:r>
            <a:r>
              <a:rPr lang="cs-CZ" dirty="0">
                <a:solidFill>
                  <a:srgbClr val="33CCFF"/>
                </a:solidFill>
              </a:rPr>
              <a:t> </a:t>
            </a:r>
            <a:r>
              <a:rPr lang="cs-CZ" dirty="0" err="1">
                <a:solidFill>
                  <a:srgbClr val="33CCFF"/>
                </a:solidFill>
              </a:rPr>
              <a:t>language</a:t>
            </a:r>
            <a:r>
              <a:rPr lang="cs-CZ" dirty="0">
                <a:solidFill>
                  <a:srgbClr val="33CCFF"/>
                </a:solidFill>
              </a:rPr>
              <a:t> </a:t>
            </a:r>
            <a:r>
              <a:rPr lang="cs-CZ" dirty="0" err="1">
                <a:solidFill>
                  <a:srgbClr val="33CCFF"/>
                </a:solidFill>
              </a:rPr>
              <a:t>teaching</a:t>
            </a:r>
            <a:endParaRPr lang="cs-CZ" dirty="0">
              <a:solidFill>
                <a:srgbClr val="33CCFF"/>
              </a:solidFill>
            </a:endParaRPr>
          </a:p>
        </p:txBody>
      </p:sp>
      <p:sp>
        <p:nvSpPr>
          <p:cNvPr id="3" name="Zástupný symbol pro obsah 2"/>
          <p:cNvSpPr>
            <a:spLocks noGrp="1"/>
          </p:cNvSpPr>
          <p:nvPr>
            <p:ph idx="1"/>
          </p:nvPr>
        </p:nvSpPr>
        <p:spPr/>
        <p:txBody>
          <a:bodyPr/>
          <a:lstStyle/>
          <a:p>
            <a:r>
              <a:rPr lang="cs-CZ" strike="sngStrike" dirty="0"/>
              <a:t>… </a:t>
            </a:r>
            <a:r>
              <a:rPr lang="cs-CZ" strike="sngStrike" dirty="0" err="1"/>
              <a:t>at</a:t>
            </a:r>
            <a:r>
              <a:rPr lang="cs-CZ" strike="sngStrike" dirty="0"/>
              <a:t> </a:t>
            </a:r>
            <a:r>
              <a:rPr lang="cs-CZ" strike="sngStrike" dirty="0" err="1"/>
              <a:t>their</a:t>
            </a:r>
            <a:r>
              <a:rPr lang="cs-CZ" strike="sngStrike" dirty="0"/>
              <a:t> </a:t>
            </a:r>
            <a:r>
              <a:rPr lang="cs-CZ" strike="sngStrike" dirty="0" err="1"/>
              <a:t>state</a:t>
            </a:r>
            <a:r>
              <a:rPr lang="cs-CZ" strike="sngStrike" dirty="0"/>
              <a:t> </a:t>
            </a:r>
            <a:r>
              <a:rPr lang="cs-CZ" strike="sngStrike" dirty="0" err="1"/>
              <a:t>of</a:t>
            </a:r>
            <a:r>
              <a:rPr lang="cs-CZ" strike="sngStrike" dirty="0"/>
              <a:t> </a:t>
            </a:r>
            <a:r>
              <a:rPr lang="cs-CZ" strike="sngStrike" dirty="0" err="1"/>
              <a:t>cognition</a:t>
            </a:r>
            <a:endParaRPr lang="cs-CZ" strike="sngStrike" dirty="0"/>
          </a:p>
          <a:p>
            <a:r>
              <a:rPr lang="cs-CZ" dirty="0" err="1"/>
              <a:t>The</a:t>
            </a:r>
            <a:r>
              <a:rPr lang="cs-CZ" dirty="0"/>
              <a:t> use </a:t>
            </a:r>
            <a:r>
              <a:rPr lang="cs-CZ" dirty="0" err="1"/>
              <a:t>of</a:t>
            </a:r>
            <a:r>
              <a:rPr lang="cs-CZ" dirty="0"/>
              <a:t> </a:t>
            </a:r>
            <a:r>
              <a:rPr lang="cs-CZ" dirty="0" err="1"/>
              <a:t>people</a:t>
            </a:r>
            <a:r>
              <a:rPr lang="cs-CZ" dirty="0"/>
              <a:t>, </a:t>
            </a:r>
            <a:r>
              <a:rPr lang="cs-CZ" dirty="0" err="1"/>
              <a:t>narratives</a:t>
            </a:r>
            <a:r>
              <a:rPr lang="cs-CZ" dirty="0"/>
              <a:t> and </a:t>
            </a:r>
            <a:r>
              <a:rPr lang="cs-CZ" dirty="0" err="1"/>
              <a:t>realities</a:t>
            </a:r>
            <a:r>
              <a:rPr lang="cs-CZ" dirty="0"/>
              <a:t> </a:t>
            </a:r>
            <a:r>
              <a:rPr lang="cs-CZ" dirty="0" err="1"/>
              <a:t>they</a:t>
            </a:r>
            <a:r>
              <a:rPr lang="cs-CZ" dirty="0"/>
              <a:t> </a:t>
            </a:r>
            <a:r>
              <a:rPr lang="cs-CZ" dirty="0" err="1"/>
              <a:t>know</a:t>
            </a:r>
            <a:r>
              <a:rPr lang="cs-CZ" dirty="0"/>
              <a:t> in </a:t>
            </a:r>
            <a:r>
              <a:rPr lang="cs-CZ" dirty="0" err="1"/>
              <a:t>their</a:t>
            </a:r>
            <a:r>
              <a:rPr lang="cs-CZ" dirty="0"/>
              <a:t> </a:t>
            </a:r>
            <a:r>
              <a:rPr lang="cs-CZ" dirty="0" err="1"/>
              <a:t>mother</a:t>
            </a:r>
            <a:r>
              <a:rPr lang="cs-CZ" dirty="0"/>
              <a:t> </a:t>
            </a:r>
            <a:r>
              <a:rPr lang="cs-CZ" dirty="0" err="1"/>
              <a:t>tongue</a:t>
            </a:r>
            <a:endParaRPr lang="cs-CZ" dirty="0"/>
          </a:p>
          <a:p>
            <a:r>
              <a:rPr lang="cs-CZ" dirty="0" err="1"/>
              <a:t>The</a:t>
            </a:r>
            <a:r>
              <a:rPr lang="cs-CZ" dirty="0"/>
              <a:t> use </a:t>
            </a:r>
            <a:r>
              <a:rPr lang="cs-CZ" dirty="0" err="1"/>
              <a:t>of</a:t>
            </a:r>
            <a:r>
              <a:rPr lang="cs-CZ" dirty="0"/>
              <a:t> </a:t>
            </a:r>
            <a:r>
              <a:rPr lang="cs-CZ" dirty="0" err="1"/>
              <a:t>the</a:t>
            </a:r>
            <a:r>
              <a:rPr lang="cs-CZ" dirty="0"/>
              <a:t> </a:t>
            </a:r>
            <a:r>
              <a:rPr lang="cs-CZ" dirty="0" err="1"/>
              <a:t>great</a:t>
            </a:r>
            <a:r>
              <a:rPr lang="cs-CZ" dirty="0"/>
              <a:t> </a:t>
            </a:r>
            <a:r>
              <a:rPr lang="cs-CZ" dirty="0" err="1"/>
              <a:t>sense</a:t>
            </a:r>
            <a:r>
              <a:rPr lang="cs-CZ" dirty="0"/>
              <a:t> </a:t>
            </a:r>
            <a:r>
              <a:rPr lang="cs-CZ" dirty="0" err="1"/>
              <a:t>of</a:t>
            </a:r>
            <a:r>
              <a:rPr lang="cs-CZ" dirty="0"/>
              <a:t> </a:t>
            </a:r>
            <a:r>
              <a:rPr lang="cs-CZ" dirty="0" err="1"/>
              <a:t>formal</a:t>
            </a:r>
            <a:r>
              <a:rPr lang="cs-CZ" dirty="0"/>
              <a:t> </a:t>
            </a:r>
            <a:r>
              <a:rPr lang="cs-CZ" dirty="0" err="1"/>
              <a:t>structure</a:t>
            </a:r>
            <a:r>
              <a:rPr lang="cs-CZ" dirty="0"/>
              <a:t>, </a:t>
            </a:r>
            <a:r>
              <a:rPr lang="cs-CZ" dirty="0" err="1"/>
              <a:t>repetition</a:t>
            </a:r>
            <a:r>
              <a:rPr lang="cs-CZ" dirty="0"/>
              <a:t>, rhythm</a:t>
            </a:r>
          </a:p>
          <a:p>
            <a:r>
              <a:rPr lang="cs-CZ" dirty="0" err="1"/>
              <a:t>Experientiality</a:t>
            </a:r>
            <a:r>
              <a:rPr lang="cs-CZ" dirty="0"/>
              <a:t>, </a:t>
            </a:r>
            <a:r>
              <a:rPr lang="cs-CZ" dirty="0" err="1"/>
              <a:t>well-being</a:t>
            </a:r>
            <a:endParaRPr lang="cs-CZ" dirty="0"/>
          </a:p>
          <a:p>
            <a:r>
              <a:rPr lang="cs-CZ" dirty="0" err="1"/>
              <a:t>Narrator‘s</a:t>
            </a:r>
            <a:r>
              <a:rPr lang="cs-CZ" dirty="0"/>
              <a:t> </a:t>
            </a:r>
            <a:r>
              <a:rPr lang="cs-CZ" dirty="0" err="1"/>
              <a:t>pronunciation</a:t>
            </a:r>
            <a:r>
              <a:rPr lang="cs-CZ" dirty="0"/>
              <a:t> and </a:t>
            </a:r>
            <a:r>
              <a:rPr lang="cs-CZ" dirty="0" err="1"/>
              <a:t>diction</a:t>
            </a:r>
            <a:endParaRPr lang="cs-CZ" dirty="0"/>
          </a:p>
          <a:p>
            <a:r>
              <a:rPr lang="cs-CZ" dirty="0" err="1"/>
              <a:t>Narrator‘s</a:t>
            </a:r>
            <a:r>
              <a:rPr lang="cs-CZ" dirty="0"/>
              <a:t> </a:t>
            </a:r>
            <a:r>
              <a:rPr lang="cs-CZ" dirty="0" err="1"/>
              <a:t>attention</a:t>
            </a:r>
            <a:endParaRPr lang="cs-CZ" dirty="0"/>
          </a:p>
          <a:p>
            <a:r>
              <a:rPr lang="cs-CZ" dirty="0" err="1"/>
              <a:t>Listener‘s</a:t>
            </a:r>
            <a:r>
              <a:rPr lang="cs-CZ" dirty="0"/>
              <a:t> </a:t>
            </a:r>
            <a:r>
              <a:rPr lang="cs-CZ" dirty="0" err="1"/>
              <a:t>personal</a:t>
            </a:r>
            <a:r>
              <a:rPr lang="cs-CZ" dirty="0"/>
              <a:t> </a:t>
            </a:r>
            <a:r>
              <a:rPr lang="cs-CZ" dirty="0" err="1"/>
              <a:t>involvement</a:t>
            </a:r>
            <a:endParaRPr lang="cs-CZ" dirty="0"/>
          </a:p>
          <a:p>
            <a:pPr marL="0" indent="0">
              <a:buNone/>
            </a:pPr>
            <a:endParaRPr lang="cs-CZ" dirty="0"/>
          </a:p>
        </p:txBody>
      </p:sp>
    </p:spTree>
    <p:extLst>
      <p:ext uri="{BB962C8B-B14F-4D97-AF65-F5344CB8AC3E}">
        <p14:creationId xmlns:p14="http://schemas.microsoft.com/office/powerpoint/2010/main" val="2694017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Kinds</a:t>
            </a:r>
            <a:r>
              <a:rPr lang="cs-CZ" dirty="0">
                <a:solidFill>
                  <a:srgbClr val="FFFF00"/>
                </a:solidFill>
              </a:rPr>
              <a:t> </a:t>
            </a:r>
            <a:r>
              <a:rPr lang="cs-CZ" dirty="0" err="1">
                <a:solidFill>
                  <a:srgbClr val="FFFF00"/>
                </a:solidFill>
              </a:rPr>
              <a:t>of</a:t>
            </a:r>
            <a:r>
              <a:rPr lang="cs-CZ" dirty="0">
                <a:solidFill>
                  <a:srgbClr val="FFFF00"/>
                </a:solidFill>
              </a:rPr>
              <a:t> </a:t>
            </a:r>
            <a:r>
              <a:rPr lang="cs-CZ" dirty="0" err="1">
                <a:solidFill>
                  <a:srgbClr val="FFFF00"/>
                </a:solidFill>
              </a:rPr>
              <a:t>narratives</a:t>
            </a:r>
            <a:endParaRPr lang="cs-CZ" dirty="0">
              <a:solidFill>
                <a:srgbClr val="FFFF00"/>
              </a:solidFill>
            </a:endParaRPr>
          </a:p>
        </p:txBody>
      </p:sp>
      <p:sp>
        <p:nvSpPr>
          <p:cNvPr id="3" name="Zástupný symbol pro obsah 2"/>
          <p:cNvSpPr>
            <a:spLocks noGrp="1"/>
          </p:cNvSpPr>
          <p:nvPr>
            <p:ph idx="1"/>
          </p:nvPr>
        </p:nvSpPr>
        <p:spPr/>
        <p:txBody>
          <a:bodyPr/>
          <a:lstStyle/>
          <a:p>
            <a:r>
              <a:rPr lang="cs-CZ" dirty="0" err="1"/>
              <a:t>Rhymes</a:t>
            </a:r>
            <a:r>
              <a:rPr lang="cs-CZ" dirty="0"/>
              <a:t> and </a:t>
            </a:r>
            <a:r>
              <a:rPr lang="cs-CZ" dirty="0" err="1"/>
              <a:t>songs</a:t>
            </a:r>
            <a:r>
              <a:rPr lang="cs-CZ" dirty="0"/>
              <a:t>=</a:t>
            </a:r>
            <a:r>
              <a:rPr lang="cs-CZ" dirty="0" err="1"/>
              <a:t>memorised</a:t>
            </a:r>
            <a:r>
              <a:rPr lang="cs-CZ" dirty="0"/>
              <a:t> </a:t>
            </a:r>
            <a:r>
              <a:rPr lang="cs-CZ" dirty="0" err="1"/>
              <a:t>formats</a:t>
            </a:r>
            <a:endParaRPr lang="cs-CZ" dirty="0"/>
          </a:p>
          <a:p>
            <a:pPr marL="0" indent="0">
              <a:buNone/>
            </a:pPr>
            <a:r>
              <a:rPr lang="cs-CZ" dirty="0"/>
              <a:t>(</a:t>
            </a:r>
            <a:r>
              <a:rPr lang="cs-CZ" dirty="0" err="1"/>
              <a:t>Budulinek</a:t>
            </a:r>
            <a:r>
              <a:rPr lang="cs-CZ" dirty="0"/>
              <a:t>, </a:t>
            </a:r>
            <a:r>
              <a:rPr lang="cs-CZ" dirty="0" err="1"/>
              <a:t>Father</a:t>
            </a:r>
            <a:r>
              <a:rPr lang="cs-CZ" dirty="0">
                <a:solidFill>
                  <a:srgbClr val="FFFF00"/>
                </a:solidFill>
              </a:rPr>
              <a:t> </a:t>
            </a:r>
            <a:r>
              <a:rPr lang="cs-CZ" dirty="0"/>
              <a:t>Abraham)</a:t>
            </a:r>
          </a:p>
          <a:p>
            <a:endParaRPr lang="cs-CZ" dirty="0" smtClean="0"/>
          </a:p>
          <a:p>
            <a:r>
              <a:rPr lang="cs-CZ" dirty="0" err="1" smtClean="0"/>
              <a:t>Fairy-tales</a:t>
            </a:r>
            <a:endParaRPr lang="cs-CZ" dirty="0"/>
          </a:p>
          <a:p>
            <a:r>
              <a:rPr lang="cs-CZ" dirty="0" err="1"/>
              <a:t>Simple</a:t>
            </a:r>
            <a:r>
              <a:rPr lang="cs-CZ" dirty="0"/>
              <a:t> </a:t>
            </a:r>
            <a:r>
              <a:rPr lang="cs-CZ" dirty="0" err="1"/>
              <a:t>real-life</a:t>
            </a:r>
            <a:r>
              <a:rPr lang="cs-CZ" dirty="0"/>
              <a:t> </a:t>
            </a:r>
            <a:r>
              <a:rPr lang="cs-CZ" dirty="0" err="1"/>
              <a:t>stories</a:t>
            </a:r>
            <a:r>
              <a:rPr lang="cs-CZ" dirty="0"/>
              <a:t> (</a:t>
            </a:r>
            <a:r>
              <a:rPr lang="cs-CZ" dirty="0" err="1"/>
              <a:t>Meurig</a:t>
            </a:r>
            <a:r>
              <a:rPr lang="cs-CZ" dirty="0"/>
              <a:t>)</a:t>
            </a:r>
          </a:p>
          <a:p>
            <a:r>
              <a:rPr lang="cs-CZ" dirty="0" err="1"/>
              <a:t>Family</a:t>
            </a:r>
            <a:r>
              <a:rPr lang="cs-CZ" dirty="0"/>
              <a:t>/</a:t>
            </a:r>
            <a:r>
              <a:rPr lang="cs-CZ" dirty="0" err="1"/>
              <a:t>community</a:t>
            </a:r>
            <a:r>
              <a:rPr lang="cs-CZ" dirty="0"/>
              <a:t> </a:t>
            </a:r>
            <a:r>
              <a:rPr lang="cs-CZ" dirty="0" err="1"/>
              <a:t>legends</a:t>
            </a:r>
            <a:r>
              <a:rPr lang="cs-CZ" dirty="0"/>
              <a:t> (</a:t>
            </a:r>
            <a:r>
              <a:rPr lang="cs-CZ" dirty="0" err="1"/>
              <a:t>Roots</a:t>
            </a:r>
            <a:r>
              <a:rPr lang="cs-CZ" dirty="0"/>
              <a:t>)</a:t>
            </a:r>
          </a:p>
          <a:p>
            <a:r>
              <a:rPr lang="cs-CZ" dirty="0"/>
              <a:t>Urban </a:t>
            </a:r>
            <a:r>
              <a:rPr lang="cs-CZ" dirty="0" err="1"/>
              <a:t>legends</a:t>
            </a:r>
            <a:r>
              <a:rPr lang="cs-CZ" dirty="0"/>
              <a:t> (</a:t>
            </a:r>
            <a:r>
              <a:rPr lang="cs-CZ" dirty="0" err="1" smtClean="0"/>
              <a:t>Mammoth‘s</a:t>
            </a:r>
            <a:r>
              <a:rPr lang="cs-CZ" dirty="0" smtClean="0"/>
              <a:t> </a:t>
            </a:r>
            <a:r>
              <a:rPr lang="cs-CZ" dirty="0"/>
              <a:t>trap)</a:t>
            </a:r>
          </a:p>
          <a:p>
            <a:endParaRPr lang="cs-CZ" dirty="0"/>
          </a:p>
        </p:txBody>
      </p:sp>
    </p:spTree>
    <p:extLst>
      <p:ext uri="{BB962C8B-B14F-4D97-AF65-F5344CB8AC3E}">
        <p14:creationId xmlns:p14="http://schemas.microsoft.com/office/powerpoint/2010/main" val="1105605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Coffee</a:t>
            </a:r>
            <a:r>
              <a:rPr lang="cs-CZ" dirty="0">
                <a:solidFill>
                  <a:srgbClr val="33CCFF"/>
                </a:solidFill>
              </a:rPr>
              <a:t> </a:t>
            </a:r>
            <a:r>
              <a:rPr lang="cs-CZ" dirty="0" err="1" smtClean="0">
                <a:solidFill>
                  <a:srgbClr val="33CCFF"/>
                </a:solidFill>
              </a:rPr>
              <a:t>break</a:t>
            </a:r>
            <a:r>
              <a:rPr lang="cs-CZ" dirty="0" smtClean="0">
                <a:solidFill>
                  <a:srgbClr val="33CCFF"/>
                </a:solidFill>
              </a:rPr>
              <a:t> 10-10:30</a:t>
            </a:r>
            <a:endParaRPr lang="cs-CZ" dirty="0">
              <a:solidFill>
                <a:srgbClr val="33CCFF"/>
              </a:solidFill>
            </a:endParaRPr>
          </a:p>
        </p:txBody>
      </p:sp>
      <p:sp>
        <p:nvSpPr>
          <p:cNvPr id="3" name="Zástupný symbol pro obsah 2"/>
          <p:cNvSpPr>
            <a:spLocks noGrp="1"/>
          </p:cNvSpPr>
          <p:nvPr>
            <p:ph idx="1"/>
          </p:nvPr>
        </p:nvSpPr>
        <p:spPr/>
        <p:txBody>
          <a:bodyPr/>
          <a:lstStyle/>
          <a:p>
            <a:r>
              <a:rPr lang="cs-CZ" dirty="0" err="1" smtClean="0"/>
              <a:t>Individual</a:t>
            </a:r>
            <a:r>
              <a:rPr lang="cs-CZ" dirty="0" smtClean="0"/>
              <a:t> </a:t>
            </a:r>
            <a:r>
              <a:rPr lang="cs-CZ" dirty="0" err="1" smtClean="0"/>
              <a:t>research</a:t>
            </a:r>
            <a:r>
              <a:rPr lang="cs-CZ" dirty="0" smtClean="0"/>
              <a:t> </a:t>
            </a:r>
            <a:r>
              <a:rPr lang="cs-CZ" dirty="0" err="1" smtClean="0"/>
              <a:t>task</a:t>
            </a:r>
            <a:r>
              <a:rPr lang="cs-CZ" dirty="0" smtClean="0"/>
              <a:t>:</a:t>
            </a:r>
          </a:p>
          <a:p>
            <a:endParaRPr lang="cs-CZ" dirty="0"/>
          </a:p>
          <a:p>
            <a:pPr marL="0" indent="0">
              <a:buNone/>
            </a:pPr>
            <a:r>
              <a:rPr lang="cs-CZ" dirty="0" smtClean="0"/>
              <a:t>     </a:t>
            </a:r>
            <a:r>
              <a:rPr lang="cs-CZ" dirty="0" err="1" smtClean="0"/>
              <a:t>How</a:t>
            </a:r>
            <a:r>
              <a:rPr lang="cs-CZ" dirty="0" smtClean="0"/>
              <a:t> to </a:t>
            </a:r>
            <a:r>
              <a:rPr lang="cs-CZ" dirty="0" err="1" smtClean="0"/>
              <a:t>speak</a:t>
            </a:r>
            <a:r>
              <a:rPr lang="cs-CZ" dirty="0" smtClean="0"/>
              <a:t> to </a:t>
            </a:r>
            <a:r>
              <a:rPr lang="cs-CZ" dirty="0" err="1" smtClean="0"/>
              <a:t>children</a:t>
            </a:r>
            <a:r>
              <a:rPr lang="cs-CZ" dirty="0" smtClean="0"/>
              <a:t> </a:t>
            </a:r>
            <a:r>
              <a:rPr lang="cs-CZ" dirty="0" err="1" smtClean="0"/>
              <a:t>about</a:t>
            </a:r>
            <a:r>
              <a:rPr lang="cs-CZ" dirty="0" smtClean="0"/>
              <a:t> </a:t>
            </a:r>
            <a:r>
              <a:rPr lang="cs-CZ" dirty="0" err="1" smtClean="0"/>
              <a:t>war</a:t>
            </a:r>
            <a:r>
              <a:rPr lang="cs-CZ" dirty="0" smtClean="0"/>
              <a:t>?</a:t>
            </a:r>
            <a:endParaRPr lang="cs-CZ" dirty="0"/>
          </a:p>
        </p:txBody>
      </p:sp>
    </p:spTree>
    <p:extLst>
      <p:ext uri="{BB962C8B-B14F-4D97-AF65-F5344CB8AC3E}">
        <p14:creationId xmlns:p14="http://schemas.microsoft.com/office/powerpoint/2010/main" val="137533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Interactive</a:t>
            </a:r>
            <a:r>
              <a:rPr lang="cs-CZ" dirty="0">
                <a:solidFill>
                  <a:srgbClr val="FFFF00"/>
                </a:solidFill>
              </a:rPr>
              <a:t> </a:t>
            </a:r>
            <a:r>
              <a:rPr lang="cs-CZ" dirty="0" err="1" smtClean="0">
                <a:solidFill>
                  <a:srgbClr val="FFFF00"/>
                </a:solidFill>
              </a:rPr>
              <a:t>block</a:t>
            </a:r>
            <a:r>
              <a:rPr lang="cs-CZ" dirty="0" smtClean="0">
                <a:solidFill>
                  <a:srgbClr val="FFFF00"/>
                </a:solidFill>
              </a:rPr>
              <a:t> 10:30-12</a:t>
            </a:r>
            <a:endParaRPr lang="cs-CZ" dirty="0">
              <a:solidFill>
                <a:srgbClr val="FFFF00"/>
              </a:solidFill>
            </a:endParaRPr>
          </a:p>
        </p:txBody>
      </p:sp>
      <p:sp>
        <p:nvSpPr>
          <p:cNvPr id="3" name="Zástupný symbol pro obsah 2"/>
          <p:cNvSpPr>
            <a:spLocks noGrp="1"/>
          </p:cNvSpPr>
          <p:nvPr>
            <p:ph idx="1"/>
          </p:nvPr>
        </p:nvSpPr>
        <p:spPr/>
        <p:txBody>
          <a:bodyPr/>
          <a:lstStyle/>
          <a:p>
            <a:r>
              <a:rPr lang="cs-CZ" dirty="0" err="1"/>
              <a:t>Results</a:t>
            </a:r>
            <a:r>
              <a:rPr lang="cs-CZ" dirty="0"/>
              <a:t> </a:t>
            </a:r>
            <a:r>
              <a:rPr lang="cs-CZ" dirty="0" err="1"/>
              <a:t>of</a:t>
            </a:r>
            <a:r>
              <a:rPr lang="cs-CZ" dirty="0"/>
              <a:t> </a:t>
            </a:r>
            <a:r>
              <a:rPr lang="cs-CZ" dirty="0" err="1"/>
              <a:t>research</a:t>
            </a:r>
            <a:r>
              <a:rPr lang="cs-CZ" dirty="0"/>
              <a:t> </a:t>
            </a:r>
            <a:r>
              <a:rPr lang="cs-CZ" dirty="0" err="1"/>
              <a:t>discussed</a:t>
            </a:r>
            <a:r>
              <a:rPr lang="cs-CZ" dirty="0"/>
              <a:t> in </a:t>
            </a:r>
            <a:r>
              <a:rPr lang="cs-CZ" dirty="0" err="1" smtClean="0"/>
              <a:t>groups</a:t>
            </a:r>
            <a:r>
              <a:rPr lang="cs-CZ" dirty="0" smtClean="0"/>
              <a:t> and </a:t>
            </a:r>
            <a:r>
              <a:rPr lang="cs-CZ" dirty="0" err="1" smtClean="0"/>
              <a:t>breakout</a:t>
            </a:r>
            <a:r>
              <a:rPr lang="cs-CZ" dirty="0" smtClean="0"/>
              <a:t> </a:t>
            </a:r>
            <a:r>
              <a:rPr lang="cs-CZ" dirty="0" err="1"/>
              <a:t>rooms</a:t>
            </a:r>
            <a:r>
              <a:rPr lang="cs-CZ" dirty="0"/>
              <a:t> </a:t>
            </a:r>
          </a:p>
          <a:p>
            <a:r>
              <a:rPr lang="cs-CZ" dirty="0" err="1"/>
              <a:t>Back</a:t>
            </a:r>
            <a:r>
              <a:rPr lang="cs-CZ" dirty="0"/>
              <a:t> in </a:t>
            </a:r>
            <a:r>
              <a:rPr lang="cs-CZ" dirty="0" err="1"/>
              <a:t>the</a:t>
            </a:r>
            <a:r>
              <a:rPr lang="cs-CZ" dirty="0"/>
              <a:t> </a:t>
            </a:r>
            <a:r>
              <a:rPr lang="cs-CZ" dirty="0" err="1"/>
              <a:t>main</a:t>
            </a:r>
            <a:r>
              <a:rPr lang="cs-CZ" dirty="0"/>
              <a:t> session: </a:t>
            </a:r>
            <a:r>
              <a:rPr lang="cs-CZ" dirty="0" err="1"/>
              <a:t>secondary</a:t>
            </a:r>
            <a:r>
              <a:rPr lang="cs-CZ" dirty="0"/>
              <a:t> </a:t>
            </a:r>
            <a:r>
              <a:rPr lang="cs-CZ" dirty="0" err="1"/>
              <a:t>presentations</a:t>
            </a:r>
            <a:r>
              <a:rPr lang="cs-CZ" dirty="0"/>
              <a:t> </a:t>
            </a:r>
            <a:r>
              <a:rPr lang="cs-CZ" dirty="0" err="1"/>
              <a:t>of</a:t>
            </a:r>
            <a:r>
              <a:rPr lang="cs-CZ" dirty="0"/>
              <a:t> </a:t>
            </a:r>
            <a:r>
              <a:rPr lang="cs-CZ" dirty="0" err="1"/>
              <a:t>research</a:t>
            </a:r>
            <a:r>
              <a:rPr lang="cs-CZ" dirty="0"/>
              <a:t> </a:t>
            </a:r>
            <a:r>
              <a:rPr lang="cs-CZ" dirty="0" err="1"/>
              <a:t>results</a:t>
            </a:r>
            <a:endParaRPr lang="cs-CZ" dirty="0"/>
          </a:p>
          <a:p>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620147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solidFill>
                  <a:srgbClr val="33CCFF"/>
                </a:solidFill>
              </a:rPr>
              <a:t>Discussion</a:t>
            </a:r>
            <a:r>
              <a:rPr lang="cs-CZ" dirty="0" smtClean="0">
                <a:solidFill>
                  <a:srgbClr val="33CCFF"/>
                </a:solidFill>
              </a:rPr>
              <a:t> </a:t>
            </a:r>
            <a:r>
              <a:rPr lang="cs-CZ" dirty="0" err="1" smtClean="0">
                <a:solidFill>
                  <a:srgbClr val="33CCFF"/>
                </a:solidFill>
              </a:rPr>
              <a:t>outcomes</a:t>
            </a:r>
            <a:r>
              <a:rPr lang="cs-CZ" dirty="0" smtClean="0">
                <a:solidFill>
                  <a:srgbClr val="33CCFF"/>
                </a:solidFill>
              </a:rPr>
              <a:t> 1</a:t>
            </a:r>
            <a:endParaRPr lang="cs-CZ" dirty="0">
              <a:solidFill>
                <a:srgbClr val="33CCFF"/>
              </a:solidFill>
            </a:endParaRPr>
          </a:p>
        </p:txBody>
      </p:sp>
      <p:sp>
        <p:nvSpPr>
          <p:cNvPr id="3" name="Zástupný symbol pro obsah 2"/>
          <p:cNvSpPr>
            <a:spLocks noGrp="1"/>
          </p:cNvSpPr>
          <p:nvPr>
            <p:ph idx="1"/>
          </p:nvPr>
        </p:nvSpPr>
        <p:spPr/>
        <p:txBody>
          <a:bodyPr>
            <a:normAutofit lnSpcReduction="10000"/>
          </a:bodyPr>
          <a:lstStyle/>
          <a:p>
            <a:r>
              <a:rPr lang="cs-CZ" dirty="0" smtClean="0"/>
              <a:t>Michal: no </a:t>
            </a:r>
            <a:r>
              <a:rPr lang="cs-CZ" dirty="0" err="1" smtClean="0"/>
              <a:t>opportunity</a:t>
            </a:r>
            <a:r>
              <a:rPr lang="cs-CZ" dirty="0" smtClean="0"/>
              <a:t>; </a:t>
            </a:r>
            <a:r>
              <a:rPr lang="cs-CZ" dirty="0" err="1" smtClean="0"/>
              <a:t>honesty</a:t>
            </a:r>
            <a:r>
              <a:rPr lang="cs-CZ" dirty="0" smtClean="0"/>
              <a:t>; </a:t>
            </a:r>
            <a:r>
              <a:rPr lang="cs-CZ" dirty="0" err="1" smtClean="0"/>
              <a:t>asked</a:t>
            </a:r>
            <a:endParaRPr lang="cs-CZ" dirty="0" smtClean="0"/>
          </a:p>
          <a:p>
            <a:r>
              <a:rPr lang="cs-CZ" dirty="0" smtClean="0"/>
              <a:t>Jone: </a:t>
            </a:r>
            <a:r>
              <a:rPr lang="cs-CZ" dirty="0" err="1" smtClean="0"/>
              <a:t>thoughtfulness</a:t>
            </a:r>
            <a:r>
              <a:rPr lang="cs-CZ" dirty="0" smtClean="0"/>
              <a:t>; no </a:t>
            </a:r>
            <a:r>
              <a:rPr lang="cs-CZ" dirty="0" err="1" smtClean="0"/>
              <a:t>downplaying</a:t>
            </a:r>
            <a:endParaRPr lang="cs-CZ" dirty="0" smtClean="0"/>
          </a:p>
          <a:p>
            <a:r>
              <a:rPr lang="cs-CZ" dirty="0" smtClean="0"/>
              <a:t>Eva Č.:  </a:t>
            </a:r>
            <a:r>
              <a:rPr lang="cs-CZ" dirty="0" err="1" smtClean="0"/>
              <a:t>assist</a:t>
            </a:r>
            <a:r>
              <a:rPr lang="cs-CZ" dirty="0" smtClean="0"/>
              <a:t>. </a:t>
            </a:r>
            <a:r>
              <a:rPr lang="cs-CZ" dirty="0" err="1" smtClean="0"/>
              <a:t>Judge</a:t>
            </a:r>
            <a:r>
              <a:rPr lang="cs-CZ" dirty="0" smtClean="0"/>
              <a:t>; </a:t>
            </a:r>
            <a:r>
              <a:rPr lang="cs-CZ" dirty="0" err="1" smtClean="0"/>
              <a:t>tact</a:t>
            </a:r>
            <a:r>
              <a:rPr lang="cs-CZ" dirty="0" smtClean="0"/>
              <a:t> to </a:t>
            </a:r>
            <a:r>
              <a:rPr lang="cs-CZ" dirty="0" err="1" smtClean="0"/>
              <a:t>Russ</a:t>
            </a:r>
            <a:r>
              <a:rPr lang="cs-CZ" dirty="0" smtClean="0"/>
              <a:t>.</a:t>
            </a:r>
          </a:p>
          <a:p>
            <a:r>
              <a:rPr lang="cs-CZ" dirty="0" smtClean="0"/>
              <a:t>Carmen: </a:t>
            </a:r>
            <a:r>
              <a:rPr lang="cs-CZ" dirty="0" err="1" smtClean="0"/>
              <a:t>kids</a:t>
            </a:r>
            <a:r>
              <a:rPr lang="cs-CZ" dirty="0" smtClean="0"/>
              <a:t>=</a:t>
            </a:r>
            <a:r>
              <a:rPr lang="cs-CZ" dirty="0" err="1" smtClean="0"/>
              <a:t>canvas</a:t>
            </a:r>
            <a:r>
              <a:rPr lang="cs-CZ" dirty="0" smtClean="0"/>
              <a:t>; </a:t>
            </a:r>
            <a:r>
              <a:rPr lang="cs-CZ" dirty="0" err="1" smtClean="0"/>
              <a:t>prevent</a:t>
            </a:r>
            <a:r>
              <a:rPr lang="cs-CZ" dirty="0" smtClean="0"/>
              <a:t> </a:t>
            </a:r>
            <a:r>
              <a:rPr lang="cs-CZ" dirty="0" err="1" smtClean="0"/>
              <a:t>xenophobia</a:t>
            </a:r>
            <a:endParaRPr lang="cs-CZ" dirty="0" smtClean="0"/>
          </a:p>
          <a:p>
            <a:r>
              <a:rPr lang="cs-CZ" dirty="0" smtClean="0"/>
              <a:t>Lucie F.: </a:t>
            </a:r>
            <a:r>
              <a:rPr lang="cs-CZ" dirty="0" err="1" smtClean="0"/>
              <a:t>avoidance</a:t>
            </a:r>
            <a:r>
              <a:rPr lang="cs-CZ" dirty="0" smtClean="0"/>
              <a:t>, </a:t>
            </a:r>
            <a:r>
              <a:rPr lang="cs-CZ" dirty="0" err="1" smtClean="0"/>
              <a:t>insightful</a:t>
            </a:r>
            <a:r>
              <a:rPr lang="cs-CZ" dirty="0" smtClean="0"/>
              <a:t>, Putin=%</a:t>
            </a:r>
            <a:r>
              <a:rPr lang="cs-CZ" dirty="0" err="1" smtClean="0"/>
              <a:t>x%x</a:t>
            </a:r>
            <a:endParaRPr lang="cs-CZ" dirty="0" smtClean="0"/>
          </a:p>
          <a:p>
            <a:r>
              <a:rPr lang="cs-CZ" dirty="0" err="1" smtClean="0"/>
              <a:t>Jason</a:t>
            </a:r>
            <a:r>
              <a:rPr lang="cs-CZ" dirty="0" smtClean="0"/>
              <a:t>: </a:t>
            </a:r>
            <a:r>
              <a:rPr lang="cs-CZ" dirty="0" err="1" smtClean="0"/>
              <a:t>feelings</a:t>
            </a:r>
            <a:r>
              <a:rPr lang="cs-CZ" dirty="0" smtClean="0"/>
              <a:t>; </a:t>
            </a:r>
            <a:r>
              <a:rPr lang="cs-CZ" dirty="0" err="1" smtClean="0"/>
              <a:t>talk+explain</a:t>
            </a:r>
            <a:r>
              <a:rPr lang="cs-CZ" dirty="0" smtClean="0"/>
              <a:t>; influence </a:t>
            </a:r>
          </a:p>
          <a:p>
            <a:r>
              <a:rPr lang="cs-CZ" dirty="0" smtClean="0"/>
              <a:t>Eva H.: </a:t>
            </a:r>
            <a:r>
              <a:rPr lang="cs-CZ" dirty="0" err="1" smtClean="0"/>
              <a:t>be</a:t>
            </a:r>
            <a:r>
              <a:rPr lang="cs-CZ" dirty="0" smtClean="0"/>
              <a:t> sensitive; Q+A; </a:t>
            </a:r>
            <a:r>
              <a:rPr lang="cs-CZ" dirty="0" err="1" smtClean="0"/>
              <a:t>correct</a:t>
            </a:r>
            <a:endParaRPr lang="cs-CZ" dirty="0" smtClean="0"/>
          </a:p>
          <a:p>
            <a:r>
              <a:rPr lang="cs-CZ" dirty="0" smtClean="0"/>
              <a:t>Marta: </a:t>
            </a:r>
            <a:r>
              <a:rPr lang="cs-CZ" dirty="0" err="1" smtClean="0"/>
              <a:t>graphical</a:t>
            </a:r>
            <a:r>
              <a:rPr lang="cs-CZ" dirty="0" smtClean="0"/>
              <a:t> </a:t>
            </a:r>
            <a:r>
              <a:rPr lang="cs-CZ" dirty="0" err="1" smtClean="0"/>
              <a:t>representation</a:t>
            </a:r>
            <a:r>
              <a:rPr lang="cs-CZ" dirty="0" smtClean="0"/>
              <a:t> (</a:t>
            </a:r>
            <a:r>
              <a:rPr lang="cs-CZ" dirty="0" err="1" smtClean="0"/>
              <a:t>geography</a:t>
            </a:r>
            <a:r>
              <a:rPr lang="cs-CZ" dirty="0" smtClean="0"/>
              <a:t> </a:t>
            </a:r>
          </a:p>
          <a:p>
            <a:pPr marL="0" indent="0">
              <a:buNone/>
            </a:pPr>
            <a:r>
              <a:rPr lang="cs-CZ" dirty="0"/>
              <a:t> </a:t>
            </a:r>
            <a:r>
              <a:rPr lang="cs-CZ" dirty="0" smtClean="0"/>
              <a:t>                                                      </a:t>
            </a:r>
            <a:r>
              <a:rPr lang="cs-CZ" dirty="0" err="1" smtClean="0"/>
              <a:t>etc</a:t>
            </a:r>
            <a:r>
              <a:rPr lang="cs-CZ" dirty="0" smtClean="0"/>
              <a:t>.)</a:t>
            </a:r>
            <a:endParaRPr lang="cs-CZ" dirty="0"/>
          </a:p>
        </p:txBody>
      </p:sp>
    </p:spTree>
    <p:extLst>
      <p:ext uri="{BB962C8B-B14F-4D97-AF65-F5344CB8AC3E}">
        <p14:creationId xmlns:p14="http://schemas.microsoft.com/office/powerpoint/2010/main" val="335720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rgbClr val="FFFF00"/>
                </a:solidFill>
              </a:rPr>
              <a:t>Discussion</a:t>
            </a:r>
            <a:r>
              <a:rPr lang="cs-CZ" dirty="0" smtClean="0">
                <a:solidFill>
                  <a:srgbClr val="FFFF00"/>
                </a:solidFill>
              </a:rPr>
              <a:t> </a:t>
            </a:r>
            <a:r>
              <a:rPr lang="cs-CZ" dirty="0" err="1" smtClean="0">
                <a:solidFill>
                  <a:srgbClr val="FFFF00"/>
                </a:solidFill>
              </a:rPr>
              <a:t>outcomes</a:t>
            </a:r>
            <a:r>
              <a:rPr lang="cs-CZ" dirty="0" smtClean="0">
                <a:solidFill>
                  <a:srgbClr val="FFFF00"/>
                </a:solidFill>
              </a:rPr>
              <a:t> 2</a:t>
            </a:r>
            <a:endParaRPr lang="cs-CZ" dirty="0">
              <a:solidFill>
                <a:srgbClr val="FFFF00"/>
              </a:solidFill>
            </a:endParaRPr>
          </a:p>
        </p:txBody>
      </p:sp>
      <p:sp>
        <p:nvSpPr>
          <p:cNvPr id="3" name="Zástupný symbol pro obsah 2"/>
          <p:cNvSpPr>
            <a:spLocks noGrp="1"/>
          </p:cNvSpPr>
          <p:nvPr>
            <p:ph idx="1"/>
          </p:nvPr>
        </p:nvSpPr>
        <p:spPr/>
        <p:txBody>
          <a:bodyPr/>
          <a:lstStyle/>
          <a:p>
            <a:r>
              <a:rPr lang="cs-CZ" dirty="0" smtClean="0"/>
              <a:t>Martin: ignorance=</a:t>
            </a:r>
            <a:r>
              <a:rPr lang="cs-CZ" dirty="0" err="1" smtClean="0"/>
              <a:t>fear</a:t>
            </a:r>
            <a:r>
              <a:rPr lang="cs-CZ" dirty="0" smtClean="0"/>
              <a:t>=</a:t>
            </a:r>
            <a:r>
              <a:rPr lang="cs-CZ" dirty="0" err="1" smtClean="0"/>
              <a:t>suffering</a:t>
            </a:r>
            <a:r>
              <a:rPr lang="cs-CZ" dirty="0" smtClean="0"/>
              <a:t>; </a:t>
            </a:r>
            <a:r>
              <a:rPr lang="cs-CZ" dirty="0" err="1" smtClean="0"/>
              <a:t>taboo</a:t>
            </a:r>
            <a:r>
              <a:rPr lang="cs-CZ" dirty="0" smtClean="0"/>
              <a:t>+</a:t>
            </a:r>
          </a:p>
          <a:p>
            <a:r>
              <a:rPr lang="cs-CZ" dirty="0" err="1" smtClean="0"/>
              <a:t>Jonande</a:t>
            </a:r>
            <a:r>
              <a:rPr lang="cs-CZ" dirty="0" smtClean="0"/>
              <a:t>: tolerance </a:t>
            </a:r>
            <a:r>
              <a:rPr lang="cs-CZ" dirty="0" err="1" smtClean="0"/>
              <a:t>of</a:t>
            </a:r>
            <a:r>
              <a:rPr lang="cs-CZ" dirty="0" smtClean="0"/>
              <a:t> </a:t>
            </a:r>
            <a:r>
              <a:rPr lang="cs-CZ" dirty="0" err="1" smtClean="0"/>
              <a:t>different</a:t>
            </a:r>
            <a:r>
              <a:rPr lang="cs-CZ" dirty="0" smtClean="0"/>
              <a:t> </a:t>
            </a:r>
            <a:r>
              <a:rPr lang="cs-CZ" dirty="0" err="1" smtClean="0"/>
              <a:t>opinions</a:t>
            </a:r>
            <a:endParaRPr lang="cs-CZ" dirty="0" smtClean="0"/>
          </a:p>
        </p:txBody>
      </p:sp>
    </p:spTree>
    <p:extLst>
      <p:ext uri="{BB962C8B-B14F-4D97-AF65-F5344CB8AC3E}">
        <p14:creationId xmlns:p14="http://schemas.microsoft.com/office/powerpoint/2010/main" val="228564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33CCFF"/>
                </a:solidFill>
              </a:rPr>
              <a:t>Lunch </a:t>
            </a:r>
            <a:r>
              <a:rPr lang="cs-CZ" dirty="0" err="1" smtClean="0">
                <a:solidFill>
                  <a:srgbClr val="33CCFF"/>
                </a:solidFill>
              </a:rPr>
              <a:t>break</a:t>
            </a:r>
            <a:r>
              <a:rPr lang="cs-CZ" dirty="0" smtClean="0">
                <a:solidFill>
                  <a:srgbClr val="33CCFF"/>
                </a:solidFill>
              </a:rPr>
              <a:t> 12:05-12:35</a:t>
            </a:r>
            <a:endParaRPr lang="cs-CZ" dirty="0">
              <a:solidFill>
                <a:srgbClr val="33CCFF"/>
              </a:solidFill>
            </a:endParaRPr>
          </a:p>
        </p:txBody>
      </p:sp>
      <p:sp>
        <p:nvSpPr>
          <p:cNvPr id="3" name="Zástupný symbol pro obsah 2"/>
          <p:cNvSpPr>
            <a:spLocks noGrp="1"/>
          </p:cNvSpPr>
          <p:nvPr>
            <p:ph idx="1"/>
          </p:nvPr>
        </p:nvSpPr>
        <p:spPr/>
        <p:txBody>
          <a:bodyPr/>
          <a:lstStyle/>
          <a:p>
            <a:r>
              <a:rPr lang="cs-CZ" dirty="0" err="1" smtClean="0"/>
              <a:t>From</a:t>
            </a:r>
            <a:r>
              <a:rPr lang="cs-CZ" dirty="0" smtClean="0"/>
              <a:t> </a:t>
            </a:r>
            <a:r>
              <a:rPr lang="cs-CZ" dirty="0" err="1" smtClean="0"/>
              <a:t>the</a:t>
            </a:r>
            <a:r>
              <a:rPr lang="cs-CZ" dirty="0" smtClean="0"/>
              <a:t> </a:t>
            </a:r>
            <a:r>
              <a:rPr lang="cs-CZ" dirty="0" err="1" smtClean="0"/>
              <a:t>Guardian</a:t>
            </a:r>
            <a:r>
              <a:rPr lang="cs-CZ" dirty="0" smtClean="0"/>
              <a:t> 3 Jul 2015:</a:t>
            </a:r>
            <a:endParaRPr lang="cs-CZ" dirty="0"/>
          </a:p>
        </p:txBody>
      </p:sp>
      <p:sp>
        <p:nvSpPr>
          <p:cNvPr id="4" name="Rectangle 1"/>
          <p:cNvSpPr>
            <a:spLocks noChangeArrowheads="1"/>
          </p:cNvSpPr>
          <p:nvPr/>
        </p:nvSpPr>
        <p:spPr bwMode="auto">
          <a:xfrm>
            <a:off x="1188721" y="4147388"/>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smtClean="0">
                <a:ln>
                  <a:noFill/>
                </a:ln>
                <a:solidFill>
                  <a:srgbClr val="7D0068"/>
                </a:solidFill>
                <a:effectLst/>
                <a:latin typeface="GH Guardian Headline"/>
                <a:cs typeface="Times New Roman" panose="02020603050405020304" pitchFamily="18" charset="0"/>
              </a:rPr>
              <a:t>It’s a wrap: the working lunch – plus recipes from Britain's favourite quick lunch chains</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600" b="0" i="0" u="none" strike="noStrike" cap="none" normalizeH="0" baseline="0" smtClean="0">
                <a:ln>
                  <a:noFill/>
                </a:ln>
                <a:solidFill>
                  <a:srgbClr val="121212"/>
                </a:solidFill>
                <a:effectLst/>
                <a:latin typeface="GH Guardian Headline"/>
                <a:cs typeface="Times New Roman" panose="02020603050405020304" pitchFamily="18" charset="0"/>
              </a:rPr>
              <a:t>Sandwich, sushi or macaroni cheese? Lunch can be the biggest decision of your working day. Plus how to recreate the nation’s favourite takeaway lunches at home, from an M&amp;S wrap to a Boots sandwich</a:t>
            </a:r>
            <a:br>
              <a:rPr kumimoji="0" lang="cs-CZ" altLang="cs-CZ" sz="600" b="0" i="0" u="none" strike="noStrike" cap="none" normalizeH="0" baseline="0" smtClean="0">
                <a:ln>
                  <a:noFill/>
                </a:ln>
                <a:solidFill>
                  <a:srgbClr val="121212"/>
                </a:solidFill>
                <a:effectLst/>
                <a:latin typeface="GH Guardian Headline"/>
                <a:cs typeface="Times New Roman" panose="02020603050405020304" pitchFamily="18" charset="0"/>
              </a:rPr>
            </a:br>
            <a:endParaRPr kumimoji="0" lang="cs-CZ" altLang="cs-CZ"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rgbClr val="121212"/>
                </a:solidFill>
                <a:effectLst/>
                <a:latin typeface="Times New Roman" panose="02020603050405020304" pitchFamily="18" charset="0"/>
                <a:cs typeface="Times New Roman" panose="02020603050405020304" pitchFamily="18" charset="0"/>
              </a:rPr>
              <a:t>  </a:t>
            </a:r>
            <a:r>
              <a:rPr kumimoji="0" lang="cs-CZ" altLang="cs-CZ" sz="22300" b="0" i="0" u="none" strike="noStrike" cap="none" normalizeH="0" baseline="0" smtClean="0">
                <a:ln>
                  <a:noFill/>
                </a:ln>
                <a:solidFill>
                  <a:srgbClr val="121212"/>
                </a:solidFill>
                <a:effectLst/>
                <a:latin typeface="Times New Roman" panose="02020603050405020304" pitchFamily="18" charset="0"/>
                <a:cs typeface="Times New Roman" panose="02020603050405020304" pitchFamily="18" charset="0"/>
              </a:rPr>
              <a:t> </a:t>
            </a:r>
            <a:r>
              <a:rPr kumimoji="0" lang="cs-CZ" altLang="cs-CZ" sz="1800" b="0" i="0" u="none" strike="noStrike" cap="none" normalizeH="0" baseline="0" smtClean="0">
                <a:ln>
                  <a:noFill/>
                </a:ln>
                <a:solidFill>
                  <a:srgbClr val="121212"/>
                </a:solidFill>
                <a:effectLst/>
                <a:latin typeface="Times New Roman" panose="02020603050405020304" pitchFamily="18" charset="0"/>
                <a:cs typeface="Times New Roman" panose="02020603050405020304" pitchFamily="18" charset="0"/>
              </a:rPr>
              <a:t>                                                                                                      </a:t>
            </a:r>
          </a:p>
        </p:txBody>
      </p:sp>
      <p:pic>
        <p:nvPicPr>
          <p:cNvPr id="1026" name="Picture 2" descr="Working lunch il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71" y="2723400"/>
            <a:ext cx="5905500"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0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rgbClr val="FFFF00"/>
                </a:solidFill>
              </a:rPr>
              <a:t>Discussion</a:t>
            </a:r>
            <a:r>
              <a:rPr lang="cs-CZ" dirty="0" smtClean="0">
                <a:solidFill>
                  <a:srgbClr val="FFFF00"/>
                </a:solidFill>
              </a:rPr>
              <a:t> </a:t>
            </a:r>
            <a:r>
              <a:rPr lang="cs-CZ" dirty="0" err="1" smtClean="0">
                <a:solidFill>
                  <a:srgbClr val="FFFF00"/>
                </a:solidFill>
              </a:rPr>
              <a:t>outcomes</a:t>
            </a:r>
            <a:r>
              <a:rPr lang="cs-CZ" dirty="0" smtClean="0">
                <a:solidFill>
                  <a:srgbClr val="FFFF00"/>
                </a:solidFill>
              </a:rPr>
              <a:t> 3</a:t>
            </a:r>
            <a:endParaRPr lang="cs-CZ" dirty="0">
              <a:solidFill>
                <a:srgbClr val="FFFF00"/>
              </a:solidFill>
            </a:endParaRPr>
          </a:p>
        </p:txBody>
      </p:sp>
      <p:sp>
        <p:nvSpPr>
          <p:cNvPr id="3" name="Zástupný symbol pro obsah 2"/>
          <p:cNvSpPr>
            <a:spLocks noGrp="1"/>
          </p:cNvSpPr>
          <p:nvPr>
            <p:ph idx="1"/>
          </p:nvPr>
        </p:nvSpPr>
        <p:spPr/>
        <p:txBody>
          <a:bodyPr>
            <a:normAutofit fontScale="92500" lnSpcReduction="10000"/>
          </a:bodyPr>
          <a:lstStyle/>
          <a:p>
            <a:endParaRPr lang="cs-CZ" dirty="0" smtClean="0"/>
          </a:p>
          <a:p>
            <a:r>
              <a:rPr lang="cs-CZ" dirty="0" smtClean="0"/>
              <a:t>Lucie </a:t>
            </a:r>
            <a:r>
              <a:rPr lang="cs-CZ" dirty="0"/>
              <a:t>L</a:t>
            </a:r>
            <a:r>
              <a:rPr lang="cs-CZ" dirty="0" smtClean="0"/>
              <a:t>.: </a:t>
            </a:r>
            <a:r>
              <a:rPr lang="cs-CZ" dirty="0" err="1" smtClean="0"/>
              <a:t>exp</a:t>
            </a:r>
            <a:r>
              <a:rPr lang="cs-CZ" dirty="0" smtClean="0"/>
              <a:t>. as au-pair - </a:t>
            </a:r>
            <a:r>
              <a:rPr lang="cs-CZ" dirty="0" err="1" smtClean="0"/>
              <a:t>moderation</a:t>
            </a:r>
            <a:r>
              <a:rPr lang="cs-CZ" dirty="0" smtClean="0"/>
              <a:t> </a:t>
            </a:r>
            <a:endParaRPr lang="cs-CZ" dirty="0"/>
          </a:p>
          <a:p>
            <a:r>
              <a:rPr lang="cs-CZ" dirty="0"/>
              <a:t>Petra</a:t>
            </a:r>
            <a:r>
              <a:rPr lang="cs-CZ" dirty="0" smtClean="0"/>
              <a:t>: </a:t>
            </a:r>
            <a:r>
              <a:rPr lang="cs-CZ" dirty="0" err="1" smtClean="0"/>
              <a:t>weigh</a:t>
            </a:r>
            <a:r>
              <a:rPr lang="cs-CZ" dirty="0" smtClean="0"/>
              <a:t> </a:t>
            </a:r>
            <a:r>
              <a:rPr lang="cs-CZ" dirty="0" err="1" smtClean="0"/>
              <a:t>info+previous</a:t>
            </a:r>
            <a:r>
              <a:rPr lang="cs-CZ" dirty="0" smtClean="0"/>
              <a:t> </a:t>
            </a:r>
            <a:r>
              <a:rPr lang="cs-CZ" dirty="0" err="1" smtClean="0"/>
              <a:t>knowledge</a:t>
            </a:r>
            <a:endParaRPr lang="cs-CZ" dirty="0"/>
          </a:p>
          <a:p>
            <a:r>
              <a:rPr lang="cs-CZ" dirty="0"/>
              <a:t>Jan</a:t>
            </a:r>
            <a:r>
              <a:rPr lang="cs-CZ" dirty="0" smtClean="0"/>
              <a:t>: </a:t>
            </a:r>
            <a:r>
              <a:rPr lang="cs-CZ" dirty="0" err="1" smtClean="0"/>
              <a:t>the</a:t>
            </a:r>
            <a:r>
              <a:rPr lang="cs-CZ" dirty="0" smtClean="0"/>
              <a:t> 3-armed </a:t>
            </a:r>
            <a:r>
              <a:rPr lang="cs-CZ" dirty="0" err="1" smtClean="0"/>
              <a:t>teacher</a:t>
            </a:r>
            <a:r>
              <a:rPr lang="cs-CZ" dirty="0" smtClean="0"/>
              <a:t>; </a:t>
            </a:r>
            <a:r>
              <a:rPr lang="cs-CZ" dirty="0" err="1" smtClean="0"/>
              <a:t>dilute</a:t>
            </a:r>
            <a:r>
              <a:rPr lang="cs-CZ" dirty="0" smtClean="0"/>
              <a:t> but not </a:t>
            </a:r>
          </a:p>
          <a:p>
            <a:pPr marL="0" indent="0">
              <a:buNone/>
            </a:pPr>
            <a:r>
              <a:rPr lang="cs-CZ" dirty="0"/>
              <a:t> </a:t>
            </a:r>
            <a:r>
              <a:rPr lang="cs-CZ" dirty="0" smtClean="0"/>
              <a:t>                         </a:t>
            </a:r>
            <a:r>
              <a:rPr lang="cs-CZ" dirty="0" err="1" smtClean="0"/>
              <a:t>trivialise</a:t>
            </a:r>
            <a:endParaRPr lang="cs-CZ" dirty="0"/>
          </a:p>
          <a:p>
            <a:r>
              <a:rPr lang="cs-CZ" dirty="0" err="1"/>
              <a:t>Josh</a:t>
            </a:r>
            <a:r>
              <a:rPr lang="cs-CZ" dirty="0" smtClean="0"/>
              <a:t>: </a:t>
            </a:r>
            <a:r>
              <a:rPr lang="cs-CZ" dirty="0" err="1" smtClean="0"/>
              <a:t>listening</a:t>
            </a:r>
            <a:r>
              <a:rPr lang="cs-CZ" dirty="0" smtClean="0"/>
              <a:t>; no </a:t>
            </a:r>
            <a:r>
              <a:rPr lang="cs-CZ" dirty="0" err="1" smtClean="0"/>
              <a:t>forcing</a:t>
            </a:r>
            <a:r>
              <a:rPr lang="cs-CZ" dirty="0" smtClean="0"/>
              <a:t>; civil </a:t>
            </a:r>
            <a:r>
              <a:rPr lang="cs-CZ" dirty="0" err="1" smtClean="0"/>
              <a:t>behaviour</a:t>
            </a:r>
            <a:endParaRPr lang="cs-CZ" dirty="0"/>
          </a:p>
          <a:p>
            <a:r>
              <a:rPr lang="cs-CZ" dirty="0"/>
              <a:t>Eva D</a:t>
            </a:r>
            <a:r>
              <a:rPr lang="cs-CZ" dirty="0" smtClean="0"/>
              <a:t>.: </a:t>
            </a:r>
            <a:r>
              <a:rPr lang="cs-CZ" dirty="0" err="1" smtClean="0"/>
              <a:t>attention</a:t>
            </a:r>
            <a:r>
              <a:rPr lang="cs-CZ" dirty="0" smtClean="0"/>
              <a:t> </a:t>
            </a:r>
            <a:r>
              <a:rPr lang="cs-CZ" dirty="0" err="1" smtClean="0"/>
              <a:t>diversion</a:t>
            </a:r>
            <a:r>
              <a:rPr lang="cs-CZ" dirty="0" smtClean="0"/>
              <a:t>; </a:t>
            </a:r>
            <a:r>
              <a:rPr lang="cs-CZ" dirty="0" err="1" smtClean="0"/>
              <a:t>harvesting</a:t>
            </a:r>
            <a:endParaRPr lang="cs-CZ" dirty="0" smtClean="0"/>
          </a:p>
          <a:p>
            <a:pPr marL="0" indent="0">
              <a:buNone/>
            </a:pPr>
            <a:r>
              <a:rPr lang="cs-CZ" sz="1200" dirty="0" smtClean="0"/>
              <a:t>       </a:t>
            </a:r>
            <a:r>
              <a:rPr lang="cs-CZ" sz="1200" dirty="0" smtClean="0">
                <a:hlinkClick r:id="rId2"/>
              </a:rPr>
              <a:t>https</a:t>
            </a:r>
            <a:r>
              <a:rPr lang="cs-CZ" sz="1200" dirty="0">
                <a:hlinkClick r:id="rId2"/>
              </a:rPr>
              <a:t>://docs.google.com/document/d/1WZkflTtgAjGgtNTisT60UQoU1NDecxY_OSCrv7aDPRY/edit</a:t>
            </a:r>
            <a:r>
              <a:rPr lang="cs-CZ" sz="1200" dirty="0" smtClean="0">
                <a:hlinkClick r:id="rId2"/>
              </a:rPr>
              <a:t>#</a:t>
            </a:r>
            <a:endParaRPr lang="cs-CZ" sz="1200" dirty="0" smtClean="0"/>
          </a:p>
          <a:p>
            <a:pPr marL="0" indent="0">
              <a:buNone/>
            </a:pPr>
            <a:r>
              <a:rPr lang="cs-CZ" sz="1200" dirty="0" smtClean="0"/>
              <a:t>       https</a:t>
            </a:r>
            <a:r>
              <a:rPr lang="cs-CZ" sz="1200" dirty="0"/>
              <a:t>://www.centrumlocika.cz/novinky/jak-mluvit-s-detmi-o-valce</a:t>
            </a:r>
          </a:p>
          <a:p>
            <a:pPr marL="0" indent="0">
              <a:buNone/>
            </a:pPr>
            <a:endParaRPr lang="cs-CZ" sz="1200" dirty="0"/>
          </a:p>
          <a:p>
            <a:r>
              <a:rPr lang="cs-CZ" dirty="0" smtClean="0"/>
              <a:t>Lucie </a:t>
            </a:r>
            <a:r>
              <a:rPr lang="cs-CZ" dirty="0"/>
              <a:t>H</a:t>
            </a:r>
            <a:r>
              <a:rPr lang="cs-CZ" dirty="0" smtClean="0"/>
              <a:t>.: </a:t>
            </a:r>
            <a:r>
              <a:rPr lang="cs-CZ" dirty="0" err="1" smtClean="0"/>
              <a:t>knowledge</a:t>
            </a:r>
            <a:r>
              <a:rPr lang="cs-CZ" dirty="0" smtClean="0"/>
              <a:t>, </a:t>
            </a:r>
            <a:r>
              <a:rPr lang="cs-CZ" dirty="0" err="1" smtClean="0"/>
              <a:t>thought</a:t>
            </a:r>
            <a:r>
              <a:rPr lang="cs-CZ" dirty="0" smtClean="0"/>
              <a:t>, </a:t>
            </a:r>
            <a:r>
              <a:rPr lang="cs-CZ" dirty="0" err="1" smtClean="0"/>
              <a:t>consideration</a:t>
            </a:r>
            <a:endParaRPr lang="cs-CZ" dirty="0"/>
          </a:p>
        </p:txBody>
      </p:sp>
    </p:spTree>
    <p:extLst>
      <p:ext uri="{BB962C8B-B14F-4D97-AF65-F5344CB8AC3E}">
        <p14:creationId xmlns:p14="http://schemas.microsoft.com/office/powerpoint/2010/main" val="73580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cs-CZ" dirty="0" err="1">
                <a:solidFill>
                  <a:srgbClr val="33CCFF"/>
                </a:solidFill>
              </a:rPr>
              <a:t>Our</a:t>
            </a:r>
            <a:r>
              <a:rPr lang="cs-CZ" dirty="0">
                <a:solidFill>
                  <a:srgbClr val="33CCFF"/>
                </a:solidFill>
              </a:rPr>
              <a:t> </a:t>
            </a:r>
            <a:r>
              <a:rPr lang="cs-CZ" dirty="0" err="1">
                <a:solidFill>
                  <a:srgbClr val="33CCFF"/>
                </a:solidFill>
              </a:rPr>
              <a:t>schedule</a:t>
            </a:r>
            <a:r>
              <a:rPr lang="cs-CZ" dirty="0">
                <a:solidFill>
                  <a:srgbClr val="33CCFF"/>
                </a:solidFill>
              </a:rPr>
              <a:t> </a:t>
            </a:r>
            <a:r>
              <a:rPr lang="cs-CZ" dirty="0" err="1">
                <a:solidFill>
                  <a:srgbClr val="33CCFF"/>
                </a:solidFill>
              </a:rPr>
              <a:t>today</a:t>
            </a:r>
            <a:endParaRPr lang="ru-RU" dirty="0">
              <a:solidFill>
                <a:srgbClr val="33CCFF"/>
              </a:solidFill>
              <a:latin typeface="EFN Dokument" panose="00000400000000000000" pitchFamily="2" charset="0"/>
            </a:endParaRPr>
          </a:p>
        </p:txBody>
      </p:sp>
      <p:sp>
        <p:nvSpPr>
          <p:cNvPr id="5" name="Місце для вмісту 4"/>
          <p:cNvSpPr>
            <a:spLocks noGrp="1"/>
          </p:cNvSpPr>
          <p:nvPr>
            <p:ph idx="1"/>
          </p:nvPr>
        </p:nvSpPr>
        <p:spPr/>
        <p:txBody>
          <a:bodyPr/>
          <a:lstStyle/>
          <a:p>
            <a:pPr marL="0" indent="0">
              <a:buNone/>
            </a:pPr>
            <a:endParaRPr lang="cs-CZ" dirty="0" smtClean="0"/>
          </a:p>
          <a:p>
            <a:pPr marL="0" indent="0">
              <a:buNone/>
            </a:pPr>
            <a:r>
              <a:rPr lang="cs-CZ" dirty="0" smtClean="0"/>
              <a:t>0800-1000   </a:t>
            </a:r>
            <a:r>
              <a:rPr lang="cs-CZ" dirty="0"/>
              <a:t>Intro to </a:t>
            </a:r>
            <a:r>
              <a:rPr lang="cs-CZ" dirty="0" err="1"/>
              <a:t>Storytelling</a:t>
            </a:r>
            <a:endParaRPr lang="en-US" dirty="0"/>
          </a:p>
          <a:p>
            <a:pPr marL="0" indent="0">
              <a:buNone/>
            </a:pPr>
            <a:r>
              <a:rPr lang="cs-CZ" dirty="0">
                <a:solidFill>
                  <a:schemeClr val="accent6">
                    <a:lumMod val="75000"/>
                  </a:schemeClr>
                </a:solidFill>
              </a:rPr>
              <a:t>1000-1030   </a:t>
            </a:r>
            <a:r>
              <a:rPr lang="cs-CZ" sz="2400" dirty="0" err="1">
                <a:solidFill>
                  <a:schemeClr val="accent6">
                    <a:lumMod val="75000"/>
                  </a:schemeClr>
                </a:solidFill>
              </a:rPr>
              <a:t>Coffee</a:t>
            </a:r>
            <a:r>
              <a:rPr lang="cs-CZ" sz="2400" dirty="0">
                <a:solidFill>
                  <a:schemeClr val="accent6">
                    <a:lumMod val="75000"/>
                  </a:schemeClr>
                </a:solidFill>
              </a:rPr>
              <a:t> </a:t>
            </a:r>
            <a:r>
              <a:rPr lang="cs-CZ" sz="2400" dirty="0" err="1">
                <a:solidFill>
                  <a:schemeClr val="accent6">
                    <a:lumMod val="75000"/>
                  </a:schemeClr>
                </a:solidFill>
              </a:rPr>
              <a:t>break</a:t>
            </a:r>
            <a:r>
              <a:rPr lang="cs-CZ" sz="2400" dirty="0">
                <a:solidFill>
                  <a:schemeClr val="accent6">
                    <a:lumMod val="75000"/>
                  </a:schemeClr>
                </a:solidFill>
              </a:rPr>
              <a:t> &amp; 1st </a:t>
            </a:r>
            <a:r>
              <a:rPr lang="cs-CZ" sz="2400" dirty="0" err="1">
                <a:solidFill>
                  <a:schemeClr val="accent6">
                    <a:lumMod val="75000"/>
                  </a:schemeClr>
                </a:solidFill>
              </a:rPr>
              <a:t>research</a:t>
            </a:r>
            <a:r>
              <a:rPr lang="cs-CZ" sz="2400" dirty="0">
                <a:solidFill>
                  <a:schemeClr val="accent6">
                    <a:lumMod val="75000"/>
                  </a:schemeClr>
                </a:solidFill>
              </a:rPr>
              <a:t> </a:t>
            </a:r>
            <a:r>
              <a:rPr lang="cs-CZ" sz="2400" dirty="0" err="1">
                <a:solidFill>
                  <a:schemeClr val="accent6">
                    <a:lumMod val="75000"/>
                  </a:schemeClr>
                </a:solidFill>
              </a:rPr>
              <a:t>task</a:t>
            </a:r>
            <a:endParaRPr lang="en-US" sz="2400" dirty="0">
              <a:solidFill>
                <a:schemeClr val="accent6">
                  <a:lumMod val="75000"/>
                </a:schemeClr>
              </a:solidFill>
            </a:endParaRPr>
          </a:p>
          <a:p>
            <a:pPr marL="0" indent="0">
              <a:buNone/>
            </a:pPr>
            <a:r>
              <a:rPr lang="cs-CZ" dirty="0"/>
              <a:t>1030-1200   </a:t>
            </a:r>
            <a:r>
              <a:rPr lang="cs-CZ" dirty="0" err="1"/>
              <a:t>Interactive</a:t>
            </a:r>
            <a:r>
              <a:rPr lang="cs-CZ" dirty="0"/>
              <a:t> </a:t>
            </a:r>
            <a:r>
              <a:rPr lang="cs-CZ" dirty="0" err="1"/>
              <a:t>block</a:t>
            </a:r>
            <a:endParaRPr lang="en-US" dirty="0"/>
          </a:p>
          <a:p>
            <a:pPr marL="0" indent="0">
              <a:buNone/>
            </a:pPr>
            <a:r>
              <a:rPr lang="cs-CZ" dirty="0">
                <a:solidFill>
                  <a:schemeClr val="accent6">
                    <a:lumMod val="75000"/>
                  </a:schemeClr>
                </a:solidFill>
              </a:rPr>
              <a:t>1200-1230   </a:t>
            </a:r>
            <a:r>
              <a:rPr lang="cs-CZ" sz="2400" dirty="0">
                <a:solidFill>
                  <a:schemeClr val="accent6">
                    <a:lumMod val="75000"/>
                  </a:schemeClr>
                </a:solidFill>
              </a:rPr>
              <a:t>Lunch </a:t>
            </a:r>
            <a:r>
              <a:rPr lang="cs-CZ" sz="2400" dirty="0" err="1">
                <a:solidFill>
                  <a:schemeClr val="accent6">
                    <a:lumMod val="75000"/>
                  </a:schemeClr>
                </a:solidFill>
              </a:rPr>
              <a:t>break</a:t>
            </a:r>
            <a:r>
              <a:rPr lang="cs-CZ" sz="2400" dirty="0">
                <a:solidFill>
                  <a:schemeClr val="accent6">
                    <a:lumMod val="75000"/>
                  </a:schemeClr>
                </a:solidFill>
              </a:rPr>
              <a:t> &amp; 2nd </a:t>
            </a:r>
            <a:r>
              <a:rPr lang="cs-CZ" sz="2400" dirty="0" err="1">
                <a:solidFill>
                  <a:schemeClr val="accent6">
                    <a:lumMod val="75000"/>
                  </a:schemeClr>
                </a:solidFill>
              </a:rPr>
              <a:t>research</a:t>
            </a:r>
            <a:r>
              <a:rPr lang="cs-CZ" sz="2400" dirty="0">
                <a:solidFill>
                  <a:schemeClr val="accent6">
                    <a:lumMod val="75000"/>
                  </a:schemeClr>
                </a:solidFill>
              </a:rPr>
              <a:t> </a:t>
            </a:r>
            <a:r>
              <a:rPr lang="cs-CZ" sz="2400" dirty="0" err="1">
                <a:solidFill>
                  <a:schemeClr val="accent6">
                    <a:lumMod val="75000"/>
                  </a:schemeClr>
                </a:solidFill>
              </a:rPr>
              <a:t>task</a:t>
            </a:r>
            <a:endParaRPr lang="cs-CZ" sz="2400" dirty="0">
              <a:solidFill>
                <a:schemeClr val="accent6">
                  <a:lumMod val="75000"/>
                </a:schemeClr>
              </a:solidFill>
            </a:endParaRPr>
          </a:p>
          <a:p>
            <a:pPr marL="0" indent="0">
              <a:buNone/>
            </a:pPr>
            <a:r>
              <a:rPr lang="cs-CZ" dirty="0" smtClean="0"/>
              <a:t>1230-1330   </a:t>
            </a:r>
            <a:r>
              <a:rPr lang="cs-CZ" dirty="0" err="1"/>
              <a:t>Summary</a:t>
            </a:r>
            <a:r>
              <a:rPr lang="cs-CZ" dirty="0"/>
              <a:t>, </a:t>
            </a:r>
            <a:r>
              <a:rPr lang="cs-CZ" dirty="0" err="1"/>
              <a:t>conclusion</a:t>
            </a:r>
            <a:endParaRPr lang="cs-CZ" dirty="0"/>
          </a:p>
          <a:p>
            <a:pPr marL="0" indent="0">
              <a:buNone/>
            </a:pPr>
            <a:r>
              <a:rPr lang="cs-CZ" dirty="0" smtClean="0"/>
              <a:t>1330-1350   </a:t>
            </a:r>
            <a:r>
              <a:rPr lang="cs-CZ" dirty="0" err="1" smtClean="0"/>
              <a:t>Individual</a:t>
            </a:r>
            <a:r>
              <a:rPr lang="cs-CZ" dirty="0" smtClean="0"/>
              <a:t> / </a:t>
            </a:r>
            <a:r>
              <a:rPr lang="cs-CZ" dirty="0" err="1" smtClean="0"/>
              <a:t>group</a:t>
            </a:r>
            <a:r>
              <a:rPr lang="cs-CZ" dirty="0" smtClean="0"/>
              <a:t> </a:t>
            </a:r>
            <a:r>
              <a:rPr lang="cs-CZ" dirty="0" err="1"/>
              <a:t>consultations</a:t>
            </a:r>
            <a:r>
              <a:rPr lang="cs-CZ" dirty="0"/>
              <a:t> </a:t>
            </a: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sz="2000" dirty="0"/>
          </a:p>
          <a:p>
            <a:endParaRPr lang="en-US" dirty="0"/>
          </a:p>
          <a:p>
            <a:endParaRPr lang="en-US" dirty="0"/>
          </a:p>
          <a:p>
            <a:endParaRPr lang="en-US" dirty="0"/>
          </a:p>
          <a:p>
            <a:endParaRPr lang="ru-RU" dirty="0">
              <a:latin typeface="EFN Dokument" panose="00000400000000000000" pitchFamily="2" charset="0"/>
            </a:endParaRPr>
          </a:p>
        </p:txBody>
      </p:sp>
    </p:spTree>
    <p:extLst>
      <p:ext uri="{BB962C8B-B14F-4D97-AF65-F5344CB8AC3E}">
        <p14:creationId xmlns:p14="http://schemas.microsoft.com/office/powerpoint/2010/main" val="2429240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rgbClr val="33CCFF"/>
                </a:solidFill>
              </a:rPr>
              <a:t>Discussion</a:t>
            </a:r>
            <a:r>
              <a:rPr lang="cs-CZ" dirty="0" smtClean="0">
                <a:solidFill>
                  <a:srgbClr val="33CCFF"/>
                </a:solidFill>
              </a:rPr>
              <a:t> </a:t>
            </a:r>
            <a:r>
              <a:rPr lang="cs-CZ" dirty="0" err="1" smtClean="0">
                <a:solidFill>
                  <a:srgbClr val="33CCFF"/>
                </a:solidFill>
              </a:rPr>
              <a:t>outcomes</a:t>
            </a:r>
            <a:r>
              <a:rPr lang="cs-CZ" dirty="0" smtClean="0">
                <a:solidFill>
                  <a:srgbClr val="33CCFF"/>
                </a:solidFill>
              </a:rPr>
              <a:t> 4</a:t>
            </a:r>
            <a:endParaRPr lang="cs-CZ" dirty="0">
              <a:solidFill>
                <a:srgbClr val="33CCFF"/>
              </a:solidFill>
            </a:endParaRPr>
          </a:p>
        </p:txBody>
      </p:sp>
      <p:sp>
        <p:nvSpPr>
          <p:cNvPr id="3" name="Zástupný symbol pro obsah 2"/>
          <p:cNvSpPr>
            <a:spLocks noGrp="1"/>
          </p:cNvSpPr>
          <p:nvPr>
            <p:ph idx="1"/>
          </p:nvPr>
        </p:nvSpPr>
        <p:spPr/>
        <p:txBody>
          <a:bodyPr/>
          <a:lstStyle/>
          <a:p>
            <a:r>
              <a:rPr lang="cs-CZ" dirty="0" smtClean="0"/>
              <a:t>Jitka: </a:t>
            </a:r>
            <a:r>
              <a:rPr lang="cs-CZ" dirty="0" err="1" smtClean="0"/>
              <a:t>shielding</a:t>
            </a:r>
            <a:endParaRPr lang="cs-CZ" dirty="0" smtClean="0"/>
          </a:p>
          <a:p>
            <a:r>
              <a:rPr lang="cs-CZ" dirty="0" smtClean="0"/>
              <a:t>Marie: </a:t>
            </a:r>
            <a:r>
              <a:rPr lang="cs-CZ" dirty="0" err="1" smtClean="0"/>
              <a:t>Montessori</a:t>
            </a:r>
            <a:r>
              <a:rPr lang="cs-CZ" dirty="0" smtClean="0"/>
              <a:t> – full </a:t>
            </a:r>
            <a:r>
              <a:rPr lang="cs-CZ" dirty="0" err="1" smtClean="0"/>
              <a:t>age-appr</a:t>
            </a:r>
            <a:r>
              <a:rPr lang="cs-CZ" dirty="0" smtClean="0"/>
              <a:t>. </a:t>
            </a:r>
            <a:r>
              <a:rPr lang="cs-CZ" dirty="0" err="1" smtClean="0"/>
              <a:t>truth</a:t>
            </a:r>
            <a:endParaRPr lang="cs-CZ" dirty="0" smtClean="0"/>
          </a:p>
          <a:p>
            <a:r>
              <a:rPr lang="cs-CZ" dirty="0" smtClean="0"/>
              <a:t>Nina: </a:t>
            </a:r>
            <a:r>
              <a:rPr lang="cs-CZ" dirty="0" err="1" smtClean="0"/>
              <a:t>ways</a:t>
            </a:r>
            <a:r>
              <a:rPr lang="cs-CZ" dirty="0" smtClean="0"/>
              <a:t> to </a:t>
            </a:r>
            <a:r>
              <a:rPr lang="cs-CZ" dirty="0" err="1" smtClean="0"/>
              <a:t>help</a:t>
            </a:r>
            <a:endParaRPr lang="cs-CZ" dirty="0" smtClean="0"/>
          </a:p>
          <a:p>
            <a:r>
              <a:rPr lang="cs-CZ" dirty="0" smtClean="0"/>
              <a:t>Míla: </a:t>
            </a:r>
            <a:r>
              <a:rPr lang="cs-CZ" dirty="0" err="1" smtClean="0"/>
              <a:t>caring</a:t>
            </a:r>
            <a:r>
              <a:rPr lang="cs-CZ" dirty="0" smtClean="0"/>
              <a:t>, </a:t>
            </a:r>
            <a:r>
              <a:rPr lang="cs-CZ" dirty="0" err="1" smtClean="0"/>
              <a:t>helping</a:t>
            </a:r>
            <a:r>
              <a:rPr lang="cs-CZ" dirty="0" smtClean="0"/>
              <a:t> </a:t>
            </a:r>
            <a:r>
              <a:rPr lang="cs-CZ" dirty="0" err="1" smtClean="0"/>
              <a:t>actively</a:t>
            </a:r>
            <a:r>
              <a:rPr lang="cs-CZ" dirty="0" smtClean="0"/>
              <a:t>; </a:t>
            </a:r>
            <a:r>
              <a:rPr lang="cs-CZ" dirty="0" err="1" smtClean="0"/>
              <a:t>diff</a:t>
            </a:r>
            <a:r>
              <a:rPr lang="cs-CZ" dirty="0" smtClean="0"/>
              <a:t>. </a:t>
            </a:r>
            <a:r>
              <a:rPr lang="cs-CZ" dirty="0" err="1" smtClean="0"/>
              <a:t>ages</a:t>
            </a:r>
            <a:endParaRPr lang="cs-CZ" dirty="0"/>
          </a:p>
        </p:txBody>
      </p:sp>
    </p:spTree>
    <p:extLst>
      <p:ext uri="{BB962C8B-B14F-4D97-AF65-F5344CB8AC3E}">
        <p14:creationId xmlns:p14="http://schemas.microsoft.com/office/powerpoint/2010/main" val="261307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solidFill>
                  <a:srgbClr val="33CCFF"/>
                </a:solidFill>
              </a:rPr>
              <a:t>Homework</a:t>
            </a:r>
            <a:endParaRPr lang="cs-CZ" dirty="0">
              <a:solidFill>
                <a:srgbClr val="33CCFF"/>
              </a:solidFill>
            </a:endParaRPr>
          </a:p>
        </p:txBody>
      </p:sp>
      <p:sp>
        <p:nvSpPr>
          <p:cNvPr id="3" name="Zástupný symbol pro obsah 2"/>
          <p:cNvSpPr>
            <a:spLocks noGrp="1"/>
          </p:cNvSpPr>
          <p:nvPr>
            <p:ph idx="1"/>
          </p:nvPr>
        </p:nvSpPr>
        <p:spPr/>
        <p:txBody>
          <a:bodyPr/>
          <a:lstStyle/>
          <a:p>
            <a:pPr marL="0" indent="0">
              <a:buNone/>
            </a:pPr>
            <a:r>
              <a:rPr lang="cs-CZ" dirty="0" smtClean="0"/>
              <a:t>Make a </a:t>
            </a:r>
            <a:r>
              <a:rPr lang="cs-CZ" dirty="0" smtClean="0"/>
              <a:t>2-5+minute </a:t>
            </a:r>
            <a:r>
              <a:rPr lang="cs-CZ" dirty="0" err="1" smtClean="0"/>
              <a:t>recording</a:t>
            </a:r>
            <a:r>
              <a:rPr lang="cs-CZ" dirty="0" smtClean="0"/>
              <a:t> </a:t>
            </a:r>
            <a:r>
              <a:rPr lang="cs-CZ" dirty="0" err="1" smtClean="0"/>
              <a:t>about</a:t>
            </a:r>
            <a:r>
              <a:rPr lang="cs-CZ" dirty="0" smtClean="0"/>
              <a:t> </a:t>
            </a:r>
            <a:r>
              <a:rPr lang="cs-CZ" dirty="0" err="1" smtClean="0"/>
              <a:t>how</a:t>
            </a:r>
            <a:r>
              <a:rPr lang="cs-CZ" dirty="0" smtClean="0"/>
              <a:t> </a:t>
            </a:r>
            <a:r>
              <a:rPr lang="cs-CZ" dirty="0" err="1" smtClean="0"/>
              <a:t>storytelling</a:t>
            </a:r>
            <a:r>
              <a:rPr lang="cs-CZ" dirty="0" smtClean="0"/>
              <a:t> </a:t>
            </a:r>
            <a:r>
              <a:rPr lang="cs-CZ" dirty="0" err="1" smtClean="0"/>
              <a:t>can</a:t>
            </a:r>
            <a:r>
              <a:rPr lang="cs-CZ" dirty="0" smtClean="0"/>
              <a:t> </a:t>
            </a:r>
            <a:r>
              <a:rPr lang="cs-CZ" dirty="0" err="1" smtClean="0"/>
              <a:t>be</a:t>
            </a:r>
            <a:r>
              <a:rPr lang="cs-CZ" dirty="0" smtClean="0"/>
              <a:t> </a:t>
            </a:r>
            <a:r>
              <a:rPr lang="cs-CZ" dirty="0" err="1" smtClean="0"/>
              <a:t>implemented</a:t>
            </a:r>
            <a:r>
              <a:rPr lang="cs-CZ" dirty="0" smtClean="0"/>
              <a:t> in </a:t>
            </a:r>
            <a:r>
              <a:rPr lang="cs-CZ" dirty="0" err="1" smtClean="0"/>
              <a:t>your</a:t>
            </a:r>
            <a:r>
              <a:rPr lang="cs-CZ" dirty="0" smtClean="0"/>
              <a:t> </a:t>
            </a:r>
            <a:r>
              <a:rPr lang="cs-CZ" dirty="0" err="1" smtClean="0"/>
              <a:t>daily</a:t>
            </a:r>
            <a:r>
              <a:rPr lang="cs-CZ" dirty="0" smtClean="0"/>
              <a:t> </a:t>
            </a:r>
            <a:r>
              <a:rPr lang="cs-CZ" dirty="0" err="1" smtClean="0"/>
              <a:t>personal</a:t>
            </a:r>
            <a:r>
              <a:rPr lang="cs-CZ" dirty="0" smtClean="0"/>
              <a:t>/</a:t>
            </a:r>
            <a:r>
              <a:rPr lang="cs-CZ" dirty="0" err="1" smtClean="0"/>
              <a:t>professional</a:t>
            </a:r>
            <a:r>
              <a:rPr lang="cs-CZ" dirty="0" smtClean="0"/>
              <a:t> </a:t>
            </a:r>
            <a:r>
              <a:rPr lang="cs-CZ" dirty="0" err="1" smtClean="0"/>
              <a:t>life</a:t>
            </a:r>
            <a:r>
              <a:rPr lang="cs-CZ" dirty="0" smtClean="0"/>
              <a:t>. </a:t>
            </a:r>
            <a:r>
              <a:rPr lang="cs-CZ" dirty="0" err="1" smtClean="0"/>
              <a:t>Upload</a:t>
            </a:r>
            <a:r>
              <a:rPr lang="cs-CZ" dirty="0" smtClean="0"/>
              <a:t> </a:t>
            </a:r>
            <a:r>
              <a:rPr lang="cs-CZ" dirty="0" err="1" smtClean="0"/>
              <a:t>it</a:t>
            </a:r>
            <a:r>
              <a:rPr lang="cs-CZ" dirty="0" smtClean="0"/>
              <a:t> in </a:t>
            </a:r>
            <a:r>
              <a:rPr lang="cs-CZ" dirty="0" err="1" smtClean="0"/>
              <a:t>the</a:t>
            </a:r>
            <a:r>
              <a:rPr lang="cs-CZ" dirty="0" smtClean="0"/>
              <a:t> </a:t>
            </a:r>
            <a:r>
              <a:rPr lang="cs-CZ" dirty="0" err="1" smtClean="0"/>
              <a:t>File</a:t>
            </a:r>
            <a:r>
              <a:rPr lang="cs-CZ" dirty="0" smtClean="0"/>
              <a:t> </a:t>
            </a:r>
            <a:r>
              <a:rPr lang="cs-CZ" dirty="0" err="1" smtClean="0"/>
              <a:t>Vault</a:t>
            </a:r>
            <a:r>
              <a:rPr lang="cs-CZ" dirty="0" smtClean="0"/>
              <a:t> </a:t>
            </a:r>
            <a:r>
              <a:rPr lang="cs-CZ" dirty="0" smtClean="0"/>
              <a:t>(</a:t>
            </a:r>
            <a:r>
              <a:rPr lang="cs-CZ" dirty="0" err="1" smtClean="0"/>
              <a:t>Poskytovna</a:t>
            </a:r>
            <a:r>
              <a:rPr lang="cs-CZ" dirty="0" smtClean="0"/>
              <a:t>) by </a:t>
            </a:r>
            <a:r>
              <a:rPr lang="cs-CZ" dirty="0" err="1" smtClean="0"/>
              <a:t>April</a:t>
            </a:r>
            <a:r>
              <a:rPr lang="cs-CZ" dirty="0" smtClean="0"/>
              <a:t> 25.</a:t>
            </a:r>
          </a:p>
          <a:p>
            <a:pPr marL="0" indent="0">
              <a:buNone/>
            </a:pPr>
            <a:endParaRPr lang="cs-CZ" dirty="0"/>
          </a:p>
          <a:p>
            <a:pPr marL="0" indent="0">
              <a:buNone/>
            </a:pPr>
            <a:r>
              <a:rPr lang="cs-CZ" dirty="0" err="1" smtClean="0"/>
              <a:t>Before</a:t>
            </a:r>
            <a:r>
              <a:rPr lang="cs-CZ" dirty="0" smtClean="0"/>
              <a:t> </a:t>
            </a:r>
            <a:r>
              <a:rPr lang="cs-CZ" dirty="0" err="1" smtClean="0"/>
              <a:t>the</a:t>
            </a:r>
            <a:r>
              <a:rPr lang="cs-CZ" dirty="0" smtClean="0"/>
              <a:t> </a:t>
            </a:r>
            <a:r>
              <a:rPr lang="cs-CZ" dirty="0" err="1" smtClean="0"/>
              <a:t>next</a:t>
            </a:r>
            <a:r>
              <a:rPr lang="cs-CZ" dirty="0" smtClean="0"/>
              <a:t> </a:t>
            </a:r>
            <a:r>
              <a:rPr lang="cs-CZ" dirty="0" err="1" smtClean="0"/>
              <a:t>block</a:t>
            </a:r>
            <a:r>
              <a:rPr lang="cs-CZ" dirty="0" smtClean="0"/>
              <a:t> on </a:t>
            </a:r>
            <a:r>
              <a:rPr lang="cs-CZ" dirty="0" err="1" smtClean="0"/>
              <a:t>April</a:t>
            </a:r>
            <a:r>
              <a:rPr lang="cs-CZ" dirty="0" smtClean="0"/>
              <a:t> 30, listen to </a:t>
            </a:r>
            <a:r>
              <a:rPr lang="cs-CZ" dirty="0" err="1" smtClean="0"/>
              <a:t>your</a:t>
            </a:r>
            <a:r>
              <a:rPr lang="cs-CZ" dirty="0" smtClean="0"/>
              <a:t> </a:t>
            </a:r>
            <a:r>
              <a:rPr lang="cs-CZ" dirty="0" err="1" smtClean="0"/>
              <a:t>peers</a:t>
            </a:r>
            <a:r>
              <a:rPr lang="cs-CZ" dirty="0" smtClean="0"/>
              <a:t>‘ </a:t>
            </a:r>
            <a:r>
              <a:rPr lang="cs-CZ" dirty="0" err="1" smtClean="0"/>
              <a:t>recordings</a:t>
            </a:r>
            <a:r>
              <a:rPr lang="cs-CZ" dirty="0" smtClean="0"/>
              <a:t> and </a:t>
            </a:r>
            <a:r>
              <a:rPr lang="cs-CZ" dirty="0" err="1" smtClean="0"/>
              <a:t>be</a:t>
            </a:r>
            <a:r>
              <a:rPr lang="cs-CZ" dirty="0" smtClean="0"/>
              <a:t> </a:t>
            </a:r>
            <a:r>
              <a:rPr lang="cs-CZ" dirty="0" err="1" smtClean="0"/>
              <a:t>ready</a:t>
            </a:r>
            <a:r>
              <a:rPr lang="cs-CZ" dirty="0" smtClean="0"/>
              <a:t> to </a:t>
            </a:r>
            <a:r>
              <a:rPr lang="cs-CZ" dirty="0" err="1" smtClean="0"/>
              <a:t>discuss</a:t>
            </a:r>
            <a:r>
              <a:rPr lang="cs-CZ" dirty="0" smtClean="0"/>
              <a:t> </a:t>
            </a:r>
            <a:r>
              <a:rPr lang="cs-CZ" dirty="0" err="1" smtClean="0"/>
              <a:t>them</a:t>
            </a:r>
            <a:r>
              <a:rPr lang="cs-CZ" dirty="0" smtClean="0"/>
              <a:t> in </a:t>
            </a:r>
            <a:r>
              <a:rPr lang="cs-CZ" dirty="0" err="1" smtClean="0"/>
              <a:t>class</a:t>
            </a:r>
            <a:r>
              <a:rPr lang="cs-CZ" dirty="0" smtClean="0"/>
              <a:t>. </a:t>
            </a:r>
            <a:r>
              <a:rPr lang="cs-CZ" dirty="0" err="1" smtClean="0"/>
              <a:t>For</a:t>
            </a:r>
            <a:r>
              <a:rPr lang="cs-CZ" dirty="0" smtClean="0"/>
              <a:t> </a:t>
            </a:r>
            <a:r>
              <a:rPr lang="cs-CZ" dirty="0" err="1" smtClean="0"/>
              <a:t>inspiration</a:t>
            </a:r>
            <a:r>
              <a:rPr lang="cs-CZ" dirty="0" smtClean="0"/>
              <a:t>, go to </a:t>
            </a:r>
            <a:r>
              <a:rPr lang="cs-CZ" dirty="0" err="1" smtClean="0"/>
              <a:t>Spring</a:t>
            </a:r>
            <a:r>
              <a:rPr lang="cs-CZ" dirty="0" smtClean="0"/>
              <a:t> 2021 </a:t>
            </a:r>
            <a:r>
              <a:rPr lang="cs-CZ" dirty="0" err="1" smtClean="0"/>
              <a:t>File</a:t>
            </a:r>
            <a:r>
              <a:rPr lang="cs-CZ" dirty="0" smtClean="0"/>
              <a:t> </a:t>
            </a:r>
            <a:r>
              <a:rPr lang="cs-CZ" dirty="0" err="1" smtClean="0"/>
              <a:t>Vault</a:t>
            </a:r>
            <a:r>
              <a:rPr lang="cs-CZ" dirty="0" smtClean="0"/>
              <a:t>.</a:t>
            </a:r>
            <a:endParaRPr lang="cs-CZ" dirty="0"/>
          </a:p>
        </p:txBody>
      </p:sp>
    </p:spTree>
    <p:extLst>
      <p:ext uri="{BB962C8B-B14F-4D97-AF65-F5344CB8AC3E}">
        <p14:creationId xmlns:p14="http://schemas.microsoft.com/office/powerpoint/2010/main" val="71851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FFFF00"/>
                </a:solidFill>
              </a:rPr>
              <a:t>I </a:t>
            </a:r>
            <a:r>
              <a:rPr lang="cs-CZ" dirty="0" err="1" smtClean="0">
                <a:solidFill>
                  <a:srgbClr val="FFFF00"/>
                </a:solidFill>
              </a:rPr>
              <a:t>am</a:t>
            </a:r>
            <a:r>
              <a:rPr lang="cs-CZ" dirty="0" smtClean="0">
                <a:solidFill>
                  <a:srgbClr val="FFFF00"/>
                </a:solidFill>
              </a:rPr>
              <a:t> </a:t>
            </a:r>
            <a:r>
              <a:rPr lang="cs-CZ" dirty="0" err="1" smtClean="0">
                <a:solidFill>
                  <a:srgbClr val="FFFF00"/>
                </a:solidFill>
              </a:rPr>
              <a:t>now</a:t>
            </a:r>
            <a:r>
              <a:rPr lang="cs-CZ" dirty="0" smtClean="0">
                <a:solidFill>
                  <a:srgbClr val="FFFF00"/>
                </a:solidFill>
              </a:rPr>
              <a:t> free </a:t>
            </a:r>
            <a:r>
              <a:rPr lang="cs-CZ" dirty="0" err="1" smtClean="0">
                <a:solidFill>
                  <a:srgbClr val="FFFF00"/>
                </a:solidFill>
              </a:rPr>
              <a:t>for</a:t>
            </a:r>
            <a:r>
              <a:rPr lang="cs-CZ" dirty="0" smtClean="0">
                <a:solidFill>
                  <a:srgbClr val="FFFF00"/>
                </a:solidFill>
              </a:rPr>
              <a:t> </a:t>
            </a:r>
            <a:r>
              <a:rPr lang="cs-CZ" dirty="0" err="1" smtClean="0">
                <a:solidFill>
                  <a:srgbClr val="FFFF00"/>
                </a:solidFill>
              </a:rPr>
              <a:t>individual</a:t>
            </a:r>
            <a:r>
              <a:rPr lang="cs-CZ" dirty="0" smtClean="0">
                <a:solidFill>
                  <a:srgbClr val="FFFF00"/>
                </a:solidFill>
              </a:rPr>
              <a:t> /</a:t>
            </a:r>
            <a:r>
              <a:rPr lang="cs-CZ" dirty="0" err="1" smtClean="0">
                <a:solidFill>
                  <a:srgbClr val="FFFF00"/>
                </a:solidFill>
              </a:rPr>
              <a:t>group</a:t>
            </a:r>
            <a:r>
              <a:rPr lang="cs-CZ" dirty="0" smtClean="0">
                <a:solidFill>
                  <a:srgbClr val="FFFF00"/>
                </a:solidFill>
              </a:rPr>
              <a:t> </a:t>
            </a:r>
            <a:r>
              <a:rPr lang="cs-CZ" dirty="0" err="1" smtClean="0">
                <a:solidFill>
                  <a:srgbClr val="FFFF00"/>
                </a:solidFill>
              </a:rPr>
              <a:t>consultations</a:t>
            </a:r>
            <a:endParaRPr lang="cs-CZ" dirty="0">
              <a:solidFill>
                <a:srgbClr val="FFFF00"/>
              </a:solidFill>
            </a:endParaRPr>
          </a:p>
        </p:txBody>
      </p:sp>
      <p:sp>
        <p:nvSpPr>
          <p:cNvPr id="3" name="Zástupný symbol pro obsah 2"/>
          <p:cNvSpPr>
            <a:spLocks noGrp="1"/>
          </p:cNvSpPr>
          <p:nvPr>
            <p:ph idx="1"/>
          </p:nvPr>
        </p:nvSpPr>
        <p:spPr/>
        <p:txBody>
          <a:bodyPr/>
          <a:lstStyle/>
          <a:p>
            <a:endParaRPr lang="cs-CZ" dirty="0" smtClean="0"/>
          </a:p>
          <a:p>
            <a:endParaRPr lang="cs-CZ" dirty="0"/>
          </a:p>
          <a:p>
            <a:endParaRPr lang="cs-CZ" dirty="0" smtClean="0"/>
          </a:p>
          <a:p>
            <a:endParaRPr lang="cs-CZ" dirty="0"/>
          </a:p>
          <a:p>
            <a:pPr algn="ctr"/>
            <a:endParaRPr lang="cs-CZ" dirty="0" smtClean="0"/>
          </a:p>
          <a:p>
            <a:pPr algn="ctr"/>
            <a:endParaRPr lang="cs-CZ" dirty="0"/>
          </a:p>
          <a:p>
            <a:pPr algn="ctr"/>
            <a:r>
              <a:rPr lang="cs-CZ" dirty="0" err="1" smtClean="0"/>
              <a:t>Peace</a:t>
            </a:r>
            <a:r>
              <a:rPr lang="cs-CZ" dirty="0" smtClean="0"/>
              <a:t> </a:t>
            </a:r>
            <a:r>
              <a:rPr lang="cs-CZ" dirty="0" err="1" smtClean="0"/>
              <a:t>with</a:t>
            </a:r>
            <a:r>
              <a:rPr lang="cs-CZ" dirty="0" smtClean="0"/>
              <a:t> </a:t>
            </a:r>
            <a:r>
              <a:rPr lang="cs-CZ" dirty="0" err="1" smtClean="0"/>
              <a:t>you</a:t>
            </a:r>
            <a:r>
              <a:rPr lang="cs-CZ" dirty="0" smtClean="0"/>
              <a:t>!</a:t>
            </a:r>
            <a:endParaRPr lang="cs-CZ"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877" y="243514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8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rgbClr val="FFFF00"/>
                </a:solidFill>
              </a:rPr>
              <a:t>Current</a:t>
            </a:r>
            <a:r>
              <a:rPr lang="cs-CZ" dirty="0" smtClean="0">
                <a:solidFill>
                  <a:srgbClr val="FFFF00"/>
                </a:solidFill>
              </a:rPr>
              <a:t> </a:t>
            </a:r>
            <a:r>
              <a:rPr lang="cs-CZ" dirty="0" err="1" smtClean="0">
                <a:solidFill>
                  <a:srgbClr val="FFFF00"/>
                </a:solidFill>
              </a:rPr>
              <a:t>wartime</a:t>
            </a:r>
            <a:r>
              <a:rPr lang="cs-CZ" dirty="0" smtClean="0">
                <a:solidFill>
                  <a:srgbClr val="FFFF00"/>
                </a:solidFill>
              </a:rPr>
              <a:t> </a:t>
            </a:r>
            <a:r>
              <a:rPr lang="cs-CZ" dirty="0" err="1" smtClean="0">
                <a:solidFill>
                  <a:srgbClr val="FFFF00"/>
                </a:solidFill>
              </a:rPr>
              <a:t>narrative</a:t>
            </a:r>
            <a:endParaRPr lang="cs-CZ" dirty="0">
              <a:solidFill>
                <a:srgbClr val="FFFF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7656" y="1825625"/>
            <a:ext cx="4489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3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Resources</a:t>
            </a:r>
            <a:endParaRPr lang="cs-CZ" dirty="0">
              <a:solidFill>
                <a:srgbClr val="33CCFF"/>
              </a:solidFill>
            </a:endParaRPr>
          </a:p>
        </p:txBody>
      </p:sp>
      <p:sp>
        <p:nvSpPr>
          <p:cNvPr id="3" name="Zástupný symbol pro obsah 2"/>
          <p:cNvSpPr>
            <a:spLocks noGrp="1"/>
          </p:cNvSpPr>
          <p:nvPr>
            <p:ph idx="1"/>
          </p:nvPr>
        </p:nvSpPr>
        <p:spPr/>
        <p:txBody>
          <a:bodyPr/>
          <a:lstStyle/>
          <a:p>
            <a:r>
              <a:rPr lang="cs-CZ" dirty="0" err="1"/>
              <a:t>All</a:t>
            </a:r>
            <a:r>
              <a:rPr lang="cs-CZ" dirty="0"/>
              <a:t> in </a:t>
            </a:r>
            <a:r>
              <a:rPr lang="cs-CZ" dirty="0" err="1"/>
              <a:t>the</a:t>
            </a:r>
            <a:r>
              <a:rPr lang="cs-CZ" dirty="0"/>
              <a:t> </a:t>
            </a:r>
            <a:r>
              <a:rPr lang="cs-CZ" dirty="0" err="1"/>
              <a:t>course‘s</a:t>
            </a:r>
            <a:r>
              <a:rPr lang="cs-CZ" dirty="0"/>
              <a:t> </a:t>
            </a:r>
            <a:r>
              <a:rPr lang="cs-CZ" dirty="0" err="1"/>
              <a:t>site</a:t>
            </a:r>
            <a:r>
              <a:rPr lang="cs-CZ" dirty="0"/>
              <a:t> in </a:t>
            </a:r>
            <a:r>
              <a:rPr lang="cs-CZ" dirty="0" err="1"/>
              <a:t>the</a:t>
            </a:r>
            <a:r>
              <a:rPr lang="cs-CZ" dirty="0"/>
              <a:t> IS</a:t>
            </a:r>
            <a:r>
              <a:rPr lang="cs-CZ" dirty="0" smtClean="0"/>
              <a:t>:</a:t>
            </a:r>
          </a:p>
          <a:p>
            <a:endParaRPr lang="cs-CZ" dirty="0"/>
          </a:p>
          <a:p>
            <a:r>
              <a:rPr lang="cs-CZ" dirty="0"/>
              <a:t>- </a:t>
            </a:r>
            <a:r>
              <a:rPr lang="cs-CZ" dirty="0" err="1"/>
              <a:t>this</a:t>
            </a:r>
            <a:r>
              <a:rPr lang="cs-CZ" dirty="0"/>
              <a:t> </a:t>
            </a:r>
            <a:r>
              <a:rPr lang="cs-CZ" dirty="0" err="1"/>
              <a:t>presentation</a:t>
            </a:r>
            <a:endParaRPr lang="cs-CZ" dirty="0"/>
          </a:p>
          <a:p>
            <a:r>
              <a:rPr lang="cs-CZ" dirty="0"/>
              <a:t>- </a:t>
            </a:r>
            <a:r>
              <a:rPr lang="cs-CZ" dirty="0" err="1"/>
              <a:t>Rowling</a:t>
            </a:r>
            <a:r>
              <a:rPr lang="cs-CZ" dirty="0"/>
              <a:t> </a:t>
            </a:r>
            <a:r>
              <a:rPr lang="cs-CZ" dirty="0" err="1"/>
              <a:t>speech</a:t>
            </a:r>
            <a:r>
              <a:rPr lang="cs-CZ" dirty="0"/>
              <a:t> </a:t>
            </a:r>
            <a:r>
              <a:rPr lang="cs-CZ" dirty="0" err="1"/>
              <a:t>with</a:t>
            </a:r>
            <a:r>
              <a:rPr lang="cs-CZ" dirty="0"/>
              <a:t> </a:t>
            </a:r>
            <a:r>
              <a:rPr lang="cs-CZ" dirty="0" err="1"/>
              <a:t>gaps</a:t>
            </a:r>
            <a:endParaRPr lang="cs-CZ" dirty="0"/>
          </a:p>
          <a:p>
            <a:r>
              <a:rPr lang="cs-CZ" dirty="0"/>
              <a:t>- </a:t>
            </a:r>
            <a:r>
              <a:rPr lang="cs-CZ" sz="2400" dirty="0"/>
              <a:t>Tomková </a:t>
            </a:r>
            <a:r>
              <a:rPr lang="cs-CZ" sz="2400" dirty="0" err="1"/>
              <a:t>Segmental</a:t>
            </a:r>
            <a:r>
              <a:rPr lang="cs-CZ" sz="2400" dirty="0"/>
              <a:t> </a:t>
            </a:r>
            <a:r>
              <a:rPr lang="cs-CZ" sz="2400" dirty="0" err="1"/>
              <a:t>pronunciation</a:t>
            </a:r>
            <a:r>
              <a:rPr lang="cs-CZ" sz="2400" dirty="0"/>
              <a:t> </a:t>
            </a:r>
            <a:r>
              <a:rPr lang="cs-CZ" sz="2400" dirty="0" err="1"/>
              <a:t>of</a:t>
            </a:r>
            <a:r>
              <a:rPr lang="cs-CZ" sz="2400" dirty="0"/>
              <a:t> </a:t>
            </a:r>
            <a:r>
              <a:rPr lang="cs-CZ" sz="2400" dirty="0" err="1"/>
              <a:t>English</a:t>
            </a:r>
            <a:endParaRPr lang="cs-CZ" sz="2400" dirty="0"/>
          </a:p>
          <a:p>
            <a:r>
              <a:rPr lang="cs-CZ" dirty="0"/>
              <a:t>- </a:t>
            </a:r>
            <a:r>
              <a:rPr lang="cs-CZ" sz="2000" dirty="0"/>
              <a:t>Tomková </a:t>
            </a:r>
            <a:r>
              <a:rPr lang="cs-CZ" sz="2000" dirty="0" err="1"/>
              <a:t>Suprasegmental</a:t>
            </a:r>
            <a:r>
              <a:rPr lang="cs-CZ" sz="2000" dirty="0"/>
              <a:t> </a:t>
            </a:r>
            <a:r>
              <a:rPr lang="cs-CZ" sz="2000" dirty="0" err="1"/>
              <a:t>pronunciation</a:t>
            </a:r>
            <a:r>
              <a:rPr lang="cs-CZ" sz="2000" dirty="0"/>
              <a:t> </a:t>
            </a:r>
            <a:r>
              <a:rPr lang="cs-CZ" sz="2000" dirty="0" err="1"/>
              <a:t>of</a:t>
            </a:r>
            <a:r>
              <a:rPr lang="cs-CZ" sz="2000" dirty="0"/>
              <a:t> </a:t>
            </a:r>
            <a:r>
              <a:rPr lang="cs-CZ" sz="2000" dirty="0" err="1"/>
              <a:t>English</a:t>
            </a:r>
            <a:endParaRPr lang="cs-CZ" sz="2000" dirty="0"/>
          </a:p>
          <a:p>
            <a:r>
              <a:rPr lang="cs-CZ" dirty="0"/>
              <a:t>- </a:t>
            </a:r>
            <a:r>
              <a:rPr lang="cs-CZ" sz="1800" dirty="0"/>
              <a:t>Tomková </a:t>
            </a:r>
            <a:r>
              <a:rPr lang="cs-CZ" sz="1800" dirty="0" err="1"/>
              <a:t>The</a:t>
            </a:r>
            <a:r>
              <a:rPr lang="cs-CZ" sz="1800" dirty="0"/>
              <a:t> </a:t>
            </a:r>
            <a:r>
              <a:rPr lang="cs-CZ" sz="1800" dirty="0" err="1"/>
              <a:t>best</a:t>
            </a:r>
            <a:r>
              <a:rPr lang="cs-CZ" sz="1800" dirty="0"/>
              <a:t> </a:t>
            </a:r>
            <a:r>
              <a:rPr lang="cs-CZ" sz="1800" dirty="0" err="1"/>
              <a:t>videos</a:t>
            </a:r>
            <a:r>
              <a:rPr lang="cs-CZ" sz="1800" dirty="0"/>
              <a:t> </a:t>
            </a:r>
            <a:r>
              <a:rPr lang="cs-CZ" sz="1800" dirty="0" err="1"/>
              <a:t>for</a:t>
            </a:r>
            <a:r>
              <a:rPr lang="cs-CZ" sz="1800" dirty="0"/>
              <a:t> </a:t>
            </a:r>
            <a:r>
              <a:rPr lang="cs-CZ" sz="1800" dirty="0" err="1"/>
              <a:t>teaching</a:t>
            </a:r>
            <a:r>
              <a:rPr lang="cs-CZ" sz="1800" dirty="0"/>
              <a:t> </a:t>
            </a:r>
            <a:r>
              <a:rPr lang="cs-CZ" sz="1800" dirty="0" err="1"/>
              <a:t>English</a:t>
            </a:r>
            <a:r>
              <a:rPr lang="cs-CZ" sz="1800" dirty="0"/>
              <a:t> </a:t>
            </a:r>
            <a:r>
              <a:rPr lang="cs-CZ" sz="1800" dirty="0" err="1"/>
              <a:t>pronunciation</a:t>
            </a:r>
            <a:endParaRPr lang="cs-CZ" sz="1800" dirty="0"/>
          </a:p>
          <a:p>
            <a:endParaRPr lang="cs-CZ" sz="1800" dirty="0"/>
          </a:p>
        </p:txBody>
      </p:sp>
    </p:spTree>
    <p:extLst>
      <p:ext uri="{BB962C8B-B14F-4D97-AF65-F5344CB8AC3E}">
        <p14:creationId xmlns:p14="http://schemas.microsoft.com/office/powerpoint/2010/main" val="205262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dirty="0">
                <a:solidFill>
                  <a:srgbClr val="FFFF00"/>
                </a:solidFill>
              </a:rPr>
              <a:t>S</a:t>
            </a:r>
            <a:r>
              <a:rPr lang="cs-CZ" dirty="0" err="1">
                <a:solidFill>
                  <a:srgbClr val="FFFF00"/>
                </a:solidFill>
              </a:rPr>
              <a:t>torytelling</a:t>
            </a:r>
            <a:r>
              <a:rPr lang="cs-CZ" dirty="0">
                <a:solidFill>
                  <a:srgbClr val="FFFF00"/>
                </a:solidFill>
              </a:rPr>
              <a:t> as a </a:t>
            </a:r>
            <a:r>
              <a:rPr lang="cs-CZ" dirty="0" smtClean="0">
                <a:solidFill>
                  <a:srgbClr val="FFFF00"/>
                </a:solidFill>
              </a:rPr>
              <a:t/>
            </a:r>
            <a:br>
              <a:rPr lang="cs-CZ" dirty="0" smtClean="0">
                <a:solidFill>
                  <a:srgbClr val="FFFF00"/>
                </a:solidFill>
              </a:rPr>
            </a:br>
            <a:r>
              <a:rPr lang="cs-CZ" dirty="0" smtClean="0">
                <a:solidFill>
                  <a:srgbClr val="FFFF00"/>
                </a:solidFill>
              </a:rPr>
              <a:t>basic </a:t>
            </a:r>
            <a:r>
              <a:rPr lang="cs-CZ" dirty="0" err="1">
                <a:solidFill>
                  <a:srgbClr val="FFFF00"/>
                </a:solidFill>
              </a:rPr>
              <a:t>human</a:t>
            </a:r>
            <a:r>
              <a:rPr lang="cs-CZ" dirty="0">
                <a:solidFill>
                  <a:srgbClr val="FFFF00"/>
                </a:solidFill>
              </a:rPr>
              <a:t> </a:t>
            </a:r>
            <a:r>
              <a:rPr lang="cs-CZ" dirty="0" err="1">
                <a:solidFill>
                  <a:srgbClr val="FFFF00"/>
                </a:solidFill>
              </a:rPr>
              <a:t>nee</a:t>
            </a:r>
            <a:r>
              <a:rPr lang="cs-CZ" dirty="0" err="1"/>
              <a:t>d</a:t>
            </a:r>
            <a:endParaRPr lang="cs-CZ" dirty="0"/>
          </a:p>
        </p:txBody>
      </p:sp>
      <p:sp>
        <p:nvSpPr>
          <p:cNvPr id="3" name="Zástupný symbol pro obsah 2"/>
          <p:cNvSpPr>
            <a:spLocks noGrp="1"/>
          </p:cNvSpPr>
          <p:nvPr>
            <p:ph idx="1"/>
          </p:nvPr>
        </p:nvSpPr>
        <p:spPr/>
        <p:txBody>
          <a:bodyPr/>
          <a:lstStyle/>
          <a:p>
            <a:r>
              <a:rPr lang="en-US" dirty="0">
                <a:hlinkClick r:id="rId2"/>
              </a:rPr>
              <a:t>Salman Rushdie Teaches Storytelling and Writing | Official Trailer | </a:t>
            </a:r>
            <a:r>
              <a:rPr lang="en-US" dirty="0" err="1">
                <a:hlinkClick r:id="rId2"/>
              </a:rPr>
              <a:t>MasterClass</a:t>
            </a:r>
            <a:r>
              <a:rPr lang="en-US" dirty="0">
                <a:hlinkClick r:id="rId2"/>
              </a:rPr>
              <a:t> – YouTube</a:t>
            </a:r>
            <a:endParaRPr lang="cs-CZ" dirty="0"/>
          </a:p>
          <a:p>
            <a:endParaRPr lang="cs-CZ" dirty="0"/>
          </a:p>
          <a:p>
            <a:pPr marL="0" indent="0">
              <a:buNone/>
            </a:pPr>
            <a:r>
              <a:rPr lang="cs-CZ" dirty="0"/>
              <a:t>                    </a:t>
            </a:r>
          </a:p>
          <a:p>
            <a:pPr marL="0" indent="0">
              <a:buNone/>
            </a:pPr>
            <a:endParaRPr lang="en-US" dirty="0"/>
          </a:p>
          <a:p>
            <a:endParaRPr lang="en-US" dirty="0"/>
          </a:p>
          <a:p>
            <a:endParaRPr lang="en-US" dirty="0"/>
          </a:p>
          <a:p>
            <a:pPr marL="0" indent="0">
              <a:buNone/>
            </a:pPr>
            <a:r>
              <a:rPr lang="cs-CZ" dirty="0" smtClean="0"/>
              <a: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788" y="3212286"/>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94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History</a:t>
            </a:r>
            <a:r>
              <a:rPr lang="cs-CZ" dirty="0">
                <a:solidFill>
                  <a:srgbClr val="33CCFF"/>
                </a:solidFill>
              </a:rPr>
              <a:t> </a:t>
            </a:r>
            <a:r>
              <a:rPr lang="cs-CZ" dirty="0" err="1">
                <a:solidFill>
                  <a:srgbClr val="33CCFF"/>
                </a:solidFill>
              </a:rPr>
              <a:t>of</a:t>
            </a:r>
            <a:r>
              <a:rPr lang="cs-CZ" dirty="0">
                <a:solidFill>
                  <a:srgbClr val="33CCFF"/>
                </a:solidFill>
              </a:rPr>
              <a:t> </a:t>
            </a:r>
            <a:r>
              <a:rPr lang="cs-CZ" dirty="0" err="1">
                <a:solidFill>
                  <a:srgbClr val="33CCFF"/>
                </a:solidFill>
              </a:rPr>
              <a:t>Storytelling</a:t>
            </a:r>
            <a:endParaRPr lang="cs-CZ" dirty="0">
              <a:solidFill>
                <a:srgbClr val="33CCFF"/>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9233" y="1864820"/>
            <a:ext cx="3765847" cy="427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072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4400" dirty="0" err="1">
                <a:solidFill>
                  <a:srgbClr val="FFFF00"/>
                </a:solidFill>
              </a:rPr>
              <a:t>Storytelling</a:t>
            </a:r>
            <a:r>
              <a:rPr lang="cs-CZ" sz="4400" dirty="0">
                <a:solidFill>
                  <a:srgbClr val="FFFF00"/>
                </a:solidFill>
              </a:rPr>
              <a:t> </a:t>
            </a:r>
            <a:r>
              <a:rPr lang="cs-CZ" sz="4400" dirty="0" smtClean="0">
                <a:solidFill>
                  <a:srgbClr val="FFFF00"/>
                </a:solidFill>
              </a:rPr>
              <a:t/>
            </a:r>
            <a:br>
              <a:rPr lang="cs-CZ" sz="4400" dirty="0" smtClean="0">
                <a:solidFill>
                  <a:srgbClr val="FFFF00"/>
                </a:solidFill>
              </a:rPr>
            </a:br>
            <a:r>
              <a:rPr lang="cs-CZ" sz="4400" dirty="0" err="1" smtClean="0">
                <a:solidFill>
                  <a:srgbClr val="FFFF00"/>
                </a:solidFill>
              </a:rPr>
              <a:t>since</a:t>
            </a:r>
            <a:r>
              <a:rPr lang="cs-CZ" sz="4400" dirty="0" smtClean="0">
                <a:solidFill>
                  <a:srgbClr val="FFFF00"/>
                </a:solidFill>
              </a:rPr>
              <a:t> </a:t>
            </a:r>
            <a:r>
              <a:rPr lang="cs-CZ" sz="4400" dirty="0" err="1">
                <a:solidFill>
                  <a:srgbClr val="FFFF00"/>
                </a:solidFill>
              </a:rPr>
              <a:t>times</a:t>
            </a:r>
            <a:r>
              <a:rPr lang="cs-CZ" sz="4400" dirty="0">
                <a:solidFill>
                  <a:srgbClr val="FFFF00"/>
                </a:solidFill>
              </a:rPr>
              <a:t> </a:t>
            </a:r>
            <a:r>
              <a:rPr lang="cs-CZ" sz="4400" dirty="0" err="1">
                <a:solidFill>
                  <a:srgbClr val="FFFF00"/>
                </a:solidFill>
              </a:rPr>
              <a:t>immemorial</a:t>
            </a:r>
            <a:endParaRPr lang="cs-CZ" sz="4400" dirty="0">
              <a:solidFill>
                <a:srgbClr val="FFFF00"/>
              </a:solidFill>
            </a:endParaRP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693" y="1522644"/>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38" y="1522644"/>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951" y="3189519"/>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576" y="4927934"/>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852" y="3866146"/>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640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33CCFF"/>
                </a:solidFill>
              </a:rPr>
              <a:t>The</a:t>
            </a:r>
            <a:r>
              <a:rPr lang="cs-CZ" dirty="0">
                <a:solidFill>
                  <a:srgbClr val="33CCFF"/>
                </a:solidFill>
              </a:rPr>
              <a:t> </a:t>
            </a:r>
            <a:r>
              <a:rPr lang="cs-CZ" dirty="0" err="1">
                <a:solidFill>
                  <a:srgbClr val="33CCFF"/>
                </a:solidFill>
              </a:rPr>
              <a:t>world‘s</a:t>
            </a:r>
            <a:r>
              <a:rPr lang="cs-CZ" dirty="0">
                <a:solidFill>
                  <a:srgbClr val="33CCFF"/>
                </a:solidFill>
              </a:rPr>
              <a:t> </a:t>
            </a:r>
            <a:r>
              <a:rPr lang="cs-CZ" dirty="0" err="1">
                <a:solidFill>
                  <a:srgbClr val="33CCFF"/>
                </a:solidFill>
              </a:rPr>
              <a:t>greatest</a:t>
            </a:r>
            <a:r>
              <a:rPr lang="cs-CZ" dirty="0">
                <a:solidFill>
                  <a:srgbClr val="33CCFF"/>
                </a:solidFill>
              </a:rPr>
              <a:t> </a:t>
            </a:r>
            <a:r>
              <a:rPr lang="cs-CZ" dirty="0" err="1">
                <a:solidFill>
                  <a:srgbClr val="33CCFF"/>
                </a:solidFill>
              </a:rPr>
              <a:t>storytellers</a:t>
            </a:r>
            <a:endParaRPr lang="cs-CZ" dirty="0">
              <a:solidFill>
                <a:srgbClr val="33CCFF"/>
              </a:solidFill>
            </a:endParaRPr>
          </a:p>
        </p:txBody>
      </p:sp>
      <p:sp>
        <p:nvSpPr>
          <p:cNvPr id="3" name="Zástupný symbol pro obsah 2"/>
          <p:cNvSpPr>
            <a:spLocks noGrp="1"/>
          </p:cNvSpPr>
          <p:nvPr>
            <p:ph idx="1"/>
          </p:nvPr>
        </p:nvSpPr>
        <p:spPr/>
        <p:txBody>
          <a:bodyPr>
            <a:normAutofit fontScale="92500" lnSpcReduction="20000"/>
          </a:bodyPr>
          <a:lstStyle/>
          <a:p>
            <a:r>
              <a:rPr lang="cs-CZ" dirty="0" err="1"/>
              <a:t>Homer</a:t>
            </a:r>
            <a:r>
              <a:rPr lang="cs-CZ" dirty="0"/>
              <a:t>, Virgil, </a:t>
            </a:r>
            <a:r>
              <a:rPr lang="cs-CZ" dirty="0" err="1"/>
              <a:t>Aesop</a:t>
            </a:r>
            <a:endParaRPr lang="cs-CZ" dirty="0"/>
          </a:p>
          <a:p>
            <a:r>
              <a:rPr lang="cs-CZ" dirty="0" err="1"/>
              <a:t>Bocaccio</a:t>
            </a:r>
            <a:r>
              <a:rPr lang="cs-CZ" dirty="0"/>
              <a:t>, Dante</a:t>
            </a:r>
          </a:p>
          <a:p>
            <a:r>
              <a:rPr lang="cs-CZ" dirty="0" err="1"/>
              <a:t>Chaucer</a:t>
            </a:r>
            <a:endParaRPr lang="cs-CZ" dirty="0"/>
          </a:p>
          <a:p>
            <a:r>
              <a:rPr lang="cs-CZ" dirty="0"/>
              <a:t>Shakespeare</a:t>
            </a:r>
          </a:p>
          <a:p>
            <a:r>
              <a:rPr lang="cs-CZ" dirty="0"/>
              <a:t>Němcová</a:t>
            </a:r>
          </a:p>
          <a:p>
            <a:r>
              <a:rPr lang="cs-CZ" dirty="0"/>
              <a:t>Čapek</a:t>
            </a:r>
          </a:p>
          <a:p>
            <a:r>
              <a:rPr lang="cs-CZ" dirty="0"/>
              <a:t>Tolkien, </a:t>
            </a:r>
            <a:r>
              <a:rPr lang="cs-CZ" dirty="0" err="1"/>
              <a:t>Lewis</a:t>
            </a:r>
            <a:r>
              <a:rPr lang="cs-CZ" dirty="0"/>
              <a:t>, </a:t>
            </a:r>
            <a:r>
              <a:rPr lang="cs-CZ" dirty="0" err="1" smtClean="0"/>
              <a:t>Pratchett</a:t>
            </a:r>
            <a:endParaRPr lang="en-US" dirty="0" smtClean="0"/>
          </a:p>
          <a:p>
            <a:r>
              <a:rPr lang="en-US" dirty="0" err="1" smtClean="0"/>
              <a:t>Sheherazad</a:t>
            </a:r>
            <a:endParaRPr lang="en-US" dirty="0" smtClean="0"/>
          </a:p>
          <a:p>
            <a:r>
              <a:rPr lang="en-US" dirty="0" smtClean="0"/>
              <a:t>Orson Welles</a:t>
            </a:r>
          </a:p>
          <a:p>
            <a:r>
              <a:rPr lang="en-US" dirty="0" smtClean="0"/>
              <a:t>William Golding, Ernest Hemingway, the </a:t>
            </a:r>
            <a:r>
              <a:rPr lang="en-US" dirty="0" err="1" smtClean="0"/>
              <a:t>Grimms</a:t>
            </a:r>
            <a:r>
              <a:rPr lang="en-US" dirty="0" smtClean="0"/>
              <a:t>, Andersen, </a:t>
            </a:r>
            <a:r>
              <a:rPr lang="en-US" dirty="0" err="1" smtClean="0"/>
              <a:t>Hrub</a:t>
            </a:r>
            <a:r>
              <a:rPr lang="cs-CZ" dirty="0" err="1" smtClean="0"/>
              <a:t>ín</a:t>
            </a:r>
            <a:r>
              <a:rPr lang="en-US" dirty="0" smtClean="0"/>
              <a:t>…</a:t>
            </a:r>
            <a:endParaRPr lang="cs-CZ" dirty="0"/>
          </a:p>
          <a:p>
            <a:pPr marL="0" indent="0">
              <a:buNone/>
            </a:pPr>
            <a:endParaRPr lang="cs-CZ" dirty="0" smtClean="0"/>
          </a:p>
          <a:p>
            <a:pPr marL="0" indent="0">
              <a:buNone/>
            </a:pPr>
            <a:endParaRPr lang="cs-CZ" dirty="0"/>
          </a:p>
          <a:p>
            <a:endParaRPr lang="cs-CZ" dirty="0"/>
          </a:p>
        </p:txBody>
      </p:sp>
    </p:spTree>
    <p:extLst>
      <p:ext uri="{BB962C8B-B14F-4D97-AF65-F5344CB8AC3E}">
        <p14:creationId xmlns:p14="http://schemas.microsoft.com/office/powerpoint/2010/main" val="1579219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The</a:t>
            </a:r>
            <a:r>
              <a:rPr lang="cs-CZ" dirty="0">
                <a:solidFill>
                  <a:srgbClr val="FFFF00"/>
                </a:solidFill>
              </a:rPr>
              <a:t> </a:t>
            </a:r>
            <a:r>
              <a:rPr lang="cs-CZ" dirty="0" err="1">
                <a:solidFill>
                  <a:srgbClr val="FFFF00"/>
                </a:solidFill>
              </a:rPr>
              <a:t>same</a:t>
            </a:r>
            <a:r>
              <a:rPr lang="cs-CZ" dirty="0">
                <a:solidFill>
                  <a:srgbClr val="FFFF00"/>
                </a:solidFill>
              </a:rPr>
              <a:t> </a:t>
            </a:r>
            <a:r>
              <a:rPr lang="cs-CZ" dirty="0" err="1">
                <a:solidFill>
                  <a:srgbClr val="FFFF00"/>
                </a:solidFill>
              </a:rPr>
              <a:t>or</a:t>
            </a:r>
            <a:r>
              <a:rPr lang="cs-CZ" dirty="0">
                <a:solidFill>
                  <a:srgbClr val="FFFF00"/>
                </a:solidFill>
              </a:rPr>
              <a:t> </a:t>
            </a:r>
            <a:r>
              <a:rPr lang="cs-CZ" dirty="0" err="1">
                <a:solidFill>
                  <a:srgbClr val="FFFF00"/>
                </a:solidFill>
              </a:rPr>
              <a:t>different</a:t>
            </a:r>
            <a:r>
              <a:rPr lang="cs-CZ" dirty="0">
                <a:solidFill>
                  <a:srgbClr val="FFFF00"/>
                </a:solidFill>
              </a:rPr>
              <a:t>?</a:t>
            </a:r>
            <a:endParaRPr lang="cs-CZ"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968" y="170878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606" y="1508757"/>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81" y="1508757"/>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769" y="46698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443" y="4383303"/>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56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678</Words>
  <Application>Microsoft Office PowerPoint</Application>
  <PresentationFormat>Předvádění na obrazovce (4:3)</PresentationFormat>
  <Paragraphs>149</Paragraphs>
  <Slides>22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22</vt:i4>
      </vt:variant>
    </vt:vector>
  </HeadingPairs>
  <TitlesOfParts>
    <vt:vector size="29" baseType="lpstr">
      <vt:lpstr>AmadeusAP</vt:lpstr>
      <vt:lpstr>Arial</vt:lpstr>
      <vt:lpstr>Calibri</vt:lpstr>
      <vt:lpstr>EFN Dokument</vt:lpstr>
      <vt:lpstr>GH Guardian Headline</vt:lpstr>
      <vt:lpstr>Times New Roman</vt:lpstr>
      <vt:lpstr>Тема Office</vt:lpstr>
      <vt:lpstr>  AJ5415 Storytelling  for Young Learners</vt:lpstr>
      <vt:lpstr>Our schedule today</vt:lpstr>
      <vt:lpstr>Current wartime narrative</vt:lpstr>
      <vt:lpstr>Resources</vt:lpstr>
      <vt:lpstr>Storytelling as a  basic human need</vt:lpstr>
      <vt:lpstr>History of Storytelling</vt:lpstr>
      <vt:lpstr>Storytelling  since times immemorial</vt:lpstr>
      <vt:lpstr>The world‘s greatest storytellers</vt:lpstr>
      <vt:lpstr>The same or different?</vt:lpstr>
      <vt:lpstr>Storytelling today</vt:lpstr>
      <vt:lpstr>Storytelling for children</vt:lpstr>
      <vt:lpstr>Storytelling for children  in foreign language teaching</vt:lpstr>
      <vt:lpstr>Kinds of narratives</vt:lpstr>
      <vt:lpstr>Coffee break 10-10:30</vt:lpstr>
      <vt:lpstr>Interactive block 10:30-12</vt:lpstr>
      <vt:lpstr>Discussion outcomes 1</vt:lpstr>
      <vt:lpstr>Discussion outcomes 2</vt:lpstr>
      <vt:lpstr>Lunch break 12:05-12:35</vt:lpstr>
      <vt:lpstr>Discussion outcomes 3</vt:lpstr>
      <vt:lpstr>Discussion outcomes 4</vt:lpstr>
      <vt:lpstr>Homework</vt:lpstr>
      <vt:lpstr>I am now free for individual /group consultations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Lektor</cp:lastModifiedBy>
  <cp:revision>41</cp:revision>
  <dcterms:created xsi:type="dcterms:W3CDTF">2019-09-10T12:19:47Z</dcterms:created>
  <dcterms:modified xsi:type="dcterms:W3CDTF">2022-03-05T12:49:59Z</dcterms:modified>
</cp:coreProperties>
</file>