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6" r:id="rId6"/>
    <p:sldId id="257" r:id="rId7"/>
    <p:sldId id="258" r:id="rId8"/>
    <p:sldId id="262" r:id="rId9"/>
    <p:sldId id="263" r:id="rId10"/>
    <p:sldId id="264" r:id="rId11"/>
    <p:sldId id="259" r:id="rId12"/>
    <p:sldId id="261" r:id="rId13"/>
    <p:sldId id="26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70" autoAdjust="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ndřej Klein" userId="2b2c3c44-23f2-4283-ab7f-9a7f1dbb4bac" providerId="ADAL" clId="{6183F384-9FB9-4D66-8993-495D7A615D47}"/>
    <pc:docChg chg="undo custSel modSld">
      <pc:chgData name="Ondřej Klein" userId="2b2c3c44-23f2-4283-ab7f-9a7f1dbb4bac" providerId="ADAL" clId="{6183F384-9FB9-4D66-8993-495D7A615D47}" dt="2022-03-01T20:06:29.765" v="15" actId="1076"/>
      <pc:docMkLst>
        <pc:docMk/>
      </pc:docMkLst>
      <pc:sldChg chg="modSp mod">
        <pc:chgData name="Ondřej Klein" userId="2b2c3c44-23f2-4283-ab7f-9a7f1dbb4bac" providerId="ADAL" clId="{6183F384-9FB9-4D66-8993-495D7A615D47}" dt="2022-03-01T20:06:29.765" v="15" actId="1076"/>
        <pc:sldMkLst>
          <pc:docMk/>
          <pc:sldMk cId="1917855486" sldId="266"/>
        </pc:sldMkLst>
        <pc:graphicFrameChg chg="mod modGraphic">
          <ac:chgData name="Ondřej Klein" userId="2b2c3c44-23f2-4283-ab7f-9a7f1dbb4bac" providerId="ADAL" clId="{6183F384-9FB9-4D66-8993-495D7A615D47}" dt="2022-03-01T20:06:29.765" v="15" actId="1076"/>
          <ac:graphicFrameMkLst>
            <pc:docMk/>
            <pc:sldMk cId="1917855486" sldId="266"/>
            <ac:graphicFrameMk id="6" creationId="{13D0A2E3-397E-46C2-90A0-E5F433D806D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8A8EE31B-1E9D-4358-9F65-280C80617693}"/>
              </a:ext>
            </a:extLst>
          </p:cNvPr>
          <p:cNvSpPr txBox="1">
            <a:spLocks/>
          </p:cNvSpPr>
          <p:nvPr/>
        </p:nvSpPr>
        <p:spPr>
          <a:xfrm>
            <a:off x="-561975" y="2470231"/>
            <a:ext cx="10267950" cy="2387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8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cs-CZ" kern="0" dirty="0">
                <a:solidFill>
                  <a:srgbClr val="0000DC"/>
                </a:solidFill>
              </a:rPr>
              <a:t>Základní slovotvorné pojmosloví</a:t>
            </a:r>
            <a:br>
              <a:rPr lang="cs-CZ" kern="0" dirty="0">
                <a:solidFill>
                  <a:srgbClr val="0000DC"/>
                </a:solidFill>
              </a:rPr>
            </a:br>
            <a:r>
              <a:rPr lang="cs-CZ" kern="0" dirty="0">
                <a:solidFill>
                  <a:srgbClr val="0000DC"/>
                </a:solidFill>
              </a:rPr>
              <a:t>Zásady slovotvorného rozboru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F8B2F7B-D394-4856-9A3D-0114EC09E2A0}"/>
              </a:ext>
            </a:extLst>
          </p:cNvPr>
          <p:cNvSpPr txBox="1"/>
          <p:nvPr/>
        </p:nvSpPr>
        <p:spPr>
          <a:xfrm>
            <a:off x="1881188" y="5149415"/>
            <a:ext cx="53816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1800" dirty="0">
                <a:latin typeface="+mj-lt"/>
                <a:cs typeface="Calibri" panose="020F0502020204030204" pitchFamily="34" charset="0"/>
              </a:rPr>
              <a:t>Autor prezentace: Ondřej Klein</a:t>
            </a:r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88FC5B-B6C9-4F49-BB0C-622719D3F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3203212"/>
            <a:ext cx="8064900" cy="451576"/>
          </a:xfrm>
        </p:spPr>
        <p:txBody>
          <a:bodyPr/>
          <a:lstStyle/>
          <a:p>
            <a:pPr algn="ctr"/>
            <a:r>
              <a:rPr lang="cs-CZ" sz="4000" dirty="0"/>
              <a:t>Děkujeme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24710824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3D0A2E3-397E-46C2-90A0-E5F433D806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628225"/>
              </p:ext>
            </p:extLst>
          </p:nvPr>
        </p:nvGraphicFramePr>
        <p:xfrm>
          <a:off x="585787" y="400049"/>
          <a:ext cx="7972426" cy="53871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6213">
                  <a:extLst>
                    <a:ext uri="{9D8B030D-6E8A-4147-A177-3AD203B41FA5}">
                      <a16:colId xmlns:a16="http://schemas.microsoft.com/office/drawing/2014/main" val="2691429726"/>
                    </a:ext>
                  </a:extLst>
                </a:gridCol>
                <a:gridCol w="3986213">
                  <a:extLst>
                    <a:ext uri="{9D8B030D-6E8A-4147-A177-3AD203B41FA5}">
                      <a16:colId xmlns:a16="http://schemas.microsoft.com/office/drawing/2014/main" val="902112200"/>
                    </a:ext>
                  </a:extLst>
                </a:gridCol>
              </a:tblGrid>
              <a:tr h="1362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Přípona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Prefix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9781403"/>
                  </a:ext>
                </a:extLst>
              </a:tr>
              <a:tr h="202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Předpona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Sufix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9308780"/>
                  </a:ext>
                </a:extLst>
              </a:tr>
              <a:tr h="2020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Slovotvorný prostředek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Formant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4780804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Základové slovo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Slova se společným kořenem, mezi nimiž zároveň existuje určitý významový vztah.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9415247"/>
                  </a:ext>
                </a:extLst>
              </a:tr>
              <a:tr h="627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Kořen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Část slova, jejímiž obměnami vznikají různé tvary ohebných slov. Jde především o tvarotvorný prostředek.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8316460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Slovotvorný prostředek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Část slova za kořenem obsahující příponu, často i více přípon.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6259433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Koncovka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Část slova před kořenem obsahující předponu, někdy i více předpon.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0031668"/>
                  </a:ext>
                </a:extLst>
              </a:tr>
              <a:tr h="627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Příbuzná slova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Různé změny, ke kterým někdy dochází v průběhu procesu tvoření ve slovotvorném základu.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6544943"/>
                  </a:ext>
                </a:extLst>
              </a:tr>
              <a:tr h="414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Slovotvorný základ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Část společná pro všechna příbuzná slova. Společný pro větší počet slov.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2204451"/>
                  </a:ext>
                </a:extLst>
              </a:tr>
              <a:tr h="627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Hlásková změna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Část tvořící nové slovo: konkrétní předpona, přípona nebo koncovka, spojovací vokál nebo jejich kombinace.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5869358"/>
                  </a:ext>
                </a:extLst>
              </a:tr>
              <a:tr h="627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Předponová část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Slovo, z něhož bylo nové slovo přímo utvořeno. Slovo, které se stalo motivem, zdrojem nového pojmenování.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0783901"/>
                  </a:ext>
                </a:extLst>
              </a:tr>
              <a:tr h="627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Příponová část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Část společná slovu základovému a slovu nově utvořenému. Společný pouze pro dvě slova – základové a nově utvořené!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4238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855486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08186-5A0D-4D82-ADCD-137424CDB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7248"/>
            <a:ext cx="7886700" cy="3263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25" dirty="0"/>
              <a:t> základové slovo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25" dirty="0"/>
              <a:t> odvozené slovo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25" dirty="0"/>
              <a:t> slovotvorný základ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25" dirty="0"/>
              <a:t> slovotvorný prostředek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57B23A-0CD1-48C7-95DD-B3630C774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Základní slovotvorné pojmosloví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1377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C9A497-B0CF-42C3-970B-996A0BB14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97248"/>
            <a:ext cx="7886700" cy="326350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625" dirty="0"/>
              <a:t> předpona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25" dirty="0"/>
              <a:t> kořen</a:t>
            </a:r>
          </a:p>
          <a:p>
            <a:pPr marL="54000" indent="0">
              <a:buNone/>
            </a:pPr>
            <a:r>
              <a:rPr lang="cs-CZ" sz="2625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25" dirty="0"/>
              <a:t> přípona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endParaRPr lang="cs-CZ" sz="2625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625" dirty="0"/>
              <a:t> koncovka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80971586-A7F2-4152-99D0-CE4973C0E4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57700" y="3314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80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479701-C667-4C5A-A2CE-6446C9F3D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Základní slovotvorné pojmosloví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206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131A874-8B7E-4AA2-BACC-F0BBD25F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slovotvorného rozboru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0EE3A5-0C30-4D27-9587-566AC628B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Rozdíl rozboru stavby slova z hlediska slovotvorného (slovotvorný rozbor) a rozboru stavby slovního tvaru (rozbor morfémový)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Morfematický rozbor má tolik členů, kolik je v rozebíraném slově morfémů.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Účelem rozboru stavby slovního tvaru je zjištění lexikálních i mluvnických prvků slova, tvaroslovné (tvarotvorné) charakteristiky.</a:t>
            </a:r>
          </a:p>
        </p:txBody>
      </p:sp>
    </p:spTree>
    <p:extLst>
      <p:ext uri="{BB962C8B-B14F-4D97-AF65-F5344CB8AC3E}">
        <p14:creationId xmlns:p14="http://schemas.microsoft.com/office/powerpoint/2010/main" val="191620641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6CD6E5-8551-4F69-AAA6-F5E02323B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1" y="2827201"/>
            <a:ext cx="4971356" cy="1203598"/>
          </a:xfrm>
        </p:spPr>
        <p:txBody>
          <a:bodyPr/>
          <a:lstStyle/>
          <a:p>
            <a:pPr marL="54000" indent="0" algn="ctr">
              <a:buNone/>
            </a:pPr>
            <a:r>
              <a:rPr lang="cs-CZ" sz="3000" b="1" dirty="0">
                <a:solidFill>
                  <a:srgbClr val="0000DC"/>
                </a:solidFill>
              </a:rPr>
              <a:t>želez- n - - </a:t>
            </a:r>
            <a:r>
              <a:rPr lang="cs-CZ" sz="3000" b="1" dirty="0" err="1">
                <a:solidFill>
                  <a:srgbClr val="0000DC"/>
                </a:solidFill>
              </a:rPr>
              <a:t>ič</a:t>
            </a:r>
            <a:r>
              <a:rPr lang="cs-CZ" sz="3000" b="1" dirty="0">
                <a:solidFill>
                  <a:srgbClr val="0000DC"/>
                </a:solidFill>
              </a:rPr>
              <a:t> - - </a:t>
            </a:r>
            <a:r>
              <a:rPr lang="cs-CZ" sz="3000" b="1" dirty="0" err="1">
                <a:solidFill>
                  <a:srgbClr val="0000DC"/>
                </a:solidFill>
              </a:rPr>
              <a:t>ář</a:t>
            </a:r>
            <a:r>
              <a:rPr lang="cs-CZ" sz="3000" b="1" dirty="0">
                <a:solidFill>
                  <a:srgbClr val="0000DC"/>
                </a:solidFill>
              </a:rPr>
              <a:t> - - k -  - 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E17EA11-D02A-40C4-BE82-305496A0DD12}"/>
              </a:ext>
            </a:extLst>
          </p:cNvPr>
          <p:cNvSpPr txBox="1"/>
          <p:nvPr/>
        </p:nvSpPr>
        <p:spPr>
          <a:xfrm>
            <a:off x="654625" y="3128902"/>
            <a:ext cx="2857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morfém: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CDDAEAF-493B-4508-8FBC-284ECABE4D4B}"/>
              </a:ext>
            </a:extLst>
          </p:cNvPr>
          <p:cNvSpPr txBox="1"/>
          <p:nvPr/>
        </p:nvSpPr>
        <p:spPr>
          <a:xfrm>
            <a:off x="1683325" y="313372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latin typeface="+mj-lt"/>
              </a:rPr>
              <a:t>kořenový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FD9608A-D0C4-4051-9F10-84E06B0D692E}"/>
              </a:ext>
            </a:extLst>
          </p:cNvPr>
          <p:cNvSpPr txBox="1"/>
          <p:nvPr/>
        </p:nvSpPr>
        <p:spPr>
          <a:xfrm flipH="1">
            <a:off x="2886077" y="3133725"/>
            <a:ext cx="3907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 err="1">
                <a:latin typeface="+mn-lt"/>
              </a:rPr>
              <a:t>sltv</a:t>
            </a:r>
            <a:r>
              <a:rPr lang="cs-CZ" sz="2000" dirty="0">
                <a:latin typeface="+mn-lt"/>
              </a:rPr>
              <a:t>.     </a:t>
            </a:r>
            <a:r>
              <a:rPr lang="cs-CZ" sz="2000" dirty="0" err="1">
                <a:latin typeface="+mn-lt"/>
              </a:rPr>
              <a:t>sltv</a:t>
            </a:r>
            <a:r>
              <a:rPr lang="cs-CZ" sz="2000" dirty="0">
                <a:latin typeface="+mn-lt"/>
              </a:rPr>
              <a:t>.       </a:t>
            </a:r>
            <a:r>
              <a:rPr lang="cs-CZ" sz="2000" dirty="0" err="1">
                <a:latin typeface="+mn-lt"/>
              </a:rPr>
              <a:t>sltv</a:t>
            </a:r>
            <a:r>
              <a:rPr lang="cs-CZ" sz="2000" dirty="0">
                <a:latin typeface="+mn-lt"/>
              </a:rPr>
              <a:t>.      </a:t>
            </a:r>
            <a:r>
              <a:rPr lang="cs-CZ" sz="2000" dirty="0" err="1">
                <a:latin typeface="+mn-lt"/>
              </a:rPr>
              <a:t>sltv</a:t>
            </a:r>
            <a:r>
              <a:rPr lang="cs-CZ" sz="2000" dirty="0">
                <a:latin typeface="+mn-lt"/>
              </a:rPr>
              <a:t>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4DE6C3F-807F-41C0-9A0A-E058D47940CB}"/>
              </a:ext>
            </a:extLst>
          </p:cNvPr>
          <p:cNvSpPr txBox="1"/>
          <p:nvPr/>
        </p:nvSpPr>
        <p:spPr>
          <a:xfrm flipH="1">
            <a:off x="6142234" y="3133725"/>
            <a:ext cx="27165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gramatický (koncový)</a:t>
            </a:r>
          </a:p>
        </p:txBody>
      </p:sp>
      <p:sp>
        <p:nvSpPr>
          <p:cNvPr id="11" name="Pravá složená závorka 10">
            <a:extLst>
              <a:ext uri="{FF2B5EF4-FFF2-40B4-BE49-F238E27FC236}">
                <a16:creationId xmlns:a16="http://schemas.microsoft.com/office/drawing/2014/main" id="{6467BC19-DA2A-4B82-9E57-26D4E2056950}"/>
              </a:ext>
            </a:extLst>
          </p:cNvPr>
          <p:cNvSpPr/>
          <p:nvPr/>
        </p:nvSpPr>
        <p:spPr bwMode="auto">
          <a:xfrm rot="5400000">
            <a:off x="3686177" y="1752603"/>
            <a:ext cx="314322" cy="4105273"/>
          </a:xfrm>
          <a:prstGeom prst="rightBrace">
            <a:avLst>
              <a:gd name="adj1" fmla="val 8333"/>
              <a:gd name="adj2" fmla="val 4893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D139FCC-B29C-4AFE-BBE1-0D67DB4B716A}"/>
              </a:ext>
            </a:extLst>
          </p:cNvPr>
          <p:cNvSpPr txBox="1"/>
          <p:nvPr/>
        </p:nvSpPr>
        <p:spPr>
          <a:xfrm>
            <a:off x="3512125" y="396240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>
                <a:latin typeface="+mn-lt"/>
              </a:rPr>
              <a:t>kmen                             koncovka</a:t>
            </a:r>
            <a:endParaRPr lang="cs-CZ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96173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131A874-8B7E-4AA2-BACC-F0BBD25F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slovotvorného rozboru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0EE3A5-0C30-4D27-9587-566AC628B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Vychází se ze vztahu fundace (hledá se slovo základové ke slovu rozebíranému).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Slovotvorný rozbor je vždy dvoučlenný (SZ a SF).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Účelem slovotvorného rozboru je určit slovo, z kterého byl analyzovaný lexém vytvořen, zjistit slovotvornou strukturu motivovaného slova a zařadit je do slovotvorné třídy a typu.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005859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D2470E-E4BB-44CC-90B7-30DE8258E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33465"/>
            <a:ext cx="7886700" cy="994172"/>
          </a:xfrm>
        </p:spPr>
        <p:txBody>
          <a:bodyPr>
            <a:normAutofit/>
          </a:bodyPr>
          <a:lstStyle/>
          <a:p>
            <a:r>
              <a:rPr lang="cs-CZ" sz="2500" dirty="0">
                <a:latin typeface="+mn-lt"/>
              </a:rPr>
              <a:t>Brankář je člověk, který chrání fotbalovou branku.</a:t>
            </a:r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C2F6195C-6530-4E52-B2D1-F5B629FD186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57700" y="3314700"/>
            <a:ext cx="2843213" cy="284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800" dirty="0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F793AB42-92D7-470B-97D0-5A314258FB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57700" y="33147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cs-CZ" sz="1800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8EEF5132-5662-4605-AA9D-6ECD9DB4F1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8650" y="3032523"/>
            <a:ext cx="4057650" cy="112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cs-CZ" sz="3000" dirty="0" err="1">
                <a:latin typeface="+mj-lt"/>
              </a:rPr>
              <a:t>brank</a:t>
            </a:r>
            <a:endParaRPr lang="cs-CZ" sz="3000" dirty="0">
              <a:latin typeface="+mj-lt"/>
            </a:endParaRPr>
          </a:p>
          <a:p>
            <a:r>
              <a:rPr lang="cs-CZ" sz="3000" dirty="0" err="1">
                <a:latin typeface="+mj-lt"/>
              </a:rPr>
              <a:t>brank</a:t>
            </a:r>
            <a:r>
              <a:rPr lang="cs-CZ" sz="3000" dirty="0">
                <a:latin typeface="+mj-lt"/>
              </a:rPr>
              <a:t>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3E543A3-C2C0-493E-AE58-D661AB1B0AD4}"/>
              </a:ext>
            </a:extLst>
          </p:cNvPr>
          <p:cNvSpPr txBox="1"/>
          <p:nvPr/>
        </p:nvSpPr>
        <p:spPr>
          <a:xfrm>
            <a:off x="2491616" y="3035468"/>
            <a:ext cx="457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dirty="0">
                <a:latin typeface="+mj-lt"/>
              </a:rPr>
              <a:t>1</a:t>
            </a:r>
            <a:br>
              <a:rPr lang="cs-CZ" sz="3000" dirty="0">
                <a:latin typeface="+mj-lt"/>
              </a:rPr>
            </a:br>
            <a:r>
              <a:rPr lang="cs-CZ" sz="3000" dirty="0">
                <a:latin typeface="+mj-lt"/>
              </a:rPr>
              <a:t>1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438AFFED-B7E9-4F95-BC52-C3E232B773C1}"/>
              </a:ext>
            </a:extLst>
          </p:cNvPr>
          <p:cNvSpPr txBox="1"/>
          <p:nvPr/>
        </p:nvSpPr>
        <p:spPr>
          <a:xfrm>
            <a:off x="3286125" y="3063109"/>
            <a:ext cx="9342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dirty="0">
                <a:latin typeface="+mj-lt"/>
              </a:rPr>
              <a:t>-</a:t>
            </a:r>
            <a:r>
              <a:rPr lang="cs-CZ" sz="3000" dirty="0" err="1">
                <a:latin typeface="+mj-lt"/>
              </a:rPr>
              <a:t>ář</a:t>
            </a:r>
            <a:br>
              <a:rPr lang="cs-CZ" sz="3000" dirty="0">
                <a:latin typeface="+mj-lt"/>
              </a:rPr>
            </a:br>
            <a:r>
              <a:rPr lang="cs-CZ" sz="3000" dirty="0">
                <a:latin typeface="+mj-lt"/>
              </a:rPr>
              <a:t>-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FB6A6385-AC68-4A3B-B3C6-8878192530F4}"/>
              </a:ext>
            </a:extLst>
          </p:cNvPr>
          <p:cNvSpPr txBox="1"/>
          <p:nvPr/>
        </p:nvSpPr>
        <p:spPr>
          <a:xfrm>
            <a:off x="6940205" y="1672525"/>
            <a:ext cx="1384646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500" b="1" dirty="0"/>
              <a:t>_________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9C2585E7-62BC-49A4-90E1-2BBC6CA4811D}"/>
              </a:ext>
            </a:extLst>
          </p:cNvPr>
          <p:cNvSpPr txBox="1"/>
          <p:nvPr/>
        </p:nvSpPr>
        <p:spPr>
          <a:xfrm>
            <a:off x="5427697" y="4819903"/>
            <a:ext cx="3271838" cy="669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75" dirty="0">
                <a:latin typeface="+mj-lt"/>
              </a:rPr>
              <a:t>Další stejně tvořená slova: truhlář, sklenář, hodinář…</a:t>
            </a:r>
          </a:p>
        </p:txBody>
      </p: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38F60815-67D4-4C5A-A5A9-857A5BD29D86}"/>
              </a:ext>
            </a:extLst>
          </p:cNvPr>
          <p:cNvSpPr txBox="1"/>
          <p:nvPr/>
        </p:nvSpPr>
        <p:spPr>
          <a:xfrm>
            <a:off x="605666" y="4819903"/>
            <a:ext cx="4264819" cy="669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75" dirty="0">
                <a:latin typeface="+mj-lt"/>
              </a:rPr>
              <a:t>Zobecnění: Lidé, kteří něco dělají, většinou přímo názvy povolání.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0D4E9C7-6380-44DF-9FC1-1944BCF46250}"/>
              </a:ext>
            </a:extLst>
          </p:cNvPr>
          <p:cNvSpPr/>
          <p:nvPr/>
        </p:nvSpPr>
        <p:spPr bwMode="auto">
          <a:xfrm>
            <a:off x="628650" y="3032523"/>
            <a:ext cx="1068456" cy="9768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99D302A-EAE4-44F4-AFCB-364090710E15}"/>
              </a:ext>
            </a:extLst>
          </p:cNvPr>
          <p:cNvSpPr txBox="1"/>
          <p:nvPr/>
        </p:nvSpPr>
        <p:spPr>
          <a:xfrm>
            <a:off x="1677228" y="3031353"/>
            <a:ext cx="91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err="1">
                <a:latin typeface="+mn-lt"/>
              </a:rPr>
              <a:t>ář</a:t>
            </a:r>
            <a:br>
              <a:rPr lang="cs-CZ" sz="3000" dirty="0">
                <a:latin typeface="+mn-lt"/>
              </a:rPr>
            </a:br>
            <a:endParaRPr lang="cs-CZ" sz="3000" dirty="0">
              <a:latin typeface="+mj-lt"/>
            </a:endParaRPr>
          </a:p>
          <a:p>
            <a:pPr algn="l"/>
            <a:endParaRPr lang="cs-CZ" sz="3000" dirty="0">
              <a:latin typeface="+mn-lt"/>
            </a:endParaRP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97B45615-D104-449F-9C71-0D0C6AF2774F}"/>
              </a:ext>
            </a:extLst>
          </p:cNvPr>
          <p:cNvSpPr txBox="1"/>
          <p:nvPr/>
        </p:nvSpPr>
        <p:spPr>
          <a:xfrm>
            <a:off x="1677228" y="3493018"/>
            <a:ext cx="26717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dirty="0">
                <a:latin typeface="+mj-lt"/>
              </a:rPr>
              <a:t>(a)</a:t>
            </a:r>
          </a:p>
        </p:txBody>
      </p:sp>
      <p:sp>
        <p:nvSpPr>
          <p:cNvPr id="19" name="AutoShape 6">
            <a:extLst>
              <a:ext uri="{FF2B5EF4-FFF2-40B4-BE49-F238E27FC236}">
                <a16:creationId xmlns:a16="http://schemas.microsoft.com/office/drawing/2014/main" id="{0F42EADF-1DD9-4E60-AF61-17220E28E5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40344" y="3032522"/>
            <a:ext cx="4057650" cy="112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cs-CZ" sz="3000" dirty="0" err="1">
                <a:latin typeface="+mj-lt"/>
              </a:rPr>
              <a:t>hoš</a:t>
            </a:r>
            <a:r>
              <a:rPr lang="cs-CZ" sz="3000" dirty="0">
                <a:latin typeface="+mj-lt"/>
              </a:rPr>
              <a:t>   </a:t>
            </a:r>
            <a:r>
              <a:rPr lang="cs-CZ" sz="3000" dirty="0" err="1">
                <a:latin typeface="+mj-lt"/>
              </a:rPr>
              <a:t>ík</a:t>
            </a:r>
            <a:r>
              <a:rPr lang="cs-CZ" sz="3000" dirty="0">
                <a:latin typeface="+mj-lt"/>
              </a:rPr>
              <a:t>     1      -</a:t>
            </a:r>
            <a:r>
              <a:rPr lang="cs-CZ" sz="3000" dirty="0" err="1">
                <a:latin typeface="+mj-lt"/>
              </a:rPr>
              <a:t>ík</a:t>
            </a:r>
            <a:endParaRPr lang="cs-CZ" sz="3000" dirty="0">
              <a:latin typeface="+mj-lt"/>
            </a:endParaRPr>
          </a:p>
          <a:p>
            <a:r>
              <a:rPr lang="cs-CZ" sz="3000" dirty="0">
                <a:latin typeface="+mj-lt"/>
              </a:rPr>
              <a:t>hoch </a:t>
            </a:r>
            <a:r>
              <a:rPr lang="cs-CZ" dirty="0"/>
              <a:t>(∅)</a:t>
            </a:r>
            <a:r>
              <a:rPr lang="cs-CZ" sz="3000" dirty="0">
                <a:latin typeface="+mj-lt"/>
              </a:rPr>
              <a:t>    1        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0C485902-36CD-46A1-AF59-4CDFDA3C077A}"/>
              </a:ext>
            </a:extLst>
          </p:cNvPr>
          <p:cNvSpPr/>
          <p:nvPr/>
        </p:nvSpPr>
        <p:spPr bwMode="auto">
          <a:xfrm>
            <a:off x="4740343" y="3070183"/>
            <a:ext cx="928273" cy="93917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1D892CE2-2C8E-41B9-80F0-E7A877128E5D}"/>
              </a:ext>
            </a:extLst>
          </p:cNvPr>
          <p:cNvSpPr txBox="1"/>
          <p:nvPr/>
        </p:nvSpPr>
        <p:spPr>
          <a:xfrm>
            <a:off x="7377217" y="3493018"/>
            <a:ext cx="211765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</a:rPr>
              <a:t>ch→</a:t>
            </a:r>
            <a:r>
              <a:rPr lang="cs-CZ" sz="30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š</a:t>
            </a: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222A03D1-D51C-4D88-A931-259207484B12}"/>
              </a:ext>
            </a:extLst>
          </p:cNvPr>
          <p:cNvSpPr txBox="1"/>
          <p:nvPr/>
        </p:nvSpPr>
        <p:spPr>
          <a:xfrm>
            <a:off x="1568519" y="3031353"/>
            <a:ext cx="91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 err="1">
                <a:latin typeface="+mn-lt"/>
              </a:rPr>
              <a:t>ář</a:t>
            </a:r>
            <a:br>
              <a:rPr lang="cs-CZ" sz="3000" dirty="0">
                <a:latin typeface="+mn-lt"/>
              </a:rPr>
            </a:br>
            <a:br>
              <a:rPr lang="cs-CZ" sz="3000" dirty="0">
                <a:latin typeface="+mn-lt"/>
              </a:rPr>
            </a:br>
            <a:endParaRPr lang="cs-CZ" sz="3000" dirty="0">
              <a:latin typeface="+mj-lt"/>
            </a:endParaRP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4EDD5D6E-6B43-4E0B-991A-61482987745A}"/>
              </a:ext>
            </a:extLst>
          </p:cNvPr>
          <p:cNvSpPr txBox="1"/>
          <p:nvPr/>
        </p:nvSpPr>
        <p:spPr>
          <a:xfrm>
            <a:off x="1568519" y="3476670"/>
            <a:ext cx="91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atin typeface="+mn-lt"/>
              </a:rPr>
              <a:t>a</a:t>
            </a:r>
            <a:br>
              <a:rPr lang="cs-CZ" sz="3000" dirty="0">
                <a:latin typeface="+mn-lt"/>
              </a:rPr>
            </a:br>
            <a:endParaRPr lang="cs-CZ" sz="3000" dirty="0">
              <a:latin typeface="+mj-lt"/>
            </a:endParaRPr>
          </a:p>
          <a:p>
            <a:pPr algn="l"/>
            <a:endParaRPr lang="cs-CZ" sz="3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8590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16" grpId="0"/>
      <p:bldP spid="20" grpId="0"/>
      <p:bldP spid="24" grpId="0" build="allAtOnce"/>
      <p:bldP spid="26" grpId="0"/>
      <p:bldP spid="28" grpId="0"/>
      <p:bldP spid="3" grpId="0" animBg="1"/>
      <p:bldP spid="7" grpId="0" build="allAtOnce"/>
      <p:bldP spid="17" grpId="0" build="allAtOnce"/>
      <p:bldP spid="17" grpId="1" build="allAtOnce"/>
      <p:bldP spid="19" grpId="0"/>
      <p:bldP spid="23" grpId="0" animBg="1"/>
      <p:bldP spid="25" grpId="0" build="allAtOnce"/>
      <p:bldP spid="25" grpId="1" build="allAtOnce"/>
      <p:bldP spid="18" grpId="0"/>
      <p:bldP spid="18" grpId="1"/>
      <p:bldP spid="22" grpId="0" build="allAtOnce"/>
      <p:bldP spid="22" grpI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952D2A-6C90-40C8-A9FF-8EB5EE1A2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228726"/>
            <a:ext cx="7886700" cy="5486400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cs-CZ" dirty="0"/>
              <a:t>Napište větu, ze které bude patrné, proč byla daná skutečnost (člověk, věc, místo...) pojmenována právě tímto způsobem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Podtrhněte </a:t>
            </a:r>
            <a:r>
              <a:rPr lang="cs-CZ" dirty="0">
                <a:solidFill>
                  <a:srgbClr val="0000DC"/>
                </a:solidFill>
              </a:rPr>
              <a:t>základové slovo</a:t>
            </a:r>
            <a:r>
              <a:rPr lang="cs-CZ" b="1" dirty="0"/>
              <a:t>.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Vypište pod sebe </a:t>
            </a:r>
            <a:r>
              <a:rPr lang="cs-CZ" dirty="0">
                <a:solidFill>
                  <a:srgbClr val="0000DC"/>
                </a:solidFill>
              </a:rPr>
              <a:t>obě slova </a:t>
            </a:r>
            <a:r>
              <a:rPr lang="cs-CZ" dirty="0"/>
              <a:t>– slovo nově utvořené a pod něj slovo základové.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Číslicemi označte </a:t>
            </a:r>
            <a:r>
              <a:rPr lang="cs-CZ" dirty="0">
                <a:solidFill>
                  <a:srgbClr val="0000DC"/>
                </a:solidFill>
              </a:rPr>
              <a:t>slovní druhy</a:t>
            </a:r>
            <a:r>
              <a:rPr lang="cs-CZ" b="1" dirty="0"/>
              <a:t>.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Odtrhněte</a:t>
            </a:r>
            <a:r>
              <a:rPr lang="cs-CZ" b="1" dirty="0"/>
              <a:t> </a:t>
            </a:r>
            <a:r>
              <a:rPr lang="cs-CZ" dirty="0">
                <a:solidFill>
                  <a:srgbClr val="0000DC"/>
                </a:solidFill>
              </a:rPr>
              <a:t>koncovku</a:t>
            </a:r>
            <a:r>
              <a:rPr lang="cs-CZ" b="1" dirty="0"/>
              <a:t> </a:t>
            </a:r>
            <a:r>
              <a:rPr lang="cs-CZ" dirty="0"/>
              <a:t>základového slova.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Porovnejte obě slova a dejte do rámečku </a:t>
            </a:r>
            <a:r>
              <a:rPr lang="cs-CZ" dirty="0">
                <a:solidFill>
                  <a:srgbClr val="0000DC"/>
                </a:solidFill>
              </a:rPr>
              <a:t>slovotvorný základ </a:t>
            </a:r>
            <a:r>
              <a:rPr lang="cs-CZ" dirty="0"/>
              <a:t>– jejich společnou část.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Vypište konkrétní </a:t>
            </a:r>
            <a:r>
              <a:rPr lang="cs-CZ" dirty="0">
                <a:solidFill>
                  <a:srgbClr val="0000DC"/>
                </a:solidFill>
              </a:rPr>
              <a:t>slovotvorný prostředek</a:t>
            </a:r>
            <a:r>
              <a:rPr lang="cs-CZ" b="1" dirty="0"/>
              <a:t>.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Porovnejte obě podoby slovotvorného základu a zapište případné </a:t>
            </a:r>
            <a:r>
              <a:rPr lang="cs-CZ" dirty="0">
                <a:solidFill>
                  <a:srgbClr val="0000DC"/>
                </a:solidFill>
              </a:rPr>
              <a:t>hláskové změny.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Vraťte se k úvodní větě a k danému slovotvornému prostředku a snažte se objevit další </a:t>
            </a:r>
            <a:r>
              <a:rPr lang="cs-CZ" dirty="0">
                <a:solidFill>
                  <a:srgbClr val="0000DC"/>
                </a:solidFill>
              </a:rPr>
              <a:t>stejně tvořená slova</a:t>
            </a:r>
            <a:r>
              <a:rPr lang="cs-CZ" dirty="0"/>
              <a:t>.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Pokuste se zobecnit a vysvětlit tento </a:t>
            </a:r>
            <a:r>
              <a:rPr lang="cs-CZ" dirty="0">
                <a:solidFill>
                  <a:srgbClr val="0000DC"/>
                </a:solidFill>
              </a:rPr>
              <a:t>způsob tvoření</a:t>
            </a:r>
            <a:r>
              <a:rPr lang="cs-CZ" dirty="0"/>
              <a:t>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59F67D9-89A5-4DED-9087-0DADA8555CD1}"/>
              </a:ext>
            </a:extLst>
          </p:cNvPr>
          <p:cNvSpPr txBox="1"/>
          <p:nvPr/>
        </p:nvSpPr>
        <p:spPr>
          <a:xfrm>
            <a:off x="400050" y="610000"/>
            <a:ext cx="83439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500" dirty="0">
                <a:solidFill>
                  <a:srgbClr val="0000DC"/>
                </a:solidFill>
                <a:latin typeface="+mn-lt"/>
              </a:rPr>
              <a:t>Vymyslete vlastní větu a proveďte slovotvorný rozbor</a:t>
            </a:r>
          </a:p>
        </p:txBody>
      </p:sp>
    </p:spTree>
    <p:extLst>
      <p:ext uri="{BB962C8B-B14F-4D97-AF65-F5344CB8AC3E}">
        <p14:creationId xmlns:p14="http://schemas.microsoft.com/office/powerpoint/2010/main" val="2604139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0684B8-CBB2-4349-9DBF-07AC41A474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B51F37-885F-486C-B801-2C2A659824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1988E6-DBCC-4BC2-8B31-5BC89824328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298</TotalTime>
  <Words>533</Words>
  <Application>Microsoft Office PowerPoint</Application>
  <PresentationFormat>Předvádění na obrazovce (4:3)</PresentationFormat>
  <Paragraphs>93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Wingdings</vt:lpstr>
      <vt:lpstr>Prezentace_MU_CZ</vt:lpstr>
      <vt:lpstr>Prezentace aplikace PowerPoint</vt:lpstr>
      <vt:lpstr>Prezentace aplikace PowerPoint</vt:lpstr>
      <vt:lpstr>Základní slovotvorné pojmosloví </vt:lpstr>
      <vt:lpstr>Základní slovotvorné pojmosloví </vt:lpstr>
      <vt:lpstr>Zásady slovotvorného rozboru</vt:lpstr>
      <vt:lpstr>Prezentace aplikace PowerPoint</vt:lpstr>
      <vt:lpstr>Zásady slovotvorného rozboru</vt:lpstr>
      <vt:lpstr>Brankář je člověk, který chrání fotbalovou branku.</vt:lpstr>
      <vt:lpstr>Prezentace aplikace PowerPoint</vt:lpstr>
      <vt:lpstr>Děkujeme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Ondřej Klein</dc:creator>
  <cp:lastModifiedBy>Ondřej Klein</cp:lastModifiedBy>
  <cp:revision>14</cp:revision>
  <dcterms:created xsi:type="dcterms:W3CDTF">2022-03-01T08:17:54Z</dcterms:created>
  <dcterms:modified xsi:type="dcterms:W3CDTF">2022-03-02T10:53:56Z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