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7" r:id="rId4"/>
  </p:sldMasterIdLst>
  <p:notesMasterIdLst>
    <p:notesMasterId r:id="rId15"/>
  </p:notesMasterIdLst>
  <p:handoutMasterIdLst>
    <p:handoutMasterId r:id="rId16"/>
  </p:handoutMasterIdLst>
  <p:sldIdLst>
    <p:sldId id="256" r:id="rId5"/>
    <p:sldId id="266" r:id="rId6"/>
    <p:sldId id="257" r:id="rId7"/>
    <p:sldId id="258" r:id="rId8"/>
    <p:sldId id="262" r:id="rId9"/>
    <p:sldId id="263" r:id="rId10"/>
    <p:sldId id="264" r:id="rId11"/>
    <p:sldId id="259" r:id="rId12"/>
    <p:sldId id="261" r:id="rId13"/>
    <p:sldId id="265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321" userDrawn="1">
          <p15:clr>
            <a:srgbClr val="A4A3A4"/>
          </p15:clr>
        </p15:guide>
        <p15:guide id="7" pos="5418" userDrawn="1">
          <p15:clr>
            <a:srgbClr val="A4A3A4"/>
          </p15:clr>
        </p15:guide>
        <p15:guide id="8" pos="682" userDrawn="1">
          <p15:clr>
            <a:srgbClr val="A4A3A4"/>
          </p15:clr>
        </p15:guide>
        <p15:guide id="9" pos="2766" userDrawn="1">
          <p15:clr>
            <a:srgbClr val="A4A3A4"/>
          </p15:clr>
        </p15:guide>
        <p15:guide id="10" pos="297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FF7300"/>
    <a:srgbClr val="91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Světlý styl 1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6270" autoAdjust="0"/>
  </p:normalViewPr>
  <p:slideViewPr>
    <p:cSldViewPr snapToGrid="0">
      <p:cViewPr varScale="1">
        <p:scale>
          <a:sx n="67" d="100"/>
          <a:sy n="67" d="100"/>
        </p:scale>
        <p:origin x="1284" y="44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321"/>
        <p:guide pos="5418"/>
        <p:guide pos="682"/>
        <p:guide pos="2766"/>
        <p:guide pos="297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Ondřej Klein" userId="2b2c3c44-23f2-4283-ab7f-9a7f1dbb4bac" providerId="ADAL" clId="{6183F384-9FB9-4D66-8993-495D7A615D47}"/>
    <pc:docChg chg="undo custSel modSld">
      <pc:chgData name="Ondřej Klein" userId="2b2c3c44-23f2-4283-ab7f-9a7f1dbb4bac" providerId="ADAL" clId="{6183F384-9FB9-4D66-8993-495D7A615D47}" dt="2022-03-01T20:06:29.765" v="15" actId="1076"/>
      <pc:docMkLst>
        <pc:docMk/>
      </pc:docMkLst>
      <pc:sldChg chg="modSp mod">
        <pc:chgData name="Ondřej Klein" userId="2b2c3c44-23f2-4283-ab7f-9a7f1dbb4bac" providerId="ADAL" clId="{6183F384-9FB9-4D66-8993-495D7A615D47}" dt="2022-03-01T20:06:29.765" v="15" actId="1076"/>
        <pc:sldMkLst>
          <pc:docMk/>
          <pc:sldMk cId="1917855486" sldId="266"/>
        </pc:sldMkLst>
        <pc:graphicFrameChg chg="mod modGraphic">
          <ac:chgData name="Ondřej Klein" userId="2b2c3c44-23f2-4283-ab7f-9a7f1dbb4bac" providerId="ADAL" clId="{6183F384-9FB9-4D66-8993-495D7A615D47}" dt="2022-03-01T20:06:29.765" v="15" actId="1076"/>
          <ac:graphicFrameMkLst>
            <pc:docMk/>
            <pc:sldMk cId="1917855486" sldId="266"/>
            <ac:graphicFrameMk id="6" creationId="{13D0A2E3-397E-46C2-90A0-E5F433D806D2}"/>
          </ac:graphicFrameMkLst>
        </pc:graphicFrame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8877" y="2900365"/>
            <a:ext cx="8521200" cy="1171580"/>
          </a:xfrm>
        </p:spPr>
        <p:txBody>
          <a:bodyPr anchor="t"/>
          <a:lstStyle>
            <a:lvl1pPr algn="l">
              <a:lnSpc>
                <a:spcPts val="3300"/>
              </a:lnSpc>
              <a:defRPr sz="3300"/>
            </a:lvl1pPr>
          </a:lstStyle>
          <a:p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298877" y="4116403"/>
            <a:ext cx="8521200" cy="698497"/>
          </a:xfrm>
        </p:spPr>
        <p:txBody>
          <a:bodyPr anchor="t"/>
          <a:lstStyle>
            <a:lvl1pPr marL="0" indent="0" algn="l">
              <a:buNone/>
              <a:defRPr lang="cs-CZ" sz="18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Grafický objekt 8">
            <a:extLst>
              <a:ext uri="{FF2B5EF4-FFF2-40B4-BE49-F238E27FC236}">
                <a16:creationId xmlns:a16="http://schemas.microsoft.com/office/drawing/2014/main" id="{D816079F-E2A1-904D-9C9C-7B3F5A32F26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1541" y="414000"/>
            <a:ext cx="1558799" cy="1068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176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539998" y="718713"/>
            <a:ext cx="3915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39999" y="4500000"/>
            <a:ext cx="3915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40543" y="4068000"/>
            <a:ext cx="3915000" cy="360000"/>
          </a:xfrm>
        </p:spPr>
        <p:txBody>
          <a:bodyPr/>
          <a:lstStyle>
            <a:lvl1pPr algn="l">
              <a:lnSpc>
                <a:spcPts val="825"/>
              </a:lnSpc>
              <a:defRPr sz="825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688459" y="4500000"/>
            <a:ext cx="3915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4689002" y="4068000"/>
            <a:ext cx="3915000" cy="360000"/>
          </a:xfrm>
        </p:spPr>
        <p:txBody>
          <a:bodyPr/>
          <a:lstStyle>
            <a:lvl1pPr algn="l">
              <a:lnSpc>
                <a:spcPts val="825"/>
              </a:lnSpc>
              <a:defRPr sz="825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4688459" y="718713"/>
            <a:ext cx="3915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pic>
        <p:nvPicPr>
          <p:cNvPr id="16" name="Grafický objekt 5">
            <a:extLst>
              <a:ext uri="{FF2B5EF4-FFF2-40B4-BE49-F238E27FC236}">
                <a16:creationId xmlns:a16="http://schemas.microsoft.com/office/drawing/2014/main" id="{251D8E84-EA85-D448-8EE9-B92099C6621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7" y="6048000"/>
            <a:ext cx="876594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Grafický objekt 5">
            <a:extLst>
              <a:ext uri="{FF2B5EF4-FFF2-40B4-BE49-F238E27FC236}">
                <a16:creationId xmlns:a16="http://schemas.microsoft.com/office/drawing/2014/main" id="{DDD67FDD-68E4-9143-A194-D74F4F43343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7" y="6048000"/>
            <a:ext cx="876594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8876" y="2900365"/>
            <a:ext cx="3934889" cy="1171580"/>
          </a:xfrm>
        </p:spPr>
        <p:txBody>
          <a:bodyPr anchor="t"/>
          <a:lstStyle>
            <a:lvl1pPr algn="l">
              <a:lnSpc>
                <a:spcPts val="3300"/>
              </a:lnSpc>
              <a:defRPr sz="3300"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98876" y="4116403"/>
            <a:ext cx="3934889" cy="698497"/>
          </a:xfrm>
        </p:spPr>
        <p:txBody>
          <a:bodyPr anchor="t"/>
          <a:lstStyle>
            <a:lvl1pPr marL="0" indent="0" algn="l">
              <a:buNone/>
              <a:defRPr lang="cs-CZ" sz="18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4572000" y="1"/>
            <a:ext cx="4572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40000" y="6228000"/>
            <a:ext cx="3693765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0" name="Grafický objekt 8">
            <a:extLst>
              <a:ext uri="{FF2B5EF4-FFF2-40B4-BE49-F238E27FC236}">
                <a16:creationId xmlns:a16="http://schemas.microsoft.com/office/drawing/2014/main" id="{186904FF-55B2-814C-8503-8F750F237D8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1541" y="414000"/>
            <a:ext cx="1558799" cy="1068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176" userDrawn="1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- inverzní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8877" y="2900365"/>
            <a:ext cx="8521200" cy="1171580"/>
          </a:xfrm>
        </p:spPr>
        <p:txBody>
          <a:bodyPr anchor="t"/>
          <a:lstStyle>
            <a:lvl1pPr algn="l">
              <a:lnSpc>
                <a:spcPts val="3300"/>
              </a:lnSpc>
              <a:defRPr sz="33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298877" y="4116403"/>
            <a:ext cx="8521200" cy="698497"/>
          </a:xfrm>
        </p:spPr>
        <p:txBody>
          <a:bodyPr anchor="t"/>
          <a:lstStyle>
            <a:lvl1pPr marL="0" indent="0" algn="l">
              <a:buNone/>
              <a:defRPr lang="cs-CZ" sz="18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0" name="Grafický objekt 8">
            <a:extLst>
              <a:ext uri="{FF2B5EF4-FFF2-40B4-BE49-F238E27FC236}">
                <a16:creationId xmlns:a16="http://schemas.microsoft.com/office/drawing/2014/main" id="{B7EC3E44-60F5-6142-B879-7DD80C1E9EA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1541" y="414000"/>
            <a:ext cx="1558799" cy="1068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176" userDrawn="1">
          <p15:clr>
            <a:srgbClr val="FBAE40"/>
          </p15:clr>
        </p15:guide>
        <p15:guide id="3" orient="horz" pos="255" userDrawn="1">
          <p15:clr>
            <a:srgbClr val="FBAE40"/>
          </p15:clr>
        </p15:guide>
        <p15:guide id="4" pos="1156" userDrawn="1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8876" y="2900365"/>
            <a:ext cx="3934889" cy="1171580"/>
          </a:xfrm>
        </p:spPr>
        <p:txBody>
          <a:bodyPr anchor="t"/>
          <a:lstStyle>
            <a:lvl1pPr algn="l">
              <a:lnSpc>
                <a:spcPts val="3300"/>
              </a:lnSpc>
              <a:defRPr sz="33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298876" y="4116403"/>
            <a:ext cx="3934889" cy="698497"/>
          </a:xfrm>
        </p:spPr>
        <p:txBody>
          <a:bodyPr anchor="t"/>
          <a:lstStyle>
            <a:lvl1pPr marL="0" indent="0" algn="l">
              <a:buNone/>
              <a:defRPr lang="cs-CZ" sz="18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4572000" y="1"/>
            <a:ext cx="4572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40000" y="6228000"/>
            <a:ext cx="3693765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1" name="Grafický objekt 8">
            <a:extLst>
              <a:ext uri="{FF2B5EF4-FFF2-40B4-BE49-F238E27FC236}">
                <a16:creationId xmlns:a16="http://schemas.microsoft.com/office/drawing/2014/main" id="{635A6DBC-DB80-9647-B267-17E9A9A8AC0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1541" y="414000"/>
            <a:ext cx="1558799" cy="1068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176" userDrawn="1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9144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40000" y="6040796"/>
            <a:ext cx="6416982" cy="510831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pic>
        <p:nvPicPr>
          <p:cNvPr id="9" name="Grafický objekt 5">
            <a:extLst>
              <a:ext uri="{FF2B5EF4-FFF2-40B4-BE49-F238E27FC236}">
                <a16:creationId xmlns:a16="http://schemas.microsoft.com/office/drawing/2014/main" id="{38E54EF0-AC4F-BE42-B3C9-EBE082A37F4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7" y="6048000"/>
            <a:ext cx="876594" cy="6008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5556" userDrawn="1">
          <p15:clr>
            <a:srgbClr val="FBAE40"/>
          </p15:clr>
        </p15:guide>
        <p15:guide id="2" orient="horz" pos="4201" userDrawn="1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PED slide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cký objekt 1">
            <a:extLst>
              <a:ext uri="{FF2B5EF4-FFF2-40B4-BE49-F238E27FC236}">
                <a16:creationId xmlns:a16="http://schemas.microsoft.com/office/drawing/2014/main" id="{99DDF373-DAF6-45FC-9BE7-AC33B6CEFD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505600" y="2012703"/>
            <a:ext cx="4132799" cy="28325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id="{5ECF17BA-4CC0-425F-84EE-ED5FF94C78F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1017" y="2731338"/>
            <a:ext cx="5381966" cy="1395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540000" y="6228000"/>
            <a:ext cx="5940000" cy="252000"/>
          </a:xfrm>
        </p:spPr>
        <p:txBody>
          <a:bodyPr/>
          <a:lstStyle>
            <a:lvl1pPr>
              <a:defRPr sz="9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40000" y="1692002"/>
            <a:ext cx="8064900" cy="413999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7" name="Grafický objekt 5">
            <a:extLst>
              <a:ext uri="{FF2B5EF4-FFF2-40B4-BE49-F238E27FC236}">
                <a16:creationId xmlns:a16="http://schemas.microsoft.com/office/drawing/2014/main" id="{544C2213-2481-1D43-98DB-CC9BFF14003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7" y="6048000"/>
            <a:ext cx="876594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329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9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40544" y="1296001"/>
            <a:ext cx="80641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1725"/>
              </a:lnSpc>
              <a:defRPr sz="15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40000" y="1692002"/>
            <a:ext cx="8064900" cy="413999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9" name="Grafický objekt 5">
            <a:extLst>
              <a:ext uri="{FF2B5EF4-FFF2-40B4-BE49-F238E27FC236}">
                <a16:creationId xmlns:a16="http://schemas.microsoft.com/office/drawing/2014/main" id="{EC4C054D-8847-4544-A33E-5A3C9D61CA5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7" y="6048000"/>
            <a:ext cx="876594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540000" y="1701505"/>
            <a:ext cx="3914999" cy="413999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4688460" y="1701505"/>
            <a:ext cx="3914999" cy="413999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1" name="Grafický objekt 5">
            <a:extLst>
              <a:ext uri="{FF2B5EF4-FFF2-40B4-BE49-F238E27FC236}">
                <a16:creationId xmlns:a16="http://schemas.microsoft.com/office/drawing/2014/main" id="{2EA4BEBC-4725-FD40-B35B-C5DA2AE8611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7" y="6048000"/>
            <a:ext cx="876594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543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540544" y="1296001"/>
            <a:ext cx="3915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1725"/>
              </a:lnSpc>
              <a:defRPr sz="15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0000" y="720000"/>
            <a:ext cx="80649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4688459" y="1290515"/>
            <a:ext cx="3915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1725"/>
              </a:lnSpc>
              <a:defRPr sz="15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540000" y="1701505"/>
            <a:ext cx="3914999" cy="413999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4688460" y="1701505"/>
            <a:ext cx="3914999" cy="413999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2" name="Grafický objekt 5">
            <a:extLst>
              <a:ext uri="{FF2B5EF4-FFF2-40B4-BE49-F238E27FC236}">
                <a16:creationId xmlns:a16="http://schemas.microsoft.com/office/drawing/2014/main" id="{F2FF03BB-F110-334E-898B-290BDFB038D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7" y="6048000"/>
            <a:ext cx="876594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510802" y="2596846"/>
            <a:ext cx="3094099" cy="3208441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1500"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547132" y="1665288"/>
            <a:ext cx="4655843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40544" y="1296001"/>
            <a:ext cx="80641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1725"/>
              </a:lnSpc>
              <a:defRPr sz="15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0" name="Grafický objekt 5">
            <a:extLst>
              <a:ext uri="{FF2B5EF4-FFF2-40B4-BE49-F238E27FC236}">
                <a16:creationId xmlns:a16="http://schemas.microsoft.com/office/drawing/2014/main" id="{1C29E400-CAA5-674E-9459-BC525406BCB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7" y="6048000"/>
            <a:ext cx="876594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3330000" y="1692003"/>
            <a:ext cx="2483644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39999" y="4414271"/>
            <a:ext cx="2484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330000" y="4414271"/>
            <a:ext cx="2484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120900" y="4414270"/>
            <a:ext cx="2484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40544" y="4025136"/>
            <a:ext cx="2483644" cy="216000"/>
          </a:xfrm>
        </p:spPr>
        <p:txBody>
          <a:bodyPr anchor="ctr"/>
          <a:lstStyle>
            <a:lvl1pPr>
              <a:lnSpc>
                <a:spcPts val="825"/>
              </a:lnSpc>
              <a:defRPr sz="75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3330357" y="4025136"/>
            <a:ext cx="2483644" cy="216000"/>
          </a:xfrm>
        </p:spPr>
        <p:txBody>
          <a:bodyPr anchor="ctr"/>
          <a:lstStyle>
            <a:lvl1pPr>
              <a:lnSpc>
                <a:spcPts val="825"/>
              </a:lnSpc>
              <a:defRPr sz="75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121077" y="4025136"/>
            <a:ext cx="2483644" cy="216000"/>
          </a:xfrm>
        </p:spPr>
        <p:txBody>
          <a:bodyPr anchor="ctr"/>
          <a:lstStyle>
            <a:lvl1pPr>
              <a:lnSpc>
                <a:spcPts val="825"/>
              </a:lnSpc>
              <a:defRPr sz="75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540000" y="1692003"/>
            <a:ext cx="2483644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6120001" y="1692003"/>
            <a:ext cx="2483644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40544" y="1296001"/>
            <a:ext cx="80641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1725"/>
              </a:lnSpc>
              <a:defRPr sz="15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0000" y="720000"/>
            <a:ext cx="80649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22" name="Grafický objekt 5">
            <a:extLst>
              <a:ext uri="{FF2B5EF4-FFF2-40B4-BE49-F238E27FC236}">
                <a16:creationId xmlns:a16="http://schemas.microsoft.com/office/drawing/2014/main" id="{3D58DA1E-D4AA-1745-BD9C-9936872A385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7" y="6048000"/>
            <a:ext cx="876594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540000" y="692150"/>
            <a:ext cx="8064900" cy="5139850"/>
          </a:xfrm>
          <a:prstGeom prst="rect">
            <a:avLst/>
          </a:prstGeom>
        </p:spPr>
        <p:txBody>
          <a:bodyPr/>
          <a:lstStyle>
            <a:lvl1pPr marL="54000" indent="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pic>
        <p:nvPicPr>
          <p:cNvPr id="7" name="Grafický objekt 5">
            <a:extLst>
              <a:ext uri="{FF2B5EF4-FFF2-40B4-BE49-F238E27FC236}">
                <a16:creationId xmlns:a16="http://schemas.microsoft.com/office/drawing/2014/main" id="{EEE79ECB-0EA4-104B-A13F-5D5F2D5F055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7" y="6048000"/>
            <a:ext cx="876594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329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0000" y="720000"/>
            <a:ext cx="80649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8" name="Grafický objekt 5">
            <a:extLst>
              <a:ext uri="{FF2B5EF4-FFF2-40B4-BE49-F238E27FC236}">
                <a16:creationId xmlns:a16="http://schemas.microsoft.com/office/drawing/2014/main" id="{68945D16-ACF8-1547-8B5D-C0873A6FBAC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7" y="6048000"/>
            <a:ext cx="876594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0000" y="6228000"/>
            <a:ext cx="594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9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10500" y="6228000"/>
            <a:ext cx="189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9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720000"/>
            <a:ext cx="80649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9100" y="1872000"/>
            <a:ext cx="80649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cs-CZ" noProof="0" dirty="0"/>
              <a:t>Kliknutím vložíte text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30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9pPr>
    </p:titleStyle>
    <p:bodyStyle>
      <a:lvl1pPr marL="0" marR="0" indent="0" algn="l" defTabSz="914400" rtl="0" eaLnBrk="1" fontAlgn="base" latinLnBrk="0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tabLst/>
        <a:defRPr sz="21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125" b="0">
          <a:solidFill>
            <a:schemeClr val="tx1"/>
          </a:solidFill>
          <a:latin typeface="+mn-lt"/>
        </a:defRPr>
      </a:lvl2pPr>
      <a:lvl3pPr marL="6858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125" b="0">
          <a:solidFill>
            <a:schemeClr val="tx1"/>
          </a:solidFill>
          <a:latin typeface="+mn-lt"/>
        </a:defRPr>
      </a:lvl3pPr>
      <a:lvl4pPr marL="10287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125" b="0">
          <a:solidFill>
            <a:schemeClr val="tx1"/>
          </a:solidFill>
          <a:latin typeface="+mn-lt"/>
        </a:defRPr>
      </a:lvl4pPr>
      <a:lvl5pPr marL="13716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125" b="0">
          <a:solidFill>
            <a:schemeClr val="tx1"/>
          </a:solidFill>
          <a:latin typeface="+mn-lt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0574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24003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27432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32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>
            <a:extLst>
              <a:ext uri="{FF2B5EF4-FFF2-40B4-BE49-F238E27FC236}">
                <a16:creationId xmlns:a16="http://schemas.microsoft.com/office/drawing/2014/main" id="{8A8EE31B-1E9D-4358-9F65-280C80617693}"/>
              </a:ext>
            </a:extLst>
          </p:cNvPr>
          <p:cNvSpPr txBox="1">
            <a:spLocks/>
          </p:cNvSpPr>
          <p:nvPr/>
        </p:nvSpPr>
        <p:spPr>
          <a:xfrm>
            <a:off x="-561975" y="2470231"/>
            <a:ext cx="10267950" cy="23876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rtl="0" eaLnBrk="1" fontAlgn="base" hangingPunct="1">
              <a:lnSpc>
                <a:spcPts val="3300"/>
              </a:lnSpc>
              <a:spcBef>
                <a:spcPct val="0"/>
              </a:spcBef>
              <a:spcAft>
                <a:spcPct val="0"/>
              </a:spcAft>
              <a:defRPr sz="33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00287D"/>
                </a:solidFill>
                <a:latin typeface="Tahoma" pitchFamily="34" charset="0"/>
              </a:defRPr>
            </a:lvl5pPr>
            <a:lvl6pPr marL="342900" algn="l" rtl="0" eaLnBrk="1" fontAlgn="base" hangingPunct="1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00287D"/>
                </a:solidFill>
                <a:latin typeface="Tahoma" pitchFamily="34" charset="0"/>
              </a:defRPr>
            </a:lvl6pPr>
            <a:lvl7pPr marL="685800" algn="l" rtl="0" eaLnBrk="1" fontAlgn="base" hangingPunct="1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00287D"/>
                </a:solidFill>
                <a:latin typeface="Tahoma" pitchFamily="34" charset="0"/>
              </a:defRPr>
            </a:lvl7pPr>
            <a:lvl8pPr marL="1028700" algn="l" rtl="0" eaLnBrk="1" fontAlgn="base" hangingPunct="1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00287D"/>
                </a:solidFill>
                <a:latin typeface="Tahoma" pitchFamily="34" charset="0"/>
              </a:defRPr>
            </a:lvl8pPr>
            <a:lvl9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cs-CZ" kern="0" dirty="0">
                <a:solidFill>
                  <a:srgbClr val="0000DC"/>
                </a:solidFill>
              </a:rPr>
              <a:t>Základní slovotvorné pojmosloví</a:t>
            </a:r>
            <a:br>
              <a:rPr lang="cs-CZ" kern="0" dirty="0">
                <a:solidFill>
                  <a:srgbClr val="0000DC"/>
                </a:solidFill>
              </a:rPr>
            </a:br>
            <a:r>
              <a:rPr lang="cs-CZ" kern="0" dirty="0">
                <a:solidFill>
                  <a:srgbClr val="0000DC"/>
                </a:solidFill>
              </a:rPr>
              <a:t>Zásady slovotvorného rozboru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5F8B2F7B-D394-4856-9A3D-0114EC09E2A0}"/>
              </a:ext>
            </a:extLst>
          </p:cNvPr>
          <p:cNvSpPr txBox="1"/>
          <p:nvPr/>
        </p:nvSpPr>
        <p:spPr>
          <a:xfrm>
            <a:off x="1881188" y="5149415"/>
            <a:ext cx="538162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cs-CZ" sz="1800" dirty="0">
                <a:latin typeface="+mj-lt"/>
                <a:cs typeface="Calibri" panose="020F0502020204030204" pitchFamily="34" charset="0"/>
              </a:rPr>
              <a:t>Autor prezentace: Ondřej Klein</a:t>
            </a:r>
          </a:p>
        </p:txBody>
      </p:sp>
    </p:spTree>
    <p:extLst>
      <p:ext uri="{BB962C8B-B14F-4D97-AF65-F5344CB8AC3E}">
        <p14:creationId xmlns:p14="http://schemas.microsoft.com/office/powerpoint/2010/main" val="1158939877"/>
      </p:ext>
    </p:extLst>
  </p:cSld>
  <p:clrMapOvr>
    <a:masterClrMapping/>
  </p:clrMapOvr>
  <p:transition spd="slow"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BD88FC5B-B6C9-4F49-BB0C-622719D3FC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550" y="3203212"/>
            <a:ext cx="8064900" cy="451576"/>
          </a:xfrm>
        </p:spPr>
        <p:txBody>
          <a:bodyPr/>
          <a:lstStyle/>
          <a:p>
            <a:pPr algn="ctr"/>
            <a:r>
              <a:rPr lang="cs-CZ" sz="4000" dirty="0"/>
              <a:t>Děkujeme za pozornost!</a:t>
            </a:r>
          </a:p>
        </p:txBody>
      </p:sp>
    </p:spTree>
    <p:extLst>
      <p:ext uri="{BB962C8B-B14F-4D97-AF65-F5344CB8AC3E}">
        <p14:creationId xmlns:p14="http://schemas.microsoft.com/office/powerpoint/2010/main" val="1247108243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Zástupný obsah 5">
            <a:extLst>
              <a:ext uri="{FF2B5EF4-FFF2-40B4-BE49-F238E27FC236}">
                <a16:creationId xmlns:a16="http://schemas.microsoft.com/office/drawing/2014/main" id="{13D0A2E3-397E-46C2-90A0-E5F433D806D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73628225"/>
              </p:ext>
            </p:extLst>
          </p:nvPr>
        </p:nvGraphicFramePr>
        <p:xfrm>
          <a:off x="585787" y="400049"/>
          <a:ext cx="7972426" cy="538718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986213">
                  <a:extLst>
                    <a:ext uri="{9D8B030D-6E8A-4147-A177-3AD203B41FA5}">
                      <a16:colId xmlns:a16="http://schemas.microsoft.com/office/drawing/2014/main" val="2691429726"/>
                    </a:ext>
                  </a:extLst>
                </a:gridCol>
                <a:gridCol w="3986213">
                  <a:extLst>
                    <a:ext uri="{9D8B030D-6E8A-4147-A177-3AD203B41FA5}">
                      <a16:colId xmlns:a16="http://schemas.microsoft.com/office/drawing/2014/main" val="902112200"/>
                    </a:ext>
                  </a:extLst>
                </a:gridCol>
              </a:tblGrid>
              <a:tr h="13625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 dirty="0">
                          <a:effectLst/>
                        </a:rPr>
                        <a:t>Přípona</a:t>
                      </a:r>
                      <a:endParaRPr lang="cs-CZ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 dirty="0">
                          <a:effectLst/>
                        </a:rPr>
                        <a:t>Prefix</a:t>
                      </a:r>
                      <a:endParaRPr lang="cs-CZ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89781403"/>
                  </a:ext>
                </a:extLst>
              </a:tr>
              <a:tr h="20202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>
                          <a:effectLst/>
                        </a:rPr>
                        <a:t>Předpona</a:t>
                      </a:r>
                      <a:endParaRPr lang="cs-C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 dirty="0">
                          <a:effectLst/>
                        </a:rPr>
                        <a:t>Sufix</a:t>
                      </a:r>
                      <a:endParaRPr lang="cs-CZ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59308780"/>
                  </a:ext>
                </a:extLst>
              </a:tr>
              <a:tr h="20202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 dirty="0">
                          <a:effectLst/>
                        </a:rPr>
                        <a:t>Slovotvorný prostředek</a:t>
                      </a:r>
                      <a:endParaRPr lang="cs-CZ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 dirty="0">
                          <a:effectLst/>
                        </a:rPr>
                        <a:t>Formant</a:t>
                      </a:r>
                      <a:endParaRPr lang="cs-CZ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44780804"/>
                  </a:ext>
                </a:extLst>
              </a:tr>
              <a:tr h="41481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>
                          <a:effectLst/>
                        </a:rPr>
                        <a:t>Základové slovo</a:t>
                      </a:r>
                      <a:endParaRPr lang="cs-C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 dirty="0">
                          <a:effectLst/>
                        </a:rPr>
                        <a:t>Slova se společným kořenem, mezi nimiž zároveň existuje určitý významový vztah.</a:t>
                      </a:r>
                      <a:endParaRPr lang="cs-CZ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49415247"/>
                  </a:ext>
                </a:extLst>
              </a:tr>
              <a:tr h="62760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 dirty="0">
                          <a:effectLst/>
                        </a:rPr>
                        <a:t>Kořen</a:t>
                      </a:r>
                      <a:endParaRPr lang="cs-CZ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>
                          <a:effectLst/>
                        </a:rPr>
                        <a:t>Část slova, jejímiž obměnami vznikají různé tvary ohebných slov. Jde především o tvarotvorný prostředek.</a:t>
                      </a:r>
                      <a:endParaRPr lang="cs-C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58316460"/>
                  </a:ext>
                </a:extLst>
              </a:tr>
              <a:tr h="41481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>
                          <a:effectLst/>
                        </a:rPr>
                        <a:t>Slovotvorný prostředek</a:t>
                      </a:r>
                      <a:endParaRPr lang="cs-C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>
                          <a:effectLst/>
                        </a:rPr>
                        <a:t>Část slova za kořenem obsahující příponu, často i více přípon.</a:t>
                      </a:r>
                      <a:endParaRPr lang="cs-C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76259433"/>
                  </a:ext>
                </a:extLst>
              </a:tr>
              <a:tr h="41481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>
                          <a:effectLst/>
                        </a:rPr>
                        <a:t>Koncovka</a:t>
                      </a:r>
                      <a:endParaRPr lang="cs-C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>
                          <a:effectLst/>
                        </a:rPr>
                        <a:t>Část slova před kořenem obsahující předponu, někdy i více předpon.</a:t>
                      </a:r>
                      <a:endParaRPr lang="cs-C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90031668"/>
                  </a:ext>
                </a:extLst>
              </a:tr>
              <a:tr h="62760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>
                          <a:effectLst/>
                        </a:rPr>
                        <a:t>Příbuzná slova</a:t>
                      </a:r>
                      <a:endParaRPr lang="cs-C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>
                          <a:effectLst/>
                        </a:rPr>
                        <a:t>Různé změny, ke kterým někdy dochází v průběhu procesu tvoření ve slovotvorném základu.</a:t>
                      </a:r>
                      <a:endParaRPr lang="cs-C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46544943"/>
                  </a:ext>
                </a:extLst>
              </a:tr>
              <a:tr h="41481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>
                          <a:effectLst/>
                        </a:rPr>
                        <a:t>Slovotvorný základ</a:t>
                      </a:r>
                      <a:endParaRPr lang="cs-CZ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>
                          <a:effectLst/>
                        </a:rPr>
                        <a:t>Část společná pro všechna příbuzná slova. Společný pro větší počet slov.</a:t>
                      </a:r>
                      <a:endParaRPr lang="cs-C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52204451"/>
                  </a:ext>
                </a:extLst>
              </a:tr>
              <a:tr h="62760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 dirty="0">
                          <a:effectLst/>
                        </a:rPr>
                        <a:t>Hlásková změna</a:t>
                      </a:r>
                      <a:endParaRPr lang="cs-CZ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>
                          <a:effectLst/>
                        </a:rPr>
                        <a:t>Část tvořící nové slovo: konkrétní předpona, přípona nebo koncovka, spojovací vokál nebo jejich kombinace.</a:t>
                      </a:r>
                      <a:endParaRPr lang="cs-C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55869358"/>
                  </a:ext>
                </a:extLst>
              </a:tr>
              <a:tr h="62760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>
                          <a:effectLst/>
                        </a:rPr>
                        <a:t>Předponová část</a:t>
                      </a:r>
                      <a:endParaRPr lang="cs-C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>
                          <a:effectLst/>
                        </a:rPr>
                        <a:t>Slovo, z něhož bylo nové slovo přímo utvořeno. Slovo, které se stalo motivem, zdrojem nového pojmenování.</a:t>
                      </a:r>
                      <a:endParaRPr lang="cs-C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60783901"/>
                  </a:ext>
                </a:extLst>
              </a:tr>
              <a:tr h="62760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>
                          <a:effectLst/>
                        </a:rPr>
                        <a:t>Příponová část</a:t>
                      </a:r>
                      <a:endParaRPr lang="cs-C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 dirty="0">
                          <a:effectLst/>
                        </a:rPr>
                        <a:t>Část společná slovu základovému a slovu nově utvořenému. Společný pouze pro dvě slova – základové a nově utvořené!</a:t>
                      </a:r>
                      <a:endParaRPr lang="cs-CZ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642381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17855486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2308186-5A0D-4D82-ADCD-137424CDB3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797248"/>
            <a:ext cx="7886700" cy="3263504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cs-CZ" sz="2625" dirty="0"/>
              <a:t> základové slovo</a:t>
            </a:r>
          </a:p>
          <a:p>
            <a:pPr>
              <a:buFont typeface="Arial" panose="020B0604020202020204" pitchFamily="34" charset="0"/>
              <a:buChar char="•"/>
            </a:pPr>
            <a:endParaRPr lang="cs-CZ" sz="2625" dirty="0"/>
          </a:p>
          <a:p>
            <a:pPr>
              <a:buFont typeface="Arial" panose="020B0604020202020204" pitchFamily="34" charset="0"/>
              <a:buChar char="•"/>
            </a:pPr>
            <a:endParaRPr lang="cs-CZ" sz="2625" dirty="0"/>
          </a:p>
          <a:p>
            <a:pPr>
              <a:buFont typeface="Arial" panose="020B0604020202020204" pitchFamily="34" charset="0"/>
              <a:buChar char="•"/>
            </a:pPr>
            <a:r>
              <a:rPr lang="cs-CZ" sz="2625" dirty="0"/>
              <a:t> odvozené slovo</a:t>
            </a:r>
          </a:p>
          <a:p>
            <a:pPr>
              <a:buFont typeface="Arial" panose="020B0604020202020204" pitchFamily="34" charset="0"/>
              <a:buChar char="•"/>
            </a:pPr>
            <a:endParaRPr lang="cs-CZ" sz="2625" dirty="0"/>
          </a:p>
          <a:p>
            <a:pPr>
              <a:buFont typeface="Arial" panose="020B0604020202020204" pitchFamily="34" charset="0"/>
              <a:buChar char="•"/>
            </a:pPr>
            <a:endParaRPr lang="cs-CZ" sz="2625" dirty="0"/>
          </a:p>
          <a:p>
            <a:pPr>
              <a:buFont typeface="Arial" panose="020B0604020202020204" pitchFamily="34" charset="0"/>
              <a:buChar char="•"/>
            </a:pPr>
            <a:r>
              <a:rPr lang="cs-CZ" sz="2625" dirty="0"/>
              <a:t> slovotvorný základ</a:t>
            </a:r>
          </a:p>
          <a:p>
            <a:pPr>
              <a:buFont typeface="Arial" panose="020B0604020202020204" pitchFamily="34" charset="0"/>
              <a:buChar char="•"/>
            </a:pPr>
            <a:endParaRPr lang="cs-CZ" sz="2625" dirty="0"/>
          </a:p>
          <a:p>
            <a:pPr>
              <a:buFont typeface="Arial" panose="020B0604020202020204" pitchFamily="34" charset="0"/>
              <a:buChar char="•"/>
            </a:pPr>
            <a:endParaRPr lang="cs-CZ" sz="2625" dirty="0"/>
          </a:p>
          <a:p>
            <a:pPr>
              <a:buFont typeface="Arial" panose="020B0604020202020204" pitchFamily="34" charset="0"/>
              <a:buChar char="•"/>
            </a:pPr>
            <a:r>
              <a:rPr lang="cs-CZ" sz="2625" dirty="0"/>
              <a:t> slovotvorný prostředek</a:t>
            </a:r>
          </a:p>
          <a:p>
            <a:pPr>
              <a:buFont typeface="Arial" panose="020B0604020202020204" pitchFamily="34" charset="0"/>
              <a:buChar char="•"/>
            </a:pPr>
            <a:endParaRPr 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557B23A-0CD1-48C7-95DD-B3630C774A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720000"/>
            <a:ext cx="8064900" cy="451576"/>
          </a:xfrm>
        </p:spPr>
        <p:txBody>
          <a:bodyPr/>
          <a:lstStyle/>
          <a:p>
            <a:r>
              <a:rPr lang="cs-CZ" dirty="0"/>
              <a:t>Základní slovotvorné pojmosloví</a:t>
            </a:r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29137749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6C9A497-B0CF-42C3-970B-996A0BB140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797248"/>
            <a:ext cx="7886700" cy="3263504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cs-CZ" sz="2625" dirty="0"/>
              <a:t> předpona</a:t>
            </a:r>
          </a:p>
          <a:p>
            <a:pPr>
              <a:buFont typeface="Arial" panose="020B0604020202020204" pitchFamily="34" charset="0"/>
              <a:buChar char="•"/>
            </a:pPr>
            <a:endParaRPr lang="cs-CZ" sz="2625" dirty="0"/>
          </a:p>
          <a:p>
            <a:pPr>
              <a:buFont typeface="Arial" panose="020B0604020202020204" pitchFamily="34" charset="0"/>
              <a:buChar char="•"/>
            </a:pPr>
            <a:endParaRPr lang="cs-CZ" sz="2625" dirty="0"/>
          </a:p>
          <a:p>
            <a:pPr>
              <a:buFont typeface="Arial" panose="020B0604020202020204" pitchFamily="34" charset="0"/>
              <a:buChar char="•"/>
            </a:pPr>
            <a:r>
              <a:rPr lang="cs-CZ" sz="2625" dirty="0"/>
              <a:t> kořen</a:t>
            </a:r>
          </a:p>
          <a:p>
            <a:pPr marL="54000" indent="0">
              <a:buNone/>
            </a:pPr>
            <a:r>
              <a:rPr lang="cs-CZ" sz="2625" dirty="0"/>
              <a:t>	</a:t>
            </a:r>
          </a:p>
          <a:p>
            <a:pPr>
              <a:buFont typeface="Arial" panose="020B0604020202020204" pitchFamily="34" charset="0"/>
              <a:buChar char="•"/>
            </a:pPr>
            <a:endParaRPr lang="cs-CZ" sz="2625" dirty="0"/>
          </a:p>
          <a:p>
            <a:pPr>
              <a:buFont typeface="Arial" panose="020B0604020202020204" pitchFamily="34" charset="0"/>
              <a:buChar char="•"/>
            </a:pPr>
            <a:r>
              <a:rPr lang="cs-CZ" sz="2625" dirty="0"/>
              <a:t> přípona</a:t>
            </a:r>
          </a:p>
          <a:p>
            <a:pPr>
              <a:buFont typeface="Arial" panose="020B0604020202020204" pitchFamily="34" charset="0"/>
              <a:buChar char="•"/>
            </a:pPr>
            <a:endParaRPr lang="cs-CZ" sz="2625" dirty="0"/>
          </a:p>
          <a:p>
            <a:pPr>
              <a:buFont typeface="Arial" panose="020B0604020202020204" pitchFamily="34" charset="0"/>
              <a:buChar char="•"/>
            </a:pPr>
            <a:endParaRPr lang="cs-CZ" sz="2625" dirty="0"/>
          </a:p>
          <a:p>
            <a:pPr>
              <a:buFont typeface="Arial" panose="020B0604020202020204" pitchFamily="34" charset="0"/>
              <a:buChar char="•"/>
            </a:pPr>
            <a:r>
              <a:rPr lang="cs-CZ" sz="2625" dirty="0"/>
              <a:t> koncovka</a:t>
            </a:r>
          </a:p>
          <a:p>
            <a:pPr>
              <a:buFont typeface="Arial" panose="020B0604020202020204" pitchFamily="34" charset="0"/>
              <a:buChar char="•"/>
            </a:pPr>
            <a:endParaRPr lang="cs-CZ" dirty="0"/>
          </a:p>
        </p:txBody>
      </p:sp>
      <p:sp>
        <p:nvSpPr>
          <p:cNvPr id="6" name="AutoShape 2">
            <a:extLst>
              <a:ext uri="{FF2B5EF4-FFF2-40B4-BE49-F238E27FC236}">
                <a16:creationId xmlns:a16="http://schemas.microsoft.com/office/drawing/2014/main" id="{80971586-A7F2-4152-99D0-CE4973C0E45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457700" y="3314700"/>
            <a:ext cx="228600" cy="22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cs-CZ" sz="180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3479701-C667-4C5A-A2CE-6446C9F3D4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720000"/>
            <a:ext cx="8064900" cy="451576"/>
          </a:xfrm>
        </p:spPr>
        <p:txBody>
          <a:bodyPr/>
          <a:lstStyle/>
          <a:p>
            <a:r>
              <a:rPr lang="cs-CZ" dirty="0"/>
              <a:t>Základní slovotvorné pojmosloví</a:t>
            </a:r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62112067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4131A874-8B7E-4AA2-BACC-F0BBD25FDC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Zásady slovotvorného rozboru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7F0EE3A5-0C30-4D27-9587-566AC628B6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Rozdíl rozboru stavby slova z hlediska slovotvorného (slovotvorný rozbor) a rozboru stavby slovního tvaru (rozbor morfémový)</a:t>
            </a:r>
          </a:p>
          <a:p>
            <a:pPr>
              <a:buFont typeface="Arial" panose="020B0604020202020204" pitchFamily="34" charset="0"/>
              <a:buChar char="•"/>
            </a:pPr>
            <a:endParaRPr lang="cs-CZ" dirty="0"/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Morfematický rozbor má tolik členů, kolik je v rozebíraném slově morfémů. </a:t>
            </a:r>
          </a:p>
          <a:p>
            <a:pPr>
              <a:buFont typeface="Arial" panose="020B0604020202020204" pitchFamily="34" charset="0"/>
              <a:buChar char="•"/>
            </a:pPr>
            <a:endParaRPr lang="cs-CZ" dirty="0"/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Účelem rozboru stavby slovního tvaru je zjištění lexikálních i mluvnických prvků slova, tvaroslovné (tvarotvorné) charakteristiky.</a:t>
            </a:r>
          </a:p>
        </p:txBody>
      </p:sp>
    </p:spTree>
    <p:extLst>
      <p:ext uri="{BB962C8B-B14F-4D97-AF65-F5344CB8AC3E}">
        <p14:creationId xmlns:p14="http://schemas.microsoft.com/office/powerpoint/2010/main" val="1916206414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1C6CD6E5-8551-4F69-AAA6-F5E02323BF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0701" y="2827201"/>
            <a:ext cx="4971356" cy="1203598"/>
          </a:xfrm>
        </p:spPr>
        <p:txBody>
          <a:bodyPr/>
          <a:lstStyle/>
          <a:p>
            <a:pPr marL="54000" indent="0" algn="ctr">
              <a:buNone/>
            </a:pPr>
            <a:r>
              <a:rPr lang="cs-CZ" sz="3000" b="1" dirty="0">
                <a:solidFill>
                  <a:srgbClr val="0000DC"/>
                </a:solidFill>
              </a:rPr>
              <a:t>želez- n - - </a:t>
            </a:r>
            <a:r>
              <a:rPr lang="cs-CZ" sz="3000" b="1" dirty="0" err="1">
                <a:solidFill>
                  <a:srgbClr val="0000DC"/>
                </a:solidFill>
              </a:rPr>
              <a:t>ič</a:t>
            </a:r>
            <a:r>
              <a:rPr lang="cs-CZ" sz="3000" b="1" dirty="0">
                <a:solidFill>
                  <a:srgbClr val="0000DC"/>
                </a:solidFill>
              </a:rPr>
              <a:t> - - </a:t>
            </a:r>
            <a:r>
              <a:rPr lang="cs-CZ" sz="3000" b="1" dirty="0" err="1">
                <a:solidFill>
                  <a:srgbClr val="0000DC"/>
                </a:solidFill>
              </a:rPr>
              <a:t>ář</a:t>
            </a:r>
            <a:r>
              <a:rPr lang="cs-CZ" sz="3000" b="1" dirty="0">
                <a:solidFill>
                  <a:srgbClr val="0000DC"/>
                </a:solidFill>
              </a:rPr>
              <a:t> - - k -  - a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1E17EA11-D02A-40C4-BE82-305496A0DD12}"/>
              </a:ext>
            </a:extLst>
          </p:cNvPr>
          <p:cNvSpPr txBox="1"/>
          <p:nvPr/>
        </p:nvSpPr>
        <p:spPr>
          <a:xfrm>
            <a:off x="654625" y="3128902"/>
            <a:ext cx="28575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cs-CZ" sz="2000" dirty="0">
                <a:latin typeface="+mn-lt"/>
              </a:rPr>
              <a:t>morfém: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3CDDAEAF-493B-4508-8FBC-284ECABE4D4B}"/>
              </a:ext>
            </a:extLst>
          </p:cNvPr>
          <p:cNvSpPr txBox="1"/>
          <p:nvPr/>
        </p:nvSpPr>
        <p:spPr>
          <a:xfrm>
            <a:off x="1683325" y="3133725"/>
            <a:ext cx="4572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dirty="0">
                <a:latin typeface="+mj-lt"/>
              </a:rPr>
              <a:t>kořenový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1FD9608A-D0C4-4051-9F10-84E06B0D692E}"/>
              </a:ext>
            </a:extLst>
          </p:cNvPr>
          <p:cNvSpPr txBox="1"/>
          <p:nvPr/>
        </p:nvSpPr>
        <p:spPr>
          <a:xfrm flipH="1">
            <a:off x="2886077" y="3133725"/>
            <a:ext cx="39071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cs-CZ" sz="2000" dirty="0" err="1">
                <a:latin typeface="+mn-lt"/>
              </a:rPr>
              <a:t>sltv</a:t>
            </a:r>
            <a:r>
              <a:rPr lang="cs-CZ" sz="2000" dirty="0">
                <a:latin typeface="+mn-lt"/>
              </a:rPr>
              <a:t>.     </a:t>
            </a:r>
            <a:r>
              <a:rPr lang="cs-CZ" sz="2000" dirty="0" err="1">
                <a:latin typeface="+mn-lt"/>
              </a:rPr>
              <a:t>sltv</a:t>
            </a:r>
            <a:r>
              <a:rPr lang="cs-CZ" sz="2000" dirty="0">
                <a:latin typeface="+mn-lt"/>
              </a:rPr>
              <a:t>.       </a:t>
            </a:r>
            <a:r>
              <a:rPr lang="cs-CZ" sz="2000" dirty="0" err="1">
                <a:latin typeface="+mn-lt"/>
              </a:rPr>
              <a:t>sltv</a:t>
            </a:r>
            <a:r>
              <a:rPr lang="cs-CZ" sz="2000" dirty="0">
                <a:latin typeface="+mn-lt"/>
              </a:rPr>
              <a:t>.      </a:t>
            </a:r>
            <a:r>
              <a:rPr lang="cs-CZ" sz="2000" dirty="0" err="1">
                <a:latin typeface="+mn-lt"/>
              </a:rPr>
              <a:t>sltv</a:t>
            </a:r>
            <a:r>
              <a:rPr lang="cs-CZ" sz="2000" dirty="0">
                <a:latin typeface="+mn-lt"/>
              </a:rPr>
              <a:t>.</a:t>
            </a: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D4DE6C3F-807F-41C0-9A0A-E058D47940CB}"/>
              </a:ext>
            </a:extLst>
          </p:cNvPr>
          <p:cNvSpPr txBox="1"/>
          <p:nvPr/>
        </p:nvSpPr>
        <p:spPr>
          <a:xfrm flipH="1">
            <a:off x="6142234" y="3133725"/>
            <a:ext cx="27165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cs-CZ" sz="2000" dirty="0">
                <a:latin typeface="+mn-lt"/>
              </a:rPr>
              <a:t>gramatický (koncový)</a:t>
            </a:r>
          </a:p>
        </p:txBody>
      </p:sp>
      <p:sp>
        <p:nvSpPr>
          <p:cNvPr id="11" name="Pravá složená závorka 10">
            <a:extLst>
              <a:ext uri="{FF2B5EF4-FFF2-40B4-BE49-F238E27FC236}">
                <a16:creationId xmlns:a16="http://schemas.microsoft.com/office/drawing/2014/main" id="{6467BC19-DA2A-4B82-9E57-26D4E2056950}"/>
              </a:ext>
            </a:extLst>
          </p:cNvPr>
          <p:cNvSpPr/>
          <p:nvPr/>
        </p:nvSpPr>
        <p:spPr bwMode="auto">
          <a:xfrm rot="5400000">
            <a:off x="3686177" y="1752603"/>
            <a:ext cx="314322" cy="4105273"/>
          </a:xfrm>
          <a:prstGeom prst="rightBrace">
            <a:avLst>
              <a:gd name="adj1" fmla="val 8333"/>
              <a:gd name="adj2" fmla="val 48935"/>
            </a:avLst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5" name="TextovéPole 14">
            <a:extLst>
              <a:ext uri="{FF2B5EF4-FFF2-40B4-BE49-F238E27FC236}">
                <a16:creationId xmlns:a16="http://schemas.microsoft.com/office/drawing/2014/main" id="{3D139FCC-B29C-4AFE-BBE1-0D67DB4B716A}"/>
              </a:ext>
            </a:extLst>
          </p:cNvPr>
          <p:cNvSpPr txBox="1"/>
          <p:nvPr/>
        </p:nvSpPr>
        <p:spPr>
          <a:xfrm>
            <a:off x="3512125" y="3962400"/>
            <a:ext cx="5486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cs-CZ" sz="2000" dirty="0">
                <a:latin typeface="+mn-lt"/>
              </a:rPr>
              <a:t>kmen                             koncovka</a:t>
            </a:r>
            <a:endParaRPr lang="cs-CZ" sz="20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8961739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/>
      <p:bldP spid="10" grpId="0"/>
      <p:bldP spid="11" grpId="0" animBg="1"/>
      <p:bldP spid="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4131A874-8B7E-4AA2-BACC-F0BBD25FDC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Zásady slovotvorného rozboru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7F0EE3A5-0C30-4D27-9587-566AC628B6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Vychází se ze vztahu fundace (hledá se slovo základové ke slovu rozebíranému).</a:t>
            </a:r>
          </a:p>
          <a:p>
            <a:pPr>
              <a:buFont typeface="Arial" panose="020B0604020202020204" pitchFamily="34" charset="0"/>
              <a:buChar char="•"/>
            </a:pPr>
            <a:endParaRPr lang="cs-CZ" dirty="0"/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Slovotvorný rozbor je vždy dvoučlenný (SZ a SF).</a:t>
            </a:r>
          </a:p>
          <a:p>
            <a:pPr>
              <a:buFont typeface="Arial" panose="020B0604020202020204" pitchFamily="34" charset="0"/>
              <a:buChar char="•"/>
            </a:pPr>
            <a:endParaRPr lang="cs-CZ" dirty="0"/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Účelem slovotvorného rozboru je určit slovo, z kterého byl analyzovaný lexém vytvořen, zjistit slovotvornou strukturu motivovaného slova a zařadit je do slovotvorné třídy a typu.</a:t>
            </a:r>
          </a:p>
          <a:p>
            <a:pPr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20058599"/>
      </p:ext>
    </p:extLst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DD2470E-E4BB-44CC-90B7-30DE8258E5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533465"/>
            <a:ext cx="7886700" cy="994172"/>
          </a:xfrm>
        </p:spPr>
        <p:txBody>
          <a:bodyPr>
            <a:normAutofit/>
          </a:bodyPr>
          <a:lstStyle/>
          <a:p>
            <a:r>
              <a:rPr lang="cs-CZ" sz="2500" dirty="0">
                <a:latin typeface="+mn-lt"/>
              </a:rPr>
              <a:t>Brankář je člověk, který chrání fotbalovou branku.</a:t>
            </a:r>
          </a:p>
        </p:txBody>
      </p:sp>
      <p:sp>
        <p:nvSpPr>
          <p:cNvPr id="4" name="AutoShape 2">
            <a:extLst>
              <a:ext uri="{FF2B5EF4-FFF2-40B4-BE49-F238E27FC236}">
                <a16:creationId xmlns:a16="http://schemas.microsoft.com/office/drawing/2014/main" id="{C2F6195C-6530-4E52-B2D1-F5B629FD186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457700" y="3314700"/>
            <a:ext cx="2843213" cy="2843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cs-CZ" sz="1800" dirty="0"/>
          </a:p>
        </p:txBody>
      </p:sp>
      <p:sp>
        <p:nvSpPr>
          <p:cNvPr id="5" name="AutoShape 4">
            <a:extLst>
              <a:ext uri="{FF2B5EF4-FFF2-40B4-BE49-F238E27FC236}">
                <a16:creationId xmlns:a16="http://schemas.microsoft.com/office/drawing/2014/main" id="{F793AB42-92D7-470B-97D0-5A314258FB0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457700" y="3314700"/>
            <a:ext cx="228600" cy="22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cs-CZ" sz="1800"/>
          </a:p>
        </p:txBody>
      </p:sp>
      <p:sp>
        <p:nvSpPr>
          <p:cNvPr id="6" name="AutoShape 6">
            <a:extLst>
              <a:ext uri="{FF2B5EF4-FFF2-40B4-BE49-F238E27FC236}">
                <a16:creationId xmlns:a16="http://schemas.microsoft.com/office/drawing/2014/main" id="{8EEF5132-5662-4605-AA9D-6ECD9DB4F10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28650" y="3032523"/>
            <a:ext cx="4057650" cy="11215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r>
              <a:rPr lang="cs-CZ" sz="3000" dirty="0" err="1">
                <a:latin typeface="+mj-lt"/>
              </a:rPr>
              <a:t>brank</a:t>
            </a:r>
            <a:endParaRPr lang="cs-CZ" sz="3000" dirty="0">
              <a:latin typeface="+mj-lt"/>
            </a:endParaRPr>
          </a:p>
          <a:p>
            <a:r>
              <a:rPr lang="cs-CZ" sz="3000" dirty="0" err="1">
                <a:latin typeface="+mj-lt"/>
              </a:rPr>
              <a:t>brank</a:t>
            </a:r>
            <a:r>
              <a:rPr lang="cs-CZ" sz="3000" dirty="0">
                <a:latin typeface="+mj-lt"/>
              </a:rPr>
              <a:t> </a:t>
            </a:r>
          </a:p>
        </p:txBody>
      </p:sp>
      <p:sp>
        <p:nvSpPr>
          <p:cNvPr id="16" name="TextovéPole 15">
            <a:extLst>
              <a:ext uri="{FF2B5EF4-FFF2-40B4-BE49-F238E27FC236}">
                <a16:creationId xmlns:a16="http://schemas.microsoft.com/office/drawing/2014/main" id="{A3E543A3-C2C0-493E-AE58-D661AB1B0AD4}"/>
              </a:ext>
            </a:extLst>
          </p:cNvPr>
          <p:cNvSpPr txBox="1"/>
          <p:nvPr/>
        </p:nvSpPr>
        <p:spPr>
          <a:xfrm>
            <a:off x="2491616" y="3035468"/>
            <a:ext cx="457200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3000" dirty="0">
                <a:latin typeface="+mj-lt"/>
              </a:rPr>
              <a:t>1</a:t>
            </a:r>
            <a:br>
              <a:rPr lang="cs-CZ" sz="3000" dirty="0">
                <a:latin typeface="+mj-lt"/>
              </a:rPr>
            </a:br>
            <a:r>
              <a:rPr lang="cs-CZ" sz="3000" dirty="0">
                <a:latin typeface="+mj-lt"/>
              </a:rPr>
              <a:t>1</a:t>
            </a:r>
          </a:p>
        </p:txBody>
      </p:sp>
      <p:sp>
        <p:nvSpPr>
          <p:cNvPr id="20" name="TextovéPole 19">
            <a:extLst>
              <a:ext uri="{FF2B5EF4-FFF2-40B4-BE49-F238E27FC236}">
                <a16:creationId xmlns:a16="http://schemas.microsoft.com/office/drawing/2014/main" id="{438AFFED-B7E9-4F95-BC52-C3E232B773C1}"/>
              </a:ext>
            </a:extLst>
          </p:cNvPr>
          <p:cNvSpPr txBox="1"/>
          <p:nvPr/>
        </p:nvSpPr>
        <p:spPr>
          <a:xfrm>
            <a:off x="3286125" y="3063109"/>
            <a:ext cx="934278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3000" dirty="0">
                <a:latin typeface="+mj-lt"/>
              </a:rPr>
              <a:t>-</a:t>
            </a:r>
            <a:r>
              <a:rPr lang="cs-CZ" sz="3000" dirty="0" err="1">
                <a:latin typeface="+mj-lt"/>
              </a:rPr>
              <a:t>ář</a:t>
            </a:r>
            <a:br>
              <a:rPr lang="cs-CZ" sz="3000" dirty="0">
                <a:latin typeface="+mj-lt"/>
              </a:rPr>
            </a:br>
            <a:r>
              <a:rPr lang="cs-CZ" sz="3000" dirty="0">
                <a:latin typeface="+mj-lt"/>
              </a:rPr>
              <a:t>-</a:t>
            </a:r>
          </a:p>
        </p:txBody>
      </p:sp>
      <p:sp>
        <p:nvSpPr>
          <p:cNvPr id="24" name="TextovéPole 23">
            <a:extLst>
              <a:ext uri="{FF2B5EF4-FFF2-40B4-BE49-F238E27FC236}">
                <a16:creationId xmlns:a16="http://schemas.microsoft.com/office/drawing/2014/main" id="{FB6A6385-AC68-4A3B-B3C6-8878192530F4}"/>
              </a:ext>
            </a:extLst>
          </p:cNvPr>
          <p:cNvSpPr txBox="1"/>
          <p:nvPr/>
        </p:nvSpPr>
        <p:spPr>
          <a:xfrm>
            <a:off x="6940205" y="1672525"/>
            <a:ext cx="1384646" cy="3231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1500" b="1" dirty="0"/>
              <a:t>_________</a:t>
            </a:r>
          </a:p>
        </p:txBody>
      </p:sp>
      <p:sp>
        <p:nvSpPr>
          <p:cNvPr id="26" name="TextovéPole 25">
            <a:extLst>
              <a:ext uri="{FF2B5EF4-FFF2-40B4-BE49-F238E27FC236}">
                <a16:creationId xmlns:a16="http://schemas.microsoft.com/office/drawing/2014/main" id="{9C2585E7-62BC-49A4-90E1-2BBC6CA4811D}"/>
              </a:ext>
            </a:extLst>
          </p:cNvPr>
          <p:cNvSpPr txBox="1"/>
          <p:nvPr/>
        </p:nvSpPr>
        <p:spPr>
          <a:xfrm>
            <a:off x="5427697" y="4819903"/>
            <a:ext cx="3271838" cy="6694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1875" dirty="0">
                <a:latin typeface="+mj-lt"/>
              </a:rPr>
              <a:t>Další stejně tvořená slova: truhlář, sklenář, hodinář…</a:t>
            </a:r>
          </a:p>
        </p:txBody>
      </p:sp>
      <p:sp>
        <p:nvSpPr>
          <p:cNvPr id="28" name="TextovéPole 27">
            <a:extLst>
              <a:ext uri="{FF2B5EF4-FFF2-40B4-BE49-F238E27FC236}">
                <a16:creationId xmlns:a16="http://schemas.microsoft.com/office/drawing/2014/main" id="{38F60815-67D4-4C5A-A5A9-857A5BD29D86}"/>
              </a:ext>
            </a:extLst>
          </p:cNvPr>
          <p:cNvSpPr txBox="1"/>
          <p:nvPr/>
        </p:nvSpPr>
        <p:spPr>
          <a:xfrm>
            <a:off x="605666" y="4819903"/>
            <a:ext cx="4264819" cy="6694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1875" dirty="0">
                <a:latin typeface="+mj-lt"/>
              </a:rPr>
              <a:t>Zobecnění: Lidé, kteří něco dělají, většinou přímo názvy povolání. </a:t>
            </a:r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id="{50D4E9C7-6380-44DF-9FC1-1944BCF46250}"/>
              </a:ext>
            </a:extLst>
          </p:cNvPr>
          <p:cNvSpPr/>
          <p:nvPr/>
        </p:nvSpPr>
        <p:spPr bwMode="auto">
          <a:xfrm>
            <a:off x="628650" y="3032523"/>
            <a:ext cx="1068456" cy="976833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8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099D302A-EAE4-44F4-AFCB-364090710E15}"/>
              </a:ext>
            </a:extLst>
          </p:cNvPr>
          <p:cNvSpPr txBox="1"/>
          <p:nvPr/>
        </p:nvSpPr>
        <p:spPr>
          <a:xfrm>
            <a:off x="1677228" y="3031353"/>
            <a:ext cx="9144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000" dirty="0" err="1">
                <a:latin typeface="+mn-lt"/>
              </a:rPr>
              <a:t>ář</a:t>
            </a:r>
            <a:br>
              <a:rPr lang="cs-CZ" sz="3000" dirty="0">
                <a:latin typeface="+mn-lt"/>
              </a:rPr>
            </a:br>
            <a:endParaRPr lang="cs-CZ" sz="3000" dirty="0">
              <a:latin typeface="+mj-lt"/>
            </a:endParaRPr>
          </a:p>
          <a:p>
            <a:pPr algn="l"/>
            <a:endParaRPr lang="cs-CZ" sz="3000" dirty="0">
              <a:latin typeface="+mn-lt"/>
            </a:endParaRPr>
          </a:p>
        </p:txBody>
      </p:sp>
      <p:sp>
        <p:nvSpPr>
          <p:cNvPr id="17" name="TextovéPole 16">
            <a:extLst>
              <a:ext uri="{FF2B5EF4-FFF2-40B4-BE49-F238E27FC236}">
                <a16:creationId xmlns:a16="http://schemas.microsoft.com/office/drawing/2014/main" id="{97B45615-D104-449F-9C71-0D0C6AF2774F}"/>
              </a:ext>
            </a:extLst>
          </p:cNvPr>
          <p:cNvSpPr txBox="1"/>
          <p:nvPr/>
        </p:nvSpPr>
        <p:spPr>
          <a:xfrm>
            <a:off x="1677228" y="3493018"/>
            <a:ext cx="2671764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3000" dirty="0">
                <a:latin typeface="+mj-lt"/>
              </a:rPr>
              <a:t>(a)</a:t>
            </a:r>
          </a:p>
        </p:txBody>
      </p:sp>
      <p:sp>
        <p:nvSpPr>
          <p:cNvPr id="19" name="AutoShape 6">
            <a:extLst>
              <a:ext uri="{FF2B5EF4-FFF2-40B4-BE49-F238E27FC236}">
                <a16:creationId xmlns:a16="http://schemas.microsoft.com/office/drawing/2014/main" id="{0F42EADF-1DD9-4E60-AF61-17220E28E50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740344" y="3032522"/>
            <a:ext cx="4057650" cy="11215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r>
              <a:rPr lang="cs-CZ" sz="3000" dirty="0" err="1">
                <a:latin typeface="+mj-lt"/>
              </a:rPr>
              <a:t>hoš</a:t>
            </a:r>
            <a:r>
              <a:rPr lang="cs-CZ" sz="3000" dirty="0">
                <a:latin typeface="+mj-lt"/>
              </a:rPr>
              <a:t>   </a:t>
            </a:r>
            <a:r>
              <a:rPr lang="cs-CZ" sz="3000" dirty="0" err="1">
                <a:latin typeface="+mj-lt"/>
              </a:rPr>
              <a:t>ík</a:t>
            </a:r>
            <a:r>
              <a:rPr lang="cs-CZ" sz="3000" dirty="0">
                <a:latin typeface="+mj-lt"/>
              </a:rPr>
              <a:t>     1      -</a:t>
            </a:r>
            <a:r>
              <a:rPr lang="cs-CZ" sz="3000" dirty="0" err="1">
                <a:latin typeface="+mj-lt"/>
              </a:rPr>
              <a:t>ík</a:t>
            </a:r>
            <a:endParaRPr lang="cs-CZ" sz="3000" dirty="0">
              <a:latin typeface="+mj-lt"/>
            </a:endParaRPr>
          </a:p>
          <a:p>
            <a:r>
              <a:rPr lang="cs-CZ" sz="3000" dirty="0">
                <a:latin typeface="+mj-lt"/>
              </a:rPr>
              <a:t>hoch </a:t>
            </a:r>
            <a:r>
              <a:rPr lang="cs-CZ" dirty="0"/>
              <a:t>(∅)</a:t>
            </a:r>
            <a:r>
              <a:rPr lang="cs-CZ" sz="3000" dirty="0">
                <a:latin typeface="+mj-lt"/>
              </a:rPr>
              <a:t>    1        </a:t>
            </a:r>
          </a:p>
        </p:txBody>
      </p:sp>
      <p:sp>
        <p:nvSpPr>
          <p:cNvPr id="23" name="Obdélník 22">
            <a:extLst>
              <a:ext uri="{FF2B5EF4-FFF2-40B4-BE49-F238E27FC236}">
                <a16:creationId xmlns:a16="http://schemas.microsoft.com/office/drawing/2014/main" id="{0C485902-36CD-46A1-AF59-4CDFDA3C077A}"/>
              </a:ext>
            </a:extLst>
          </p:cNvPr>
          <p:cNvSpPr/>
          <p:nvPr/>
        </p:nvSpPr>
        <p:spPr bwMode="auto">
          <a:xfrm>
            <a:off x="4740343" y="3070183"/>
            <a:ext cx="928273" cy="939173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8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25" name="TextovéPole 24">
            <a:extLst>
              <a:ext uri="{FF2B5EF4-FFF2-40B4-BE49-F238E27FC236}">
                <a16:creationId xmlns:a16="http://schemas.microsoft.com/office/drawing/2014/main" id="{1D892CE2-2C8E-41B9-80F0-E7A877128E5D}"/>
              </a:ext>
            </a:extLst>
          </p:cNvPr>
          <p:cNvSpPr txBox="1"/>
          <p:nvPr/>
        </p:nvSpPr>
        <p:spPr>
          <a:xfrm>
            <a:off x="7377217" y="3493018"/>
            <a:ext cx="2117656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ch→</a:t>
            </a:r>
            <a:r>
              <a:rPr lang="cs-CZ" sz="3000" dirty="0" err="1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š</a:t>
            </a:r>
            <a:endParaRPr lang="cs-CZ" sz="3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8" name="TextovéPole 17">
            <a:extLst>
              <a:ext uri="{FF2B5EF4-FFF2-40B4-BE49-F238E27FC236}">
                <a16:creationId xmlns:a16="http://schemas.microsoft.com/office/drawing/2014/main" id="{222A03D1-D51C-4D88-A931-259207484B12}"/>
              </a:ext>
            </a:extLst>
          </p:cNvPr>
          <p:cNvSpPr txBox="1"/>
          <p:nvPr/>
        </p:nvSpPr>
        <p:spPr>
          <a:xfrm>
            <a:off x="1568519" y="3031353"/>
            <a:ext cx="9144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000" dirty="0" err="1">
                <a:latin typeface="+mn-lt"/>
              </a:rPr>
              <a:t>ář</a:t>
            </a:r>
            <a:br>
              <a:rPr lang="cs-CZ" sz="3000" dirty="0">
                <a:latin typeface="+mn-lt"/>
              </a:rPr>
            </a:br>
            <a:br>
              <a:rPr lang="cs-CZ" sz="3000" dirty="0">
                <a:latin typeface="+mn-lt"/>
              </a:rPr>
            </a:br>
            <a:endParaRPr lang="cs-CZ" sz="3000" dirty="0">
              <a:latin typeface="+mj-lt"/>
            </a:endParaRPr>
          </a:p>
        </p:txBody>
      </p:sp>
      <p:sp>
        <p:nvSpPr>
          <p:cNvPr id="22" name="TextovéPole 21">
            <a:extLst>
              <a:ext uri="{FF2B5EF4-FFF2-40B4-BE49-F238E27FC236}">
                <a16:creationId xmlns:a16="http://schemas.microsoft.com/office/drawing/2014/main" id="{4EDD5D6E-6B43-4E0B-991A-61482987745A}"/>
              </a:ext>
            </a:extLst>
          </p:cNvPr>
          <p:cNvSpPr txBox="1"/>
          <p:nvPr/>
        </p:nvSpPr>
        <p:spPr>
          <a:xfrm>
            <a:off x="1568519" y="3476670"/>
            <a:ext cx="9144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000" dirty="0">
                <a:latin typeface="+mn-lt"/>
              </a:rPr>
              <a:t>a</a:t>
            </a:r>
            <a:br>
              <a:rPr lang="cs-CZ" sz="3000" dirty="0">
                <a:latin typeface="+mn-lt"/>
              </a:rPr>
            </a:br>
            <a:endParaRPr lang="cs-CZ" sz="3000" dirty="0">
              <a:latin typeface="+mj-lt"/>
            </a:endParaRPr>
          </a:p>
          <a:p>
            <a:pPr algn="l"/>
            <a:endParaRPr lang="cs-CZ" sz="3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55859018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000"/>
                            </p:stCondLst>
                            <p:childTnLst>
                              <p:par>
                                <p:cTn id="53" presetID="19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4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55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6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7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9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0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91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92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3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allAtOnce"/>
      <p:bldP spid="16" grpId="0"/>
      <p:bldP spid="20" grpId="0"/>
      <p:bldP spid="24" grpId="0" build="allAtOnce"/>
      <p:bldP spid="26" grpId="0"/>
      <p:bldP spid="28" grpId="0"/>
      <p:bldP spid="3" grpId="0" animBg="1"/>
      <p:bldP spid="7" grpId="0" build="allAtOnce"/>
      <p:bldP spid="17" grpId="0" build="allAtOnce"/>
      <p:bldP spid="17" grpId="1" build="allAtOnce"/>
      <p:bldP spid="19" grpId="0"/>
      <p:bldP spid="23" grpId="0" animBg="1"/>
      <p:bldP spid="25" grpId="0" build="allAtOnce"/>
      <p:bldP spid="25" grpId="1" build="allAtOnce"/>
      <p:bldP spid="18" grpId="0"/>
      <p:bldP spid="18" grpId="1"/>
      <p:bldP spid="22" grpId="0" build="allAtOnce"/>
      <p:bldP spid="22" grpId="1" build="allAtOnce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4952D2A-6C90-40C8-A9FF-8EB5EE1A2F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0050" y="1228726"/>
            <a:ext cx="7886700" cy="5486400"/>
          </a:xfrm>
        </p:spPr>
        <p:txBody>
          <a:bodyPr>
            <a:normAutofit/>
          </a:bodyPr>
          <a:lstStyle/>
          <a:p>
            <a:pPr marL="385763" indent="-385763">
              <a:buFont typeface="+mj-lt"/>
              <a:buAutoNum type="arabicPeriod"/>
            </a:pPr>
            <a:r>
              <a:rPr lang="cs-CZ" dirty="0"/>
              <a:t>Napište větu, ze které bude patrné, proč byla daná skutečnost (člověk, věc, místo...) pojmenována právě tímto způsobem</a:t>
            </a:r>
          </a:p>
          <a:p>
            <a:pPr marL="385763" indent="-385763">
              <a:buFont typeface="+mj-lt"/>
              <a:buAutoNum type="arabicPeriod"/>
            </a:pPr>
            <a:r>
              <a:rPr lang="cs-CZ" dirty="0"/>
              <a:t>Podtrhněte </a:t>
            </a:r>
            <a:r>
              <a:rPr lang="cs-CZ" dirty="0">
                <a:solidFill>
                  <a:srgbClr val="0000DC"/>
                </a:solidFill>
              </a:rPr>
              <a:t>základové slovo</a:t>
            </a:r>
            <a:r>
              <a:rPr lang="cs-CZ" b="1" dirty="0"/>
              <a:t>.</a:t>
            </a:r>
          </a:p>
          <a:p>
            <a:pPr marL="385763" indent="-385763">
              <a:buFont typeface="+mj-lt"/>
              <a:buAutoNum type="arabicPeriod"/>
            </a:pPr>
            <a:r>
              <a:rPr lang="cs-CZ" dirty="0"/>
              <a:t>Vypište pod sebe </a:t>
            </a:r>
            <a:r>
              <a:rPr lang="cs-CZ" dirty="0">
                <a:solidFill>
                  <a:srgbClr val="0000DC"/>
                </a:solidFill>
              </a:rPr>
              <a:t>obě slova </a:t>
            </a:r>
            <a:r>
              <a:rPr lang="cs-CZ" dirty="0"/>
              <a:t>– slovo nově utvořené a pod něj slovo základové.</a:t>
            </a:r>
          </a:p>
          <a:p>
            <a:pPr marL="385763" indent="-385763">
              <a:buFont typeface="+mj-lt"/>
              <a:buAutoNum type="arabicPeriod"/>
            </a:pPr>
            <a:r>
              <a:rPr lang="cs-CZ" dirty="0"/>
              <a:t>Číslicemi označte </a:t>
            </a:r>
            <a:r>
              <a:rPr lang="cs-CZ" dirty="0">
                <a:solidFill>
                  <a:srgbClr val="0000DC"/>
                </a:solidFill>
              </a:rPr>
              <a:t>slovní druhy</a:t>
            </a:r>
            <a:r>
              <a:rPr lang="cs-CZ" b="1" dirty="0"/>
              <a:t>.</a:t>
            </a:r>
          </a:p>
          <a:p>
            <a:pPr marL="385763" indent="-385763">
              <a:buFont typeface="+mj-lt"/>
              <a:buAutoNum type="arabicPeriod"/>
            </a:pPr>
            <a:r>
              <a:rPr lang="cs-CZ" dirty="0"/>
              <a:t>Odtrhněte</a:t>
            </a:r>
            <a:r>
              <a:rPr lang="cs-CZ" b="1" dirty="0"/>
              <a:t> </a:t>
            </a:r>
            <a:r>
              <a:rPr lang="cs-CZ" dirty="0">
                <a:solidFill>
                  <a:srgbClr val="0000DC"/>
                </a:solidFill>
              </a:rPr>
              <a:t>koncovku</a:t>
            </a:r>
            <a:r>
              <a:rPr lang="cs-CZ" b="1" dirty="0"/>
              <a:t> </a:t>
            </a:r>
            <a:r>
              <a:rPr lang="cs-CZ" dirty="0"/>
              <a:t>základového slova.</a:t>
            </a:r>
          </a:p>
          <a:p>
            <a:pPr marL="385763" indent="-385763">
              <a:buFont typeface="+mj-lt"/>
              <a:buAutoNum type="arabicPeriod"/>
            </a:pPr>
            <a:r>
              <a:rPr lang="cs-CZ" dirty="0"/>
              <a:t>Porovnejte obě slova a dejte do rámečku </a:t>
            </a:r>
            <a:r>
              <a:rPr lang="cs-CZ" dirty="0">
                <a:solidFill>
                  <a:srgbClr val="0000DC"/>
                </a:solidFill>
              </a:rPr>
              <a:t>slovotvorný základ </a:t>
            </a:r>
            <a:r>
              <a:rPr lang="cs-CZ" dirty="0"/>
              <a:t>– jejich společnou část.</a:t>
            </a:r>
          </a:p>
          <a:p>
            <a:pPr marL="385763" indent="-385763">
              <a:buFont typeface="+mj-lt"/>
              <a:buAutoNum type="arabicPeriod"/>
            </a:pPr>
            <a:r>
              <a:rPr lang="cs-CZ" dirty="0"/>
              <a:t>Vypište konkrétní </a:t>
            </a:r>
            <a:r>
              <a:rPr lang="cs-CZ" dirty="0">
                <a:solidFill>
                  <a:srgbClr val="0000DC"/>
                </a:solidFill>
              </a:rPr>
              <a:t>slovotvorný prostředek</a:t>
            </a:r>
            <a:r>
              <a:rPr lang="cs-CZ" b="1" dirty="0"/>
              <a:t>.</a:t>
            </a:r>
          </a:p>
          <a:p>
            <a:pPr marL="385763" indent="-385763">
              <a:buFont typeface="+mj-lt"/>
              <a:buAutoNum type="arabicPeriod"/>
            </a:pPr>
            <a:r>
              <a:rPr lang="cs-CZ" dirty="0"/>
              <a:t>Porovnejte obě podoby slovotvorného základu a zapište případné </a:t>
            </a:r>
            <a:r>
              <a:rPr lang="cs-CZ" dirty="0">
                <a:solidFill>
                  <a:srgbClr val="0000DC"/>
                </a:solidFill>
              </a:rPr>
              <a:t>hláskové změny.</a:t>
            </a:r>
          </a:p>
          <a:p>
            <a:pPr marL="385763" indent="-385763">
              <a:buFont typeface="+mj-lt"/>
              <a:buAutoNum type="arabicPeriod"/>
            </a:pPr>
            <a:r>
              <a:rPr lang="cs-CZ" dirty="0"/>
              <a:t>Vraťte se k úvodní větě a k danému slovotvornému prostředku a snažte se objevit další </a:t>
            </a:r>
            <a:r>
              <a:rPr lang="cs-CZ" dirty="0">
                <a:solidFill>
                  <a:srgbClr val="0000DC"/>
                </a:solidFill>
              </a:rPr>
              <a:t>stejně tvořená slova</a:t>
            </a:r>
            <a:r>
              <a:rPr lang="cs-CZ" dirty="0"/>
              <a:t>.</a:t>
            </a:r>
          </a:p>
          <a:p>
            <a:pPr marL="385763" indent="-385763">
              <a:buFont typeface="+mj-lt"/>
              <a:buAutoNum type="arabicPeriod"/>
            </a:pPr>
            <a:r>
              <a:rPr lang="cs-CZ" dirty="0"/>
              <a:t>Pokuste se zobecnit a vysvětlit tento </a:t>
            </a:r>
            <a:r>
              <a:rPr lang="cs-CZ" dirty="0">
                <a:solidFill>
                  <a:srgbClr val="0000DC"/>
                </a:solidFill>
              </a:rPr>
              <a:t>způsob tvoření</a:t>
            </a:r>
            <a:r>
              <a:rPr lang="cs-CZ" dirty="0"/>
              <a:t>.</a:t>
            </a: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059F67D9-89A5-4DED-9087-0DADA8555CD1}"/>
              </a:ext>
            </a:extLst>
          </p:cNvPr>
          <p:cNvSpPr txBox="1"/>
          <p:nvPr/>
        </p:nvSpPr>
        <p:spPr>
          <a:xfrm>
            <a:off x="400050" y="610000"/>
            <a:ext cx="83439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cs-CZ" sz="2500" dirty="0">
                <a:solidFill>
                  <a:srgbClr val="0000DC"/>
                </a:solidFill>
                <a:latin typeface="+mn-lt"/>
              </a:rPr>
              <a:t>Vymyslete vlastní větu a proveďte slovotvorný rozbor</a:t>
            </a:r>
          </a:p>
        </p:txBody>
      </p:sp>
    </p:spTree>
    <p:extLst>
      <p:ext uri="{BB962C8B-B14F-4D97-AF65-F5344CB8AC3E}">
        <p14:creationId xmlns:p14="http://schemas.microsoft.com/office/powerpoint/2010/main" val="260413951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uni-ped-prezentace-4-3-cz.potx" id="{A2D83281-9DF1-455E-A4DD-AE9E20873FD3}" vid="{C580A734-C016-44FD-B726-208E9D0A6DB8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A8BAC94BA468D488F31B2478A655CDC" ma:contentTypeVersion="2" ma:contentTypeDescription="Vytvoří nový dokument" ma:contentTypeScope="" ma:versionID="08bb5aaad6f00ce25b159fd08d2efb3d">
  <xsd:schema xmlns:xsd="http://www.w3.org/2001/XMLSchema" xmlns:xs="http://www.w3.org/2001/XMLSchema" xmlns:p="http://schemas.microsoft.com/office/2006/metadata/properties" xmlns:ns2="76d5652a-9cd3-465f-98c7-aa8090bd65c7" targetNamespace="http://schemas.microsoft.com/office/2006/metadata/properties" ma:root="true" ma:fieldsID="24f516e8cb82884d3aca393be411b39d" ns2:_="">
    <xsd:import namespace="76d5652a-9cd3-465f-98c7-aa8090bd65c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6d5652a-9cd3-465f-98c7-aa8090bd65c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50684B8-CBB2-4349-9DBF-07AC41A4747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6d5652a-9cd3-465f-98c7-aa8090bd65c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4B51F37-885F-486C-B801-2C2A6598240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41988E6-DBCC-4BC2-8B31-5BC898243284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muni-ped-prezentace-4-3-cz</Template>
  <TotalTime>298</TotalTime>
  <Words>533</Words>
  <Application>Microsoft Office PowerPoint</Application>
  <PresentationFormat>Předvádění na obrazovce (4:3)</PresentationFormat>
  <Paragraphs>93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5" baseType="lpstr">
      <vt:lpstr>Arial</vt:lpstr>
      <vt:lpstr>Calibri</vt:lpstr>
      <vt:lpstr>Tahoma</vt:lpstr>
      <vt:lpstr>Wingdings</vt:lpstr>
      <vt:lpstr>Prezentace_MU_CZ</vt:lpstr>
      <vt:lpstr>Prezentace aplikace PowerPoint</vt:lpstr>
      <vt:lpstr>Prezentace aplikace PowerPoint</vt:lpstr>
      <vt:lpstr>Základní slovotvorné pojmosloví </vt:lpstr>
      <vt:lpstr>Základní slovotvorné pojmosloví </vt:lpstr>
      <vt:lpstr>Zásady slovotvorného rozboru</vt:lpstr>
      <vt:lpstr>Prezentace aplikace PowerPoint</vt:lpstr>
      <vt:lpstr>Zásady slovotvorného rozboru</vt:lpstr>
      <vt:lpstr>Brankář je člověk, který chrání fotbalovou branku.</vt:lpstr>
      <vt:lpstr>Prezentace aplikace PowerPoint</vt:lpstr>
      <vt:lpstr>Děkujeme za pozornost!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Ondřej Klein</dc:creator>
  <cp:lastModifiedBy>Ondřej Klein</cp:lastModifiedBy>
  <cp:revision>14</cp:revision>
  <dcterms:created xsi:type="dcterms:W3CDTF">2022-03-01T08:17:54Z</dcterms:created>
  <dcterms:modified xsi:type="dcterms:W3CDTF">2022-03-02T10:53:56Z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0x0101008A8BAC94BA468D488F31B2478A655CDC</vt:lpwstr>
  </property>
</Properties>
</file>