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8" r:id="rId6"/>
    <p:sldId id="283" r:id="rId7"/>
    <p:sldId id="288" r:id="rId8"/>
    <p:sldId id="287" r:id="rId9"/>
    <p:sldId id="286" r:id="rId10"/>
    <p:sldId id="285" r:id="rId11"/>
    <p:sldId id="284" r:id="rId12"/>
    <p:sldId id="289" r:id="rId13"/>
    <p:sldId id="290" r:id="rId14"/>
    <p:sldId id="293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3" r:id="rId24"/>
    <p:sldId id="301" r:id="rId25"/>
    <p:sldId id="291" r:id="rId26"/>
    <p:sldId id="302" r:id="rId27"/>
    <p:sldId id="257" r:id="rId28"/>
    <p:sldId id="261" r:id="rId29"/>
    <p:sldId id="262" r:id="rId30"/>
    <p:sldId id="260" r:id="rId31"/>
    <p:sldId id="259" r:id="rId32"/>
    <p:sldId id="265" r:id="rId33"/>
    <p:sldId id="268" r:id="rId34"/>
    <p:sldId id="267" r:id="rId35"/>
    <p:sldId id="263" r:id="rId36"/>
    <p:sldId id="266" r:id="rId37"/>
    <p:sldId id="269" r:id="rId38"/>
    <p:sldId id="270" r:id="rId39"/>
    <p:sldId id="271" r:id="rId40"/>
    <p:sldId id="272" r:id="rId41"/>
    <p:sldId id="273" r:id="rId42"/>
    <p:sldId id="264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304" r:id="rId53"/>
    <p:sldId id="305" r:id="rId54"/>
    <p:sldId id="321" r:id="rId55"/>
    <p:sldId id="320" r:id="rId56"/>
    <p:sldId id="319" r:id="rId57"/>
    <p:sldId id="318" r:id="rId58"/>
    <p:sldId id="317" r:id="rId59"/>
    <p:sldId id="316" r:id="rId60"/>
    <p:sldId id="307" r:id="rId61"/>
    <p:sldId id="329" r:id="rId62"/>
    <p:sldId id="330" r:id="rId63"/>
    <p:sldId id="331" r:id="rId64"/>
    <p:sldId id="332" r:id="rId65"/>
    <p:sldId id="333" r:id="rId66"/>
    <p:sldId id="334" r:id="rId67"/>
    <p:sldId id="322" r:id="rId68"/>
    <p:sldId id="308" r:id="rId69"/>
    <p:sldId id="309" r:id="rId70"/>
    <p:sldId id="323" r:id="rId71"/>
    <p:sldId id="324" r:id="rId72"/>
    <p:sldId id="328" r:id="rId73"/>
    <p:sldId id="327" r:id="rId74"/>
    <p:sldId id="325" r:id="rId75"/>
    <p:sldId id="326" r:id="rId76"/>
    <p:sldId id="310" r:id="rId77"/>
    <p:sldId id="312" r:id="rId78"/>
    <p:sldId id="315" r:id="rId79"/>
    <p:sldId id="311" r:id="rId80"/>
    <p:sldId id="314" r:id="rId81"/>
    <p:sldId id="313" r:id="rId82"/>
    <p:sldId id="335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stability" TargetMode="External"/><Relationship Id="rId2" Type="http://schemas.openxmlformats.org/officeDocument/2006/relationships/hyperlink" Target="https://www.etymonline.com/word/*sta-?ref=etymonline_crossreference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ymonline.com/word/integer?ref=etymonline_crossreference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earch/orange/" TargetMode="External"/><Relationship Id="rId2" Type="http://schemas.openxmlformats.org/officeDocument/2006/relationships/hyperlink" Target="https://www.pexels.com/search/boo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6DE38-C6A2-4888-9573-63FD895F1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of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A7101E-2F15-4A23-A78C-AAEE0018C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PŘEMYSL HAUSER</a:t>
            </a:r>
          </a:p>
        </p:txBody>
      </p:sp>
    </p:spTree>
    <p:extLst>
      <p:ext uri="{BB962C8B-B14F-4D97-AF65-F5344CB8AC3E}">
        <p14:creationId xmlns:p14="http://schemas.microsoft.com/office/powerpoint/2010/main" val="85600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0604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</a:t>
            </a:r>
          </a:p>
        </p:txBody>
      </p:sp>
    </p:spTree>
    <p:extLst>
      <p:ext uri="{BB962C8B-B14F-4D97-AF65-F5344CB8AC3E}">
        <p14:creationId xmlns:p14="http://schemas.microsoft.com/office/powerpoint/2010/main" val="56431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</p:txBody>
      </p:sp>
    </p:spTree>
    <p:extLst>
      <p:ext uri="{BB962C8B-B14F-4D97-AF65-F5344CB8AC3E}">
        <p14:creationId xmlns:p14="http://schemas.microsoft.com/office/powerpoint/2010/main" val="21024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</a:t>
            </a:r>
          </a:p>
        </p:txBody>
      </p:sp>
    </p:spTree>
    <p:extLst>
      <p:ext uri="{BB962C8B-B14F-4D97-AF65-F5344CB8AC3E}">
        <p14:creationId xmlns:p14="http://schemas.microsoft.com/office/powerpoint/2010/main" val="200010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</a:t>
            </a:r>
          </a:p>
        </p:txBody>
      </p:sp>
    </p:spTree>
    <p:extLst>
      <p:ext uri="{BB962C8B-B14F-4D97-AF65-F5344CB8AC3E}">
        <p14:creationId xmlns:p14="http://schemas.microsoft.com/office/powerpoint/2010/main" val="28916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</a:p>
        </p:txBody>
      </p:sp>
    </p:spTree>
    <p:extLst>
      <p:ext uri="{BB962C8B-B14F-4D97-AF65-F5344CB8AC3E}">
        <p14:creationId xmlns:p14="http://schemas.microsoft.com/office/powerpoint/2010/main" val="355727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</a:t>
            </a:r>
          </a:p>
        </p:txBody>
      </p:sp>
    </p:spTree>
    <p:extLst>
      <p:ext uri="{BB962C8B-B14F-4D97-AF65-F5344CB8AC3E}">
        <p14:creationId xmlns:p14="http://schemas.microsoft.com/office/powerpoint/2010/main" val="202362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</a:t>
            </a:r>
          </a:p>
        </p:txBody>
      </p:sp>
    </p:spTree>
    <p:extLst>
      <p:ext uri="{BB962C8B-B14F-4D97-AF65-F5344CB8AC3E}">
        <p14:creationId xmlns:p14="http://schemas.microsoft.com/office/powerpoint/2010/main" val="214374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endParaRPr lang="cs-CZ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5941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3F37A-AD02-4D78-A2AA-5227DF6D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40B22-E916-4779-A5B5-B33C5FAB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rámec: nenásilná komunikace (NK)</a:t>
            </a:r>
          </a:p>
          <a:p>
            <a:r>
              <a:rPr lang="cs-CZ" sz="3600" dirty="0"/>
              <a:t>slovesa – </a:t>
            </a:r>
            <a:r>
              <a:rPr lang="cs-CZ" sz="3600" dirty="0" err="1"/>
              <a:t>ktg</a:t>
            </a:r>
            <a:r>
              <a:rPr lang="cs-CZ" sz="3600" dirty="0"/>
              <a:t>. transpoziční – odvozování od dějových jmen</a:t>
            </a:r>
          </a:p>
          <a:p>
            <a:r>
              <a:rPr lang="cs-CZ" sz="3600" dirty="0"/>
              <a:t>Co je to </a:t>
            </a:r>
            <a:r>
              <a:rPr lang="cs-CZ" sz="3600" dirty="0" err="1"/>
              <a:t>nenásilka</a:t>
            </a:r>
            <a:r>
              <a:rPr lang="cs-CZ" sz="3600" dirty="0"/>
              <a:t>?</a:t>
            </a:r>
          </a:p>
          <a:p>
            <a:r>
              <a:rPr lang="cs-CZ" sz="3600" dirty="0"/>
              <a:t>A jaký je rozdíl mezi </a:t>
            </a:r>
            <a:r>
              <a:rPr lang="cs-CZ" sz="3600" dirty="0">
                <a:solidFill>
                  <a:srgbClr val="FF0000"/>
                </a:solidFill>
              </a:rPr>
              <a:t>potřebami</a:t>
            </a:r>
            <a:r>
              <a:rPr lang="cs-CZ" sz="3600" dirty="0"/>
              <a:t> a </a:t>
            </a:r>
            <a:r>
              <a:rPr lang="cs-CZ" sz="3600" dirty="0">
                <a:solidFill>
                  <a:srgbClr val="7030A0"/>
                </a:solidFill>
              </a:rPr>
              <a:t>strategiemi</a:t>
            </a:r>
            <a:r>
              <a:rPr lang="cs-CZ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357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všímat si, 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>že</a:t>
            </a:r>
            <a:r>
              <a:rPr lang="cs-CZ" sz="3600" dirty="0"/>
              <a:t> se </a:t>
            </a:r>
            <a:r>
              <a:rPr lang="cs-CZ" sz="3600" i="1" dirty="0"/>
              <a:t>hodnotím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94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všímat si, </a:t>
            </a:r>
            <a:r>
              <a:rPr lang="cs-CZ" sz="3600" dirty="0">
                <a:solidFill>
                  <a:srgbClr val="FF0000"/>
                </a:solidFill>
              </a:rPr>
              <a:t>že</a:t>
            </a:r>
            <a:r>
              <a:rPr lang="cs-CZ" sz="3600" dirty="0"/>
              <a:t> se </a:t>
            </a:r>
            <a:r>
              <a:rPr lang="cs-CZ" sz="3600" i="1" dirty="0"/>
              <a:t>hodnotím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45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všímat si, </a:t>
            </a:r>
            <a:r>
              <a:rPr lang="cs-CZ" sz="3600" dirty="0">
                <a:solidFill>
                  <a:srgbClr val="FF0000"/>
                </a:solidFill>
              </a:rPr>
              <a:t>kdy</a:t>
            </a:r>
            <a:r>
              <a:rPr lang="cs-CZ" sz="3600" dirty="0"/>
              <a:t> se </a:t>
            </a:r>
            <a:r>
              <a:rPr lang="cs-CZ" sz="3600" i="1" dirty="0"/>
              <a:t>hodnotím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04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všímat si, </a:t>
            </a:r>
            <a:r>
              <a:rPr lang="cs-CZ" sz="3600" dirty="0">
                <a:solidFill>
                  <a:srgbClr val="FF0000"/>
                </a:solidFill>
              </a:rPr>
              <a:t>jak</a:t>
            </a:r>
            <a:r>
              <a:rPr lang="cs-CZ" sz="3600" dirty="0"/>
              <a:t> se </a:t>
            </a:r>
            <a:r>
              <a:rPr lang="cs-CZ" sz="3600" i="1" dirty="0"/>
              <a:t>hodnotím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1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6210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</p:txBody>
      </p:sp>
    </p:spTree>
    <p:extLst>
      <p:ext uri="{BB962C8B-B14F-4D97-AF65-F5344CB8AC3E}">
        <p14:creationId xmlns:p14="http://schemas.microsoft.com/office/powerpoint/2010/main" val="158003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</p:txBody>
      </p:sp>
    </p:spTree>
    <p:extLst>
      <p:ext uri="{BB962C8B-B14F-4D97-AF65-F5344CB8AC3E}">
        <p14:creationId xmlns:p14="http://schemas.microsoft.com/office/powerpoint/2010/main" val="288657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„Východiskem odvození je dějové jméno, od kterého se tvoří s týmž dějovým významem sloveso.“ (s. 142)</a:t>
            </a:r>
          </a:p>
        </p:txBody>
      </p:sp>
    </p:spTree>
    <p:extLst>
      <p:ext uri="{BB962C8B-B14F-4D97-AF65-F5344CB8AC3E}">
        <p14:creationId xmlns:p14="http://schemas.microsoft.com/office/powerpoint/2010/main" val="254545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„Východiskem odvození je dějové jméno, od kterého se tvoří s týmž dějovým významem sloveso.“ (s. 142)</a:t>
            </a:r>
          </a:p>
          <a:p>
            <a:r>
              <a:rPr lang="cs-CZ" sz="3200" b="1" dirty="0"/>
              <a:t>V čem je rozdíl mezi a) a b)?</a:t>
            </a:r>
          </a:p>
        </p:txBody>
      </p:sp>
    </p:spTree>
    <p:extLst>
      <p:ext uri="{BB962C8B-B14F-4D97-AF65-F5344CB8AC3E}">
        <p14:creationId xmlns:p14="http://schemas.microsoft.com/office/powerpoint/2010/main" val="314133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12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56502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</p:txBody>
      </p:sp>
    </p:spTree>
    <p:extLst>
      <p:ext uri="{BB962C8B-B14F-4D97-AF65-F5344CB8AC3E}">
        <p14:creationId xmlns:p14="http://schemas.microsoft.com/office/powerpoint/2010/main" val="4206287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</p:txBody>
      </p:sp>
    </p:spTree>
    <p:extLst>
      <p:ext uri="{BB962C8B-B14F-4D97-AF65-F5344CB8AC3E}">
        <p14:creationId xmlns:p14="http://schemas.microsoft.com/office/powerpoint/2010/main" val="3472558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</p:txBody>
      </p:sp>
    </p:spTree>
    <p:extLst>
      <p:ext uri="{BB962C8B-B14F-4D97-AF65-F5344CB8AC3E}">
        <p14:creationId xmlns:p14="http://schemas.microsoft.com/office/powerpoint/2010/main" val="6290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</p:txBody>
      </p:sp>
    </p:spTree>
    <p:extLst>
      <p:ext uri="{BB962C8B-B14F-4D97-AF65-F5344CB8AC3E}">
        <p14:creationId xmlns:p14="http://schemas.microsoft.com/office/powerpoint/2010/main" val="2676472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  <a:p>
            <a:r>
              <a:rPr lang="cs-CZ" sz="3200" dirty="0"/>
              <a:t>Rejzek: </a:t>
            </a:r>
            <a:r>
              <a:rPr lang="cs-CZ" sz="3200" dirty="0" err="1"/>
              <a:t>Psl</a:t>
            </a:r>
            <a:r>
              <a:rPr lang="cs-CZ" sz="3200" dirty="0"/>
              <a:t>. </a:t>
            </a:r>
            <a:r>
              <a:rPr lang="cs-CZ" sz="3200" i="1" dirty="0"/>
              <a:t>*strach</a:t>
            </a:r>
            <a:r>
              <a:rPr lang="az-Cyrl-AZ" sz="3200" i="1" dirty="0"/>
              <a:t>ъ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3660978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  <a:p>
            <a:r>
              <a:rPr lang="cs-CZ" sz="3200" dirty="0"/>
              <a:t>Rejzek: </a:t>
            </a:r>
            <a:r>
              <a:rPr lang="cs-CZ" sz="3200" dirty="0" err="1"/>
              <a:t>Psl</a:t>
            </a:r>
            <a:r>
              <a:rPr lang="cs-CZ" sz="3200" dirty="0"/>
              <a:t>. </a:t>
            </a:r>
            <a:r>
              <a:rPr lang="cs-CZ" sz="3200" i="1" dirty="0"/>
              <a:t>*strach</a:t>
            </a:r>
            <a:r>
              <a:rPr lang="az-Cyrl-AZ" sz="3200" i="1" dirty="0"/>
              <a:t>ъ</a:t>
            </a:r>
            <a:r>
              <a:rPr lang="cs-CZ" sz="3200" i="1" dirty="0"/>
              <a:t> </a:t>
            </a:r>
            <a:r>
              <a:rPr lang="cs-CZ" sz="3200" dirty="0"/>
              <a:t>z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</a:t>
            </a:r>
            <a:r>
              <a:rPr lang="cs-CZ" sz="3200" i="1" dirty="0" err="1"/>
              <a:t>strog</a:t>
            </a:r>
            <a:r>
              <a:rPr lang="cs-CZ" sz="3200" i="1" dirty="0"/>
              <a:t>-so </a:t>
            </a:r>
            <a:r>
              <a:rPr lang="cs-CZ" sz="3200" dirty="0"/>
              <a:t>či </a:t>
            </a:r>
            <a:r>
              <a:rPr lang="cs-CZ" sz="3200" i="1" dirty="0"/>
              <a:t>strok-so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297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  <a:p>
            <a:r>
              <a:rPr lang="cs-CZ" sz="3200" dirty="0"/>
              <a:t>Rejzek: </a:t>
            </a:r>
            <a:r>
              <a:rPr lang="cs-CZ" sz="3200" dirty="0" err="1"/>
              <a:t>Psl</a:t>
            </a:r>
            <a:r>
              <a:rPr lang="cs-CZ" sz="3200" dirty="0"/>
              <a:t>. </a:t>
            </a:r>
            <a:r>
              <a:rPr lang="cs-CZ" sz="3200" i="1" dirty="0"/>
              <a:t>*strach</a:t>
            </a:r>
            <a:r>
              <a:rPr lang="az-Cyrl-AZ" sz="3200" i="1" dirty="0"/>
              <a:t>ъ</a:t>
            </a:r>
            <a:r>
              <a:rPr lang="cs-CZ" sz="3200" i="1" dirty="0"/>
              <a:t> </a:t>
            </a:r>
            <a:r>
              <a:rPr lang="cs-CZ" sz="3200" dirty="0"/>
              <a:t>z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</a:t>
            </a:r>
            <a:r>
              <a:rPr lang="cs-CZ" sz="3200" i="1" dirty="0" err="1"/>
              <a:t>strog</a:t>
            </a:r>
            <a:r>
              <a:rPr lang="cs-CZ" sz="3200" i="1" dirty="0"/>
              <a:t>-so </a:t>
            </a:r>
            <a:r>
              <a:rPr lang="cs-CZ" sz="3200" dirty="0"/>
              <a:t>či </a:t>
            </a:r>
            <a:r>
              <a:rPr lang="cs-CZ" sz="3200" i="1" dirty="0"/>
              <a:t>strok-so</a:t>
            </a:r>
            <a:r>
              <a:rPr lang="cs-CZ" sz="3200" dirty="0"/>
              <a:t> = ztuhnutí, strnutí</a:t>
            </a:r>
          </a:p>
        </p:txBody>
      </p:sp>
    </p:spTree>
    <p:extLst>
      <p:ext uri="{BB962C8B-B14F-4D97-AF65-F5344CB8AC3E}">
        <p14:creationId xmlns:p14="http://schemas.microsoft.com/office/powerpoint/2010/main" val="2644980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  <a:p>
            <a:r>
              <a:rPr lang="cs-CZ" sz="3200" dirty="0"/>
              <a:t>Rejzek: </a:t>
            </a:r>
            <a:r>
              <a:rPr lang="cs-CZ" sz="3200" dirty="0" err="1"/>
              <a:t>Psl</a:t>
            </a:r>
            <a:r>
              <a:rPr lang="cs-CZ" sz="3200" dirty="0"/>
              <a:t>. </a:t>
            </a:r>
            <a:r>
              <a:rPr lang="cs-CZ" sz="3200" i="1" dirty="0"/>
              <a:t>*strach</a:t>
            </a:r>
            <a:r>
              <a:rPr lang="az-Cyrl-AZ" sz="3200" i="1" dirty="0"/>
              <a:t>ъ</a:t>
            </a:r>
            <a:r>
              <a:rPr lang="cs-CZ" sz="3200" dirty="0"/>
              <a:t> z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</a:t>
            </a:r>
            <a:r>
              <a:rPr lang="cs-CZ" sz="3200" i="1" dirty="0" err="1"/>
              <a:t>strog</a:t>
            </a:r>
            <a:r>
              <a:rPr lang="cs-CZ" sz="3200" i="1" dirty="0"/>
              <a:t>-so </a:t>
            </a:r>
            <a:r>
              <a:rPr lang="cs-CZ" sz="3200" dirty="0"/>
              <a:t>či </a:t>
            </a:r>
            <a:r>
              <a:rPr lang="cs-CZ" sz="3200" i="1" dirty="0"/>
              <a:t>strok-so</a:t>
            </a:r>
            <a:r>
              <a:rPr lang="cs-CZ" sz="3200" dirty="0"/>
              <a:t> = ztuhnutí, strnutí, </a:t>
            </a:r>
            <a:r>
              <a:rPr lang="cs-CZ" sz="3200" dirty="0" err="1"/>
              <a:t>srv</a:t>
            </a:r>
            <a:r>
              <a:rPr lang="cs-CZ" sz="3200" dirty="0"/>
              <a:t>.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*ster-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7717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a) </a:t>
            </a:r>
            <a:r>
              <a:rPr lang="cs-CZ" sz="3200" dirty="0"/>
              <a:t>strach – strašit, hřešit, škodit, válčit, bájit, básnit</a:t>
            </a:r>
          </a:p>
          <a:p>
            <a:r>
              <a:rPr lang="cs-CZ" sz="3200" dirty="0"/>
              <a:t>a) základovým slovem jsou dějová jména prvotní</a:t>
            </a:r>
          </a:p>
          <a:p>
            <a:r>
              <a:rPr lang="cs-CZ" sz="3200" i="1" dirty="0"/>
              <a:t>strach</a:t>
            </a:r>
            <a:r>
              <a:rPr lang="cs-CZ" sz="3200" dirty="0"/>
              <a:t> je pojmenování emoce (důležité pro NK) </a:t>
            </a:r>
          </a:p>
          <a:p>
            <a:r>
              <a:rPr lang="cs-CZ" sz="3200" dirty="0"/>
              <a:t>(pojmenování prvotní, nemotivované)</a:t>
            </a:r>
          </a:p>
          <a:p>
            <a:r>
              <a:rPr lang="cs-CZ" sz="3200" dirty="0"/>
              <a:t>Rejzek: </a:t>
            </a:r>
            <a:r>
              <a:rPr lang="cs-CZ" sz="3200" dirty="0" err="1"/>
              <a:t>Psl</a:t>
            </a:r>
            <a:r>
              <a:rPr lang="cs-CZ" sz="3200" dirty="0"/>
              <a:t>. </a:t>
            </a:r>
            <a:r>
              <a:rPr lang="cs-CZ" sz="3200" i="1" dirty="0"/>
              <a:t>*strach</a:t>
            </a:r>
            <a:r>
              <a:rPr lang="az-Cyrl-AZ" sz="3200" i="1" dirty="0"/>
              <a:t>ъ</a:t>
            </a:r>
            <a:r>
              <a:rPr lang="cs-CZ" sz="3200" i="1" dirty="0"/>
              <a:t> </a:t>
            </a:r>
            <a:r>
              <a:rPr lang="cs-CZ" sz="3200" dirty="0"/>
              <a:t>z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</a:t>
            </a:r>
            <a:r>
              <a:rPr lang="cs-CZ" sz="3200" i="1" dirty="0" err="1"/>
              <a:t>strog</a:t>
            </a:r>
            <a:r>
              <a:rPr lang="cs-CZ" sz="3200" i="1" dirty="0"/>
              <a:t>-so </a:t>
            </a:r>
            <a:r>
              <a:rPr lang="cs-CZ" sz="3200" dirty="0"/>
              <a:t>či </a:t>
            </a:r>
            <a:r>
              <a:rPr lang="cs-CZ" sz="3200" i="1" dirty="0"/>
              <a:t>strok-so</a:t>
            </a:r>
            <a:r>
              <a:rPr lang="cs-CZ" sz="3200" dirty="0"/>
              <a:t> = ztuhnutí, strnutí, </a:t>
            </a:r>
            <a:r>
              <a:rPr lang="cs-CZ" sz="3200" dirty="0" err="1"/>
              <a:t>srv</a:t>
            </a:r>
            <a:r>
              <a:rPr lang="cs-CZ" sz="3200" dirty="0"/>
              <a:t>. </a:t>
            </a:r>
            <a:r>
              <a:rPr lang="cs-CZ" sz="3200" dirty="0" err="1"/>
              <a:t>ie</a:t>
            </a:r>
            <a:r>
              <a:rPr lang="cs-CZ" sz="3200" dirty="0"/>
              <a:t>. </a:t>
            </a:r>
            <a:r>
              <a:rPr lang="cs-CZ" sz="3200" i="1" dirty="0"/>
              <a:t>*ster- </a:t>
            </a:r>
            <a:r>
              <a:rPr lang="cs-CZ" sz="3200" dirty="0"/>
              <a:t>tuhý, tvrdý… (s. 637)</a:t>
            </a:r>
          </a:p>
        </p:txBody>
      </p:sp>
    </p:spTree>
    <p:extLst>
      <p:ext uri="{BB962C8B-B14F-4D97-AF65-F5344CB8AC3E}">
        <p14:creationId xmlns:p14="http://schemas.microsoft.com/office/powerpoint/2010/main" val="4104722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</p:txBody>
      </p:sp>
    </p:spTree>
    <p:extLst>
      <p:ext uri="{BB962C8B-B14F-4D97-AF65-F5344CB8AC3E}">
        <p14:creationId xmlns:p14="http://schemas.microsoft.com/office/powerpoint/2010/main" val="305678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</p:txBody>
      </p:sp>
    </p:spTree>
    <p:extLst>
      <p:ext uri="{BB962C8B-B14F-4D97-AF65-F5344CB8AC3E}">
        <p14:creationId xmlns:p14="http://schemas.microsoft.com/office/powerpoint/2010/main" val="1931569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?        </a:t>
            </a:r>
          </a:p>
        </p:txBody>
      </p:sp>
    </p:spTree>
    <p:extLst>
      <p:ext uri="{BB962C8B-B14F-4D97-AF65-F5344CB8AC3E}">
        <p14:creationId xmlns:p14="http://schemas.microsoft.com/office/powerpoint/2010/main" val="3416798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?        – obchod – obchodovat</a:t>
            </a:r>
          </a:p>
        </p:txBody>
      </p:sp>
    </p:spTree>
    <p:extLst>
      <p:ext uri="{BB962C8B-B14F-4D97-AF65-F5344CB8AC3E}">
        <p14:creationId xmlns:p14="http://schemas.microsoft.com/office/powerpoint/2010/main" val="2759948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?        – obchod – obchodovat</a:t>
            </a:r>
          </a:p>
          <a:p>
            <a:r>
              <a:rPr lang="cs-CZ" sz="3200" i="1" dirty="0"/>
              <a:t>obchodit – obchod – obchodovat</a:t>
            </a:r>
          </a:p>
        </p:txBody>
      </p:sp>
    </p:spTree>
    <p:extLst>
      <p:ext uri="{BB962C8B-B14F-4D97-AF65-F5344CB8AC3E}">
        <p14:creationId xmlns:p14="http://schemas.microsoft.com/office/powerpoint/2010/main" val="259589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?        –     boj     –     bojovat</a:t>
            </a:r>
          </a:p>
        </p:txBody>
      </p:sp>
    </p:spTree>
    <p:extLst>
      <p:ext uri="{BB962C8B-B14F-4D97-AF65-F5344CB8AC3E}">
        <p14:creationId xmlns:p14="http://schemas.microsoft.com/office/powerpoint/2010/main" val="2306347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?        –     boj         –     bojovat</a:t>
            </a:r>
          </a:p>
          <a:p>
            <a:r>
              <a:rPr lang="cs-CZ" sz="3200" i="1" dirty="0"/>
              <a:t>       </a:t>
            </a:r>
            <a:r>
              <a:rPr lang="cs-CZ" sz="3200" b="1" i="1" dirty="0"/>
              <a:t>?</a:t>
            </a:r>
            <a:r>
              <a:rPr lang="cs-CZ" sz="3200" i="1" dirty="0"/>
              <a:t>        –     nápoj     –     (napojit?)</a:t>
            </a:r>
          </a:p>
        </p:txBody>
      </p:sp>
    </p:spTree>
    <p:extLst>
      <p:ext uri="{BB962C8B-B14F-4D97-AF65-F5344CB8AC3E}">
        <p14:creationId xmlns:p14="http://schemas.microsoft.com/office/powerpoint/2010/main" val="3348524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  <a:r>
              <a:rPr lang="cs-CZ" sz="3200" i="1" dirty="0"/>
              <a:t>        –     boj         –     bojovat</a:t>
            </a:r>
          </a:p>
          <a:p>
            <a:r>
              <a:rPr lang="cs-CZ" sz="3200" i="1" dirty="0"/>
              <a:t>    </a:t>
            </a:r>
            <a:r>
              <a:rPr lang="cs-CZ" sz="3200" b="1" i="1" dirty="0"/>
              <a:t>napít</a:t>
            </a:r>
            <a:r>
              <a:rPr lang="cs-CZ" sz="3200" i="1" dirty="0"/>
              <a:t>    –     nápoj     –     (napojit?)</a:t>
            </a:r>
          </a:p>
        </p:txBody>
      </p:sp>
    </p:spTree>
    <p:extLst>
      <p:ext uri="{BB962C8B-B14F-4D97-AF65-F5344CB8AC3E}">
        <p14:creationId xmlns:p14="http://schemas.microsoft.com/office/powerpoint/2010/main" val="1861629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</a:t>
            </a:r>
            <a:r>
              <a:rPr lang="cs-CZ" sz="3200" b="1" i="1" dirty="0">
                <a:solidFill>
                  <a:srgbClr val="FF0000"/>
                </a:solidFill>
              </a:rPr>
              <a:t>bít </a:t>
            </a:r>
            <a:r>
              <a:rPr lang="cs-CZ" sz="3200" i="1" dirty="0"/>
              <a:t>     –     boj         –     bojovat</a:t>
            </a:r>
          </a:p>
          <a:p>
            <a:r>
              <a:rPr lang="cs-CZ" sz="3200" i="1" dirty="0"/>
              <a:t>    </a:t>
            </a:r>
            <a:r>
              <a:rPr lang="cs-CZ" sz="3200" b="1" i="1" dirty="0"/>
              <a:t>napít</a:t>
            </a:r>
            <a:r>
              <a:rPr lang="cs-CZ" sz="3200" i="1" dirty="0"/>
              <a:t>    –     nápoj     –     (napojit?)</a:t>
            </a:r>
          </a:p>
        </p:txBody>
      </p:sp>
    </p:spTree>
    <p:extLst>
      <p:ext uri="{BB962C8B-B14F-4D97-AF65-F5344CB8AC3E}">
        <p14:creationId xmlns:p14="http://schemas.microsoft.com/office/powerpoint/2010/main" val="2391636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</a:t>
            </a:r>
            <a:r>
              <a:rPr lang="cs-CZ" sz="3200" b="1" i="1" dirty="0">
                <a:solidFill>
                  <a:srgbClr val="FF0000"/>
                </a:solidFill>
              </a:rPr>
              <a:t>bít </a:t>
            </a:r>
            <a:r>
              <a:rPr lang="cs-CZ" sz="3200" i="1" dirty="0"/>
              <a:t>     –     boj         –     bojovat</a:t>
            </a:r>
          </a:p>
          <a:p>
            <a:r>
              <a:rPr lang="cs-CZ" sz="3200" i="1" dirty="0"/>
              <a:t>        </a:t>
            </a:r>
            <a:r>
              <a:rPr lang="cs-CZ" sz="3200" b="1" i="1" dirty="0">
                <a:solidFill>
                  <a:srgbClr val="00B050"/>
                </a:solidFill>
              </a:rPr>
              <a:t>?</a:t>
            </a:r>
            <a:r>
              <a:rPr lang="cs-CZ" sz="3200" i="1" dirty="0"/>
              <a:t>       –     závoj     –     </a:t>
            </a:r>
          </a:p>
        </p:txBody>
      </p:sp>
    </p:spTree>
    <p:extLst>
      <p:ext uri="{BB962C8B-B14F-4D97-AF65-F5344CB8AC3E}">
        <p14:creationId xmlns:p14="http://schemas.microsoft.com/office/powerpoint/2010/main" val="2139436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A37EB-B8A4-4CCA-979C-DED83E3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– KTG.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65E9F-EB10-4C57-8D31-60B2D237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b) </a:t>
            </a:r>
            <a:r>
              <a:rPr lang="cs-CZ" sz="3200" dirty="0"/>
              <a:t>boj – bojovat, útok – útočit, hřmot – hřmotit</a:t>
            </a:r>
          </a:p>
          <a:p>
            <a:r>
              <a:rPr lang="cs-CZ" sz="3200" dirty="0"/>
              <a:t>b) základovým slovem jsou dějové názvy odvozené:</a:t>
            </a:r>
          </a:p>
          <a:p>
            <a:r>
              <a:rPr lang="cs-CZ" sz="3200" i="1" dirty="0"/>
              <a:t>       </a:t>
            </a:r>
            <a:r>
              <a:rPr lang="cs-CZ" sz="3200" b="1" i="1" dirty="0">
                <a:solidFill>
                  <a:srgbClr val="FF0000"/>
                </a:solidFill>
              </a:rPr>
              <a:t>bít </a:t>
            </a:r>
            <a:r>
              <a:rPr lang="cs-CZ" sz="3200" i="1" dirty="0"/>
              <a:t>     –     boj         –     bojovat</a:t>
            </a:r>
          </a:p>
          <a:p>
            <a:r>
              <a:rPr lang="cs-CZ" sz="3200" i="1" dirty="0"/>
              <a:t>    </a:t>
            </a:r>
            <a:r>
              <a:rPr lang="cs-CZ" sz="3200" b="1" i="1" dirty="0">
                <a:solidFill>
                  <a:srgbClr val="00B050"/>
                </a:solidFill>
              </a:rPr>
              <a:t>zavít</a:t>
            </a:r>
            <a:r>
              <a:rPr lang="cs-CZ" sz="3200" i="1" dirty="0"/>
              <a:t>     –     závoj     –     </a:t>
            </a:r>
          </a:p>
        </p:txBody>
      </p:sp>
    </p:spTree>
    <p:extLst>
      <p:ext uri="{BB962C8B-B14F-4D97-AF65-F5344CB8AC3E}">
        <p14:creationId xmlns:p14="http://schemas.microsoft.com/office/powerpoint/2010/main" val="3248259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/>
              <a:t>potřebuju</a:t>
            </a:r>
            <a:r>
              <a:rPr lang="cs-CZ" sz="3600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32393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  <a:p>
            <a:r>
              <a:rPr lang="cs-CZ" sz="3600" dirty="0"/>
              <a:t>zabývat slovotvorbou, může být: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34248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NK je komunikace. </a:t>
            </a:r>
            <a:r>
              <a:rPr lang="cs-CZ" sz="3600" b="1" dirty="0"/>
              <a:t>S kým?</a:t>
            </a:r>
          </a:p>
          <a:p>
            <a:r>
              <a:rPr lang="cs-CZ" sz="3600" dirty="0"/>
              <a:t>sama se sebou... </a:t>
            </a:r>
          </a:p>
          <a:p>
            <a:r>
              <a:rPr lang="cs-CZ" sz="3600" dirty="0"/>
              <a:t>NK je práce se sebou, tvořím svůj život aktivně... </a:t>
            </a:r>
            <a:r>
              <a:rPr lang="cs-CZ" sz="3600" i="1" dirty="0"/>
              <a:t>já </a:t>
            </a:r>
            <a:r>
              <a:rPr lang="cs-CZ" sz="3600" dirty="0"/>
              <a:t>vytvářím... je to </a:t>
            </a:r>
            <a:r>
              <a:rPr lang="cs-CZ" sz="3600" i="1" dirty="0"/>
              <a:t>moje</a:t>
            </a:r>
            <a:r>
              <a:rPr lang="cs-CZ" sz="3600" dirty="0"/>
              <a:t> zodpovědnost vědět, co </a:t>
            </a:r>
            <a:r>
              <a:rPr lang="cs-CZ" sz="3600" i="1" dirty="0">
                <a:solidFill>
                  <a:srgbClr val="00B050"/>
                </a:solidFill>
              </a:rPr>
              <a:t>prožívám</a:t>
            </a:r>
            <a:r>
              <a:rPr lang="cs-CZ" sz="3600" dirty="0"/>
              <a:t>, vědět, co </a:t>
            </a:r>
            <a:r>
              <a:rPr lang="cs-CZ" sz="3600" i="1" dirty="0">
                <a:solidFill>
                  <a:srgbClr val="FF0000"/>
                </a:solidFill>
              </a:rPr>
              <a:t>potřebuju</a:t>
            </a:r>
            <a:r>
              <a:rPr lang="cs-CZ" sz="3600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974087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co </a:t>
            </a:r>
            <a:r>
              <a:rPr lang="cs-CZ" sz="3300" i="1" dirty="0">
                <a:solidFill>
                  <a:srgbClr val="FF0000"/>
                </a:solidFill>
              </a:rPr>
              <a:t>potřebuju?</a:t>
            </a:r>
          </a:p>
        </p:txBody>
      </p:sp>
    </p:spTree>
    <p:extLst>
      <p:ext uri="{BB962C8B-B14F-4D97-AF65-F5344CB8AC3E}">
        <p14:creationId xmlns:p14="http://schemas.microsoft.com/office/powerpoint/2010/main" val="1275684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co </a:t>
            </a:r>
            <a:r>
              <a:rPr lang="cs-CZ" sz="3300" i="1" dirty="0">
                <a:solidFill>
                  <a:srgbClr val="FF0000"/>
                </a:solidFill>
              </a:rPr>
              <a:t>potřebuju?</a:t>
            </a:r>
          </a:p>
          <a:p>
            <a:r>
              <a:rPr lang="cs-CZ" sz="3300" i="1" dirty="0"/>
              <a:t>strašit, hřešit, škodit, válčit, bájit, básnit, bojovat, útočit, hřmotit?</a:t>
            </a:r>
          </a:p>
        </p:txBody>
      </p:sp>
    </p:spTree>
    <p:extLst>
      <p:ext uri="{BB962C8B-B14F-4D97-AF65-F5344CB8AC3E}">
        <p14:creationId xmlns:p14="http://schemas.microsoft.com/office/powerpoint/2010/main" val="4155365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co </a:t>
            </a:r>
            <a:r>
              <a:rPr lang="cs-CZ" sz="3300" i="1" dirty="0">
                <a:solidFill>
                  <a:srgbClr val="FF0000"/>
                </a:solidFill>
              </a:rPr>
              <a:t>potřebuju?</a:t>
            </a: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dirty="0"/>
              <a:t>Jsou to mé </a:t>
            </a:r>
            <a:r>
              <a:rPr lang="cs-CZ" sz="3300" b="1" dirty="0">
                <a:solidFill>
                  <a:srgbClr val="FF0000"/>
                </a:solidFill>
              </a:rPr>
              <a:t>potřeby</a:t>
            </a:r>
            <a:r>
              <a:rPr lang="cs-CZ" sz="3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8620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co </a:t>
            </a:r>
            <a:r>
              <a:rPr lang="cs-CZ" sz="3300" i="1" dirty="0">
                <a:solidFill>
                  <a:srgbClr val="FF0000"/>
                </a:solidFill>
              </a:rPr>
              <a:t>potřebuju?</a:t>
            </a: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dirty="0"/>
              <a:t>Jsou to mé </a:t>
            </a:r>
            <a:r>
              <a:rPr lang="cs-CZ" sz="3300" b="1" dirty="0">
                <a:solidFill>
                  <a:srgbClr val="FF0000"/>
                </a:solidFill>
              </a:rPr>
              <a:t>potřeby</a:t>
            </a:r>
            <a:r>
              <a:rPr lang="cs-CZ" sz="3300" dirty="0"/>
              <a:t>?</a:t>
            </a:r>
          </a:p>
          <a:p>
            <a:r>
              <a:rPr lang="cs-CZ" sz="3300" dirty="0">
                <a:solidFill>
                  <a:srgbClr val="FF0000"/>
                </a:solidFill>
              </a:rPr>
              <a:t>Proč</a:t>
            </a:r>
            <a:r>
              <a:rPr lang="cs-CZ" sz="3300" dirty="0"/>
              <a:t> to potřebuju?</a:t>
            </a:r>
          </a:p>
        </p:txBody>
      </p:sp>
    </p:spTree>
    <p:extLst>
      <p:ext uri="{BB962C8B-B14F-4D97-AF65-F5344CB8AC3E}">
        <p14:creationId xmlns:p14="http://schemas.microsoft.com/office/powerpoint/2010/main" val="1411433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co </a:t>
            </a:r>
            <a:r>
              <a:rPr lang="cs-CZ" sz="3300" i="1" dirty="0">
                <a:solidFill>
                  <a:srgbClr val="FF0000"/>
                </a:solidFill>
              </a:rPr>
              <a:t>potřebuju?</a:t>
            </a: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dirty="0"/>
              <a:t>Jsou to mé </a:t>
            </a:r>
            <a:r>
              <a:rPr lang="cs-CZ" sz="3300" b="1" dirty="0">
                <a:solidFill>
                  <a:srgbClr val="FF0000"/>
                </a:solidFill>
              </a:rPr>
              <a:t>potřeby</a:t>
            </a:r>
            <a:r>
              <a:rPr lang="cs-CZ" sz="3300" dirty="0"/>
              <a:t>?</a:t>
            </a:r>
          </a:p>
          <a:p>
            <a:r>
              <a:rPr lang="cs-CZ" sz="3300" dirty="0">
                <a:solidFill>
                  <a:srgbClr val="FF0000"/>
                </a:solidFill>
              </a:rPr>
              <a:t>Proč</a:t>
            </a:r>
            <a:r>
              <a:rPr lang="cs-CZ" sz="3300" dirty="0"/>
              <a:t> to potřebuju?</a:t>
            </a:r>
          </a:p>
          <a:p>
            <a:r>
              <a:rPr lang="cs-CZ" sz="3300" dirty="0"/>
              <a:t>Jsou to </a:t>
            </a:r>
            <a:r>
              <a:rPr lang="cs-CZ" sz="3300" b="1" dirty="0">
                <a:solidFill>
                  <a:srgbClr val="7030A0"/>
                </a:solidFill>
              </a:rPr>
              <a:t>strategie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1349504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dirty="0"/>
              <a:t>co </a:t>
            </a:r>
            <a:r>
              <a:rPr lang="cs-CZ" sz="3600" i="1" dirty="0">
                <a:solidFill>
                  <a:srgbClr val="FF0000"/>
                </a:solidFill>
              </a:rPr>
              <a:t>potřebuju?</a:t>
            </a:r>
          </a:p>
          <a:p>
            <a:r>
              <a:rPr lang="cs-CZ" sz="3600" i="1" dirty="0"/>
              <a:t>strašit, hřešit, škodit, válčit, bájit, básnit, bojovat, útočit, hřmotit?</a:t>
            </a:r>
          </a:p>
          <a:p>
            <a:r>
              <a:rPr lang="cs-CZ" sz="3600" dirty="0"/>
              <a:t>Jsou to mé </a:t>
            </a:r>
            <a:r>
              <a:rPr lang="cs-CZ" sz="3600" b="1" dirty="0">
                <a:solidFill>
                  <a:srgbClr val="FF0000"/>
                </a:solidFill>
              </a:rPr>
              <a:t>potřeby</a:t>
            </a:r>
            <a:r>
              <a:rPr lang="cs-CZ" sz="3600" dirty="0"/>
              <a:t>?</a:t>
            </a:r>
          </a:p>
          <a:p>
            <a:r>
              <a:rPr lang="cs-CZ" sz="3600" dirty="0">
                <a:solidFill>
                  <a:srgbClr val="FF0000"/>
                </a:solidFill>
              </a:rPr>
              <a:t>Proč</a:t>
            </a:r>
            <a:r>
              <a:rPr lang="cs-CZ" sz="3600" dirty="0"/>
              <a:t> to potřebuju?</a:t>
            </a:r>
          </a:p>
          <a:p>
            <a:r>
              <a:rPr lang="cs-CZ" sz="3600" dirty="0"/>
              <a:t>Jsou to </a:t>
            </a:r>
            <a:r>
              <a:rPr lang="cs-CZ" sz="3600" b="1" dirty="0">
                <a:solidFill>
                  <a:srgbClr val="7030A0"/>
                </a:solidFill>
              </a:rPr>
              <a:t>strategie</a:t>
            </a:r>
            <a:r>
              <a:rPr lang="cs-CZ" sz="3600" dirty="0"/>
              <a:t>, za kterými jsou skryty potřeby</a:t>
            </a:r>
          </a:p>
        </p:txBody>
      </p:sp>
    </p:spTree>
    <p:extLst>
      <p:ext uri="{BB962C8B-B14F-4D97-AF65-F5344CB8AC3E}">
        <p14:creationId xmlns:p14="http://schemas.microsoft.com/office/powerpoint/2010/main" val="3148028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</p:txBody>
      </p:sp>
    </p:spTree>
    <p:extLst>
      <p:ext uri="{BB962C8B-B14F-4D97-AF65-F5344CB8AC3E}">
        <p14:creationId xmlns:p14="http://schemas.microsoft.com/office/powerpoint/2010/main" val="3816056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</p:txBody>
      </p:sp>
    </p:spTree>
    <p:extLst>
      <p:ext uri="{BB962C8B-B14F-4D97-AF65-F5344CB8AC3E}">
        <p14:creationId xmlns:p14="http://schemas.microsoft.com/office/powerpoint/2010/main" val="211850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  <a:p>
            <a:r>
              <a:rPr lang="cs-CZ" sz="3600" dirty="0"/>
              <a:t>zabývat slovotvorbou, může být:</a:t>
            </a:r>
          </a:p>
          <a:p>
            <a:r>
              <a:rPr lang="cs-CZ" sz="3600" dirty="0"/>
              <a:t>a)pravopis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5981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</a:t>
            </a:r>
          </a:p>
        </p:txBody>
      </p:sp>
    </p:spTree>
    <p:extLst>
      <p:ext uri="{BB962C8B-B14F-4D97-AF65-F5344CB8AC3E}">
        <p14:creationId xmlns:p14="http://schemas.microsoft.com/office/powerpoint/2010/main" val="102819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</a:t>
            </a:r>
          </a:p>
        </p:txBody>
      </p:sp>
    </p:spTree>
    <p:extLst>
      <p:ext uri="{BB962C8B-B14F-4D97-AF65-F5344CB8AC3E}">
        <p14:creationId xmlns:p14="http://schemas.microsoft.com/office/powerpoint/2010/main" val="3186169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</a:t>
            </a:r>
          </a:p>
        </p:txBody>
      </p:sp>
    </p:spTree>
    <p:extLst>
      <p:ext uri="{BB962C8B-B14F-4D97-AF65-F5344CB8AC3E}">
        <p14:creationId xmlns:p14="http://schemas.microsoft.com/office/powerpoint/2010/main" val="6205415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7030A0"/>
                </a:solidFill>
              </a:rPr>
              <a:t>strategie</a:t>
            </a:r>
            <a:r>
              <a:rPr lang="cs-CZ" sz="3300" dirty="0">
                <a:solidFill>
                  <a:srgbClr val="7030A0"/>
                </a:solidFill>
              </a:rPr>
              <a:t>:</a:t>
            </a:r>
            <a:endParaRPr lang="cs-CZ" sz="3300" i="1" dirty="0">
              <a:solidFill>
                <a:srgbClr val="7030A0"/>
              </a:solidFill>
            </a:endParaRPr>
          </a:p>
          <a:p>
            <a:r>
              <a:rPr lang="cs-CZ" sz="3300" i="1" dirty="0"/>
              <a:t>strašit, hřešit, škodit, válčit, bájit, básnit, bojovat, útočit, hřmotit?</a:t>
            </a:r>
          </a:p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 jasnost;</a:t>
            </a:r>
          </a:p>
        </p:txBody>
      </p:sp>
    </p:spTree>
    <p:extLst>
      <p:ext uri="{BB962C8B-B14F-4D97-AF65-F5344CB8AC3E}">
        <p14:creationId xmlns:p14="http://schemas.microsoft.com/office/powerpoint/2010/main" val="422929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A8889-C834-4ED5-A6DA-C95CD376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picture containing orange, oranges, citrus, fruit&#10;&#10;Description automatically generated">
            <a:extLst>
              <a:ext uri="{FF2B5EF4-FFF2-40B4-BE49-F238E27FC236}">
                <a16:creationId xmlns:a16="http://schemas.microsoft.com/office/drawing/2014/main" id="{A7556538-E132-D945-A03A-46355DDB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989676"/>
            <a:ext cx="4414438" cy="289145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B2B83-5448-4DAE-84DB-8868B93A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dirty="0"/>
              <a:t>Příklad s pomerančem či...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611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A8889-C834-4ED5-A6DA-C95CD376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118A5068-70AE-344F-A2A5-371D149C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962086"/>
            <a:ext cx="4414438" cy="294663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B2B83-5448-4DAE-84DB-8868B93A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dirty="0"/>
              <a:t>Příklad s knihou.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598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15569425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endParaRPr lang="cs-CZ" sz="3300" dirty="0"/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4209889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953417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 jasnost</a:t>
            </a:r>
            <a:r>
              <a:rPr lang="cs-CZ" sz="3300" dirty="0"/>
              <a:t>;</a:t>
            </a: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68826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  <a:p>
            <a:r>
              <a:rPr lang="cs-CZ" sz="3600" dirty="0"/>
              <a:t>zabývat slovotvorbou, může být:</a:t>
            </a:r>
          </a:p>
          <a:p>
            <a:r>
              <a:rPr lang="cs-CZ" sz="3600" dirty="0"/>
              <a:t>a)pravopis</a:t>
            </a:r>
          </a:p>
          <a:p>
            <a:r>
              <a:rPr lang="cs-CZ" sz="3600" dirty="0"/>
              <a:t>b) pravopis</a:t>
            </a:r>
          </a:p>
        </p:txBody>
      </p:sp>
    </p:spTree>
    <p:extLst>
      <p:ext uri="{BB962C8B-B14F-4D97-AF65-F5344CB8AC3E}">
        <p14:creationId xmlns:p14="http://schemas.microsoft.com/office/powerpoint/2010/main" val="1182485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 jasnost</a:t>
            </a:r>
            <a:r>
              <a:rPr lang="cs-CZ" sz="3300" dirty="0"/>
              <a:t>;</a:t>
            </a:r>
          </a:p>
          <a:p>
            <a:r>
              <a:rPr lang="cs-CZ" sz="3300" b="1" dirty="0"/>
              <a:t>ze slovotvorného úhlu pohledu?</a:t>
            </a: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628681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 jasnost</a:t>
            </a:r>
            <a:r>
              <a:rPr lang="cs-CZ" sz="3300" dirty="0"/>
              <a:t>;</a:t>
            </a:r>
          </a:p>
          <a:p>
            <a:r>
              <a:rPr lang="cs-CZ" sz="3300" b="1" dirty="0"/>
              <a:t>ze slovotvorného úhlu pohledu?</a:t>
            </a:r>
          </a:p>
          <a:p>
            <a:r>
              <a:rPr lang="cs-CZ" sz="3300" dirty="0"/>
              <a:t>jistý, bez péče, latina</a:t>
            </a: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400316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b="1" dirty="0">
                <a:solidFill>
                  <a:srgbClr val="FF0000"/>
                </a:solidFill>
              </a:rPr>
              <a:t>potřeby:</a:t>
            </a:r>
            <a:endParaRPr lang="cs-CZ" sz="3300" dirty="0">
              <a:solidFill>
                <a:srgbClr val="FF0000"/>
              </a:solidFill>
            </a:endParaRPr>
          </a:p>
          <a:p>
            <a:r>
              <a:rPr lang="cs-CZ" sz="3300" i="1" dirty="0"/>
              <a:t>jistota, bezpečí, stabilita</a:t>
            </a:r>
          </a:p>
          <a:p>
            <a:r>
              <a:rPr lang="cs-CZ" sz="3300" i="1" dirty="0"/>
              <a:t>dobrodružství, výzva; důvěra; integrita; jasnost</a:t>
            </a:r>
            <a:r>
              <a:rPr lang="cs-CZ" sz="3300" dirty="0"/>
              <a:t>;</a:t>
            </a:r>
          </a:p>
          <a:p>
            <a:r>
              <a:rPr lang="cs-CZ" sz="3300" b="1" dirty="0"/>
              <a:t>ze slovotvorného úhlu pohledu?</a:t>
            </a:r>
          </a:p>
          <a:p>
            <a:r>
              <a:rPr lang="cs-CZ" sz="3300" dirty="0"/>
              <a:t>jistý, bez péče, latina</a:t>
            </a:r>
          </a:p>
          <a:p>
            <a:r>
              <a:rPr lang="cs-CZ" sz="3300" dirty="0"/>
              <a:t>S dobrým druhem, pozvánka; víra; latina; jasná.</a:t>
            </a: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8593248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6899C-7D0E-4547-B2F8-2BBC4E0F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propojit slovotvorbu s NK?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1AF22-23A4-4CC7-A458-07D61B19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5683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6899C-7D0E-4547-B2F8-2BBC4E0F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propojit slovotvorbu s NK?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1AF22-23A4-4CC7-A458-07D61B19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Odpovězte si sami. </a:t>
            </a:r>
            <a:r>
              <a:rPr lang="cs-CZ" sz="3300" dirty="0">
                <a:sym typeface="Wingdings" panose="05000000000000000000" pitchFamily="2" charset="2"/>
              </a:rPr>
              <a:t>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7512823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6899C-7D0E-4547-B2F8-2BBC4E0F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propojit slovotvorbu s NK?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1AF22-23A4-4CC7-A458-07D61B19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Odpovězte si sami. </a:t>
            </a:r>
            <a:r>
              <a:rPr lang="cs-CZ" sz="3300" dirty="0">
                <a:sym typeface="Wingdings" panose="05000000000000000000" pitchFamily="2" charset="2"/>
              </a:rPr>
              <a:t></a:t>
            </a:r>
            <a:endParaRPr lang="cs-CZ" sz="3300" dirty="0"/>
          </a:p>
          <a:p>
            <a:r>
              <a:rPr lang="cs-CZ" sz="3300" dirty="0"/>
              <a:t>A mrkněte na etymologii </a:t>
            </a:r>
            <a:r>
              <a:rPr lang="cs-CZ" sz="3300" i="1" dirty="0"/>
              <a:t>stability </a:t>
            </a:r>
            <a:r>
              <a:rPr lang="cs-CZ" sz="3300" dirty="0"/>
              <a:t>a</a:t>
            </a:r>
            <a:r>
              <a:rPr lang="cs-CZ" sz="3300" i="1" dirty="0"/>
              <a:t> integrity</a:t>
            </a:r>
            <a:r>
              <a:rPr lang="cs-CZ" sz="33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85591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B55A7-4153-4729-914F-2BAAD7C4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20271-A42F-4FDC-BD8C-DECF5BED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555555"/>
                </a:solidFill>
                <a:effectLst/>
              </a:rPr>
              <a:t>Latin </a:t>
            </a:r>
            <a:r>
              <a:rPr lang="en-US" sz="2800" b="0" i="1" dirty="0" err="1">
                <a:solidFill>
                  <a:srgbClr val="555555"/>
                </a:solidFill>
                <a:effectLst/>
              </a:rPr>
              <a:t>stabilis</a:t>
            </a:r>
            <a:r>
              <a:rPr lang="en-US" sz="2800" b="0" i="0" dirty="0">
                <a:solidFill>
                  <a:srgbClr val="555555"/>
                </a:solidFill>
                <a:effectLst/>
              </a:rPr>
              <a:t> "firm, steadfast, stable, fixed," figuratively "durable, unwavering," literally "able to stand," from PIE </a:t>
            </a:r>
            <a:r>
              <a:rPr lang="en-US" sz="2800" b="0" i="1" dirty="0">
                <a:solidFill>
                  <a:srgbClr val="555555"/>
                </a:solidFill>
                <a:effectLst/>
              </a:rPr>
              <a:t>*</a:t>
            </a:r>
            <a:r>
              <a:rPr lang="en-US" sz="2800" b="0" i="1" dirty="0" err="1">
                <a:solidFill>
                  <a:srgbClr val="555555"/>
                </a:solidFill>
                <a:effectLst/>
              </a:rPr>
              <a:t>stedhli</a:t>
            </a:r>
            <a:r>
              <a:rPr lang="en-US" sz="2800" b="0" i="1" dirty="0">
                <a:solidFill>
                  <a:srgbClr val="555555"/>
                </a:solidFill>
                <a:effectLst/>
              </a:rPr>
              <a:t>-</a:t>
            </a:r>
            <a:r>
              <a:rPr lang="en-US" sz="2800" b="0" i="0" dirty="0">
                <a:solidFill>
                  <a:srgbClr val="555555"/>
                </a:solidFill>
                <a:effectLst/>
              </a:rPr>
              <a:t>, suffixed form of root </a:t>
            </a:r>
            <a:r>
              <a:rPr lang="en-US" sz="2800" b="1" i="0" dirty="0">
                <a:solidFill>
                  <a:srgbClr val="83001D"/>
                </a:solidFill>
                <a:effectLst/>
                <a:hlinkClick r:id="rId2" tooltip="Etymology, meaning and definition of *sta- "/>
              </a:rPr>
              <a:t>*</a:t>
            </a:r>
            <a:r>
              <a:rPr lang="en-US" sz="2800" b="1" i="0" dirty="0" err="1">
                <a:solidFill>
                  <a:srgbClr val="83001D"/>
                </a:solidFill>
                <a:effectLst/>
                <a:hlinkClick r:id="rId2" tooltip="Etymology, meaning and definition of *sta- "/>
              </a:rPr>
              <a:t>sta</a:t>
            </a:r>
            <a:r>
              <a:rPr lang="en-US" sz="2800" b="1" i="0" dirty="0">
                <a:solidFill>
                  <a:srgbClr val="83001D"/>
                </a:solidFill>
                <a:effectLst/>
                <a:hlinkClick r:id="rId2" tooltip="Etymology, meaning and definition of *sta- "/>
              </a:rPr>
              <a:t>-</a:t>
            </a:r>
            <a:r>
              <a:rPr lang="en-US" sz="2800" b="0" i="0" dirty="0">
                <a:solidFill>
                  <a:srgbClr val="555555"/>
                </a:solidFill>
                <a:effectLst/>
              </a:rPr>
              <a:t> "to stand, make or be firm." From c. 1300 as "well-founded, well-established, secure" (of governments, etc.). </a:t>
            </a:r>
            <a:endParaRPr lang="cs-CZ" sz="2800" b="0" i="0" dirty="0">
              <a:solidFill>
                <a:srgbClr val="555555"/>
              </a:solidFill>
              <a:effectLst/>
            </a:endParaRPr>
          </a:p>
          <a:p>
            <a:r>
              <a:rPr lang="en-US" sz="2800" dirty="0">
                <a:hlinkClick r:id="rId3"/>
              </a:rPr>
              <a:t>stability | Etymology, origin and meaning of stability by </a:t>
            </a:r>
            <a:r>
              <a:rPr lang="en-US" sz="2800" dirty="0" err="1">
                <a:hlinkClick r:id="rId3"/>
              </a:rPr>
              <a:t>etymonline</a:t>
            </a:r>
            <a:r>
              <a:rPr lang="cs-CZ" sz="2800" dirty="0">
                <a:solidFill>
                  <a:srgbClr val="555555"/>
                </a:solidFill>
              </a:rPr>
              <a:t>, </a:t>
            </a:r>
            <a:r>
              <a:rPr lang="cs-CZ" sz="2800" dirty="0">
                <a:solidFill>
                  <a:srgbClr val="555555"/>
                </a:solidFill>
                <a:hlinkClick r:id="rId3"/>
              </a:rPr>
              <a:t>https://www.etymonline.com/</a:t>
            </a:r>
            <a:r>
              <a:rPr lang="cs-CZ" sz="2800" dirty="0" err="1">
                <a:solidFill>
                  <a:srgbClr val="555555"/>
                </a:solidFill>
                <a:hlinkClick r:id="rId3"/>
              </a:rPr>
              <a:t>word</a:t>
            </a:r>
            <a:r>
              <a:rPr lang="cs-CZ" sz="2800" dirty="0">
                <a:solidFill>
                  <a:srgbClr val="555555"/>
                </a:solidFill>
                <a:hlinkClick r:id="rId3"/>
              </a:rPr>
              <a:t>/stability</a:t>
            </a:r>
            <a:r>
              <a:rPr lang="cs-CZ" sz="2800" dirty="0">
                <a:solidFill>
                  <a:srgbClr val="555555"/>
                </a:solidFill>
              </a:rPr>
              <a:t>, 14.04.2022.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917751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C374C-2C35-4DD8-9E9E-60310E3D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FC5B8-C7CC-4326-B3DE-1181F50A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sz="2400" i="0" dirty="0">
                <a:solidFill>
                  <a:srgbClr val="333333"/>
                </a:solidFill>
                <a:effectLst/>
              </a:rPr>
              <a:t>Soulad mezi tím, co říkám, co dělám a co si myslím.</a:t>
            </a:r>
          </a:p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</a:rPr>
              <a:t>integrity (n.)</a:t>
            </a:r>
          </a:p>
          <a:p>
            <a:r>
              <a:rPr lang="en-US" sz="2400" dirty="0">
                <a:effectLst/>
              </a:rPr>
              <a:t>c. 1400, </a:t>
            </a:r>
            <a:r>
              <a:rPr lang="en-US" sz="2400" i="1" dirty="0" err="1">
                <a:effectLst/>
              </a:rPr>
              <a:t>integrite</a:t>
            </a:r>
            <a:r>
              <a:rPr lang="en-US" sz="2400" dirty="0">
                <a:effectLst/>
              </a:rPr>
              <a:t>, "innocence, blamelessness; chastity, purity," from Old French </a:t>
            </a:r>
            <a:r>
              <a:rPr lang="en-US" sz="2400" i="1" dirty="0" err="1">
                <a:effectLst/>
              </a:rPr>
              <a:t>integrité</a:t>
            </a:r>
            <a:r>
              <a:rPr lang="en-US" sz="2400" dirty="0">
                <a:effectLst/>
              </a:rPr>
              <a:t> and directly from Latin </a:t>
            </a:r>
            <a:r>
              <a:rPr lang="en-US" sz="2400" i="1" dirty="0" err="1">
                <a:effectLst/>
              </a:rPr>
              <a:t>integritatem</a:t>
            </a:r>
            <a:r>
              <a:rPr lang="en-US" sz="2400" dirty="0">
                <a:effectLst/>
              </a:rPr>
              <a:t> (nominative </a:t>
            </a:r>
            <a:r>
              <a:rPr lang="en-US" sz="2400" i="1" dirty="0" err="1">
                <a:effectLst/>
              </a:rPr>
              <a:t>integritas</a:t>
            </a:r>
            <a:r>
              <a:rPr lang="en-US" sz="2400" dirty="0">
                <a:effectLst/>
              </a:rPr>
              <a:t>) "soundness, wholeness, completeness," figuratively</a:t>
            </a:r>
            <a:r>
              <a:rPr lang="cs-CZ" sz="2400" dirty="0">
                <a:effectLst/>
              </a:rPr>
              <a:t> (obrazně)</a:t>
            </a:r>
            <a:r>
              <a:rPr lang="en-US" sz="2400" dirty="0">
                <a:effectLst/>
              </a:rPr>
              <a:t> "purity, correctness, blamelessness," from </a:t>
            </a:r>
            <a:r>
              <a:rPr lang="en-US" sz="2400" i="1" dirty="0">
                <a:effectLst/>
              </a:rPr>
              <a:t>integer</a:t>
            </a:r>
            <a:r>
              <a:rPr lang="en-US" sz="2400" dirty="0">
                <a:effectLst/>
              </a:rPr>
              <a:t> "whole" (see </a:t>
            </a:r>
            <a:r>
              <a:rPr lang="en-US" sz="2400" b="1" dirty="0">
                <a:solidFill>
                  <a:srgbClr val="83001D"/>
                </a:solidFill>
                <a:effectLst/>
                <a:hlinkClick r:id="rId2" tooltip="Etymology, meaning and definition of integer "/>
              </a:rPr>
              <a:t>integer</a:t>
            </a:r>
            <a:r>
              <a:rPr lang="en-US" sz="2400" dirty="0">
                <a:effectLst/>
              </a:rPr>
              <a:t>).</a:t>
            </a:r>
          </a:p>
          <a:p>
            <a:r>
              <a:rPr lang="en-US" sz="2000" dirty="0">
                <a:effectLst/>
              </a:rPr>
              <a:t>The sense of "wholeness, perfect condition" is attested from mid-15c.; that of "soundness of moral principle and character; entire uprightness or fidelity, especially in regard to truth and fair dealing" is by 1540s.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87400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50C0A-5F90-48F1-AF1C-167CBE64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 END.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A881F8-7D43-42D8-9918-9D95AB04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70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2950-598B-A642-A93C-5C640F17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0B9F-170F-2549-AF85-5197EAD10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Hauser, Přemysl. Nauka o slovní zásobě.</a:t>
            </a:r>
          </a:p>
          <a:p>
            <a:r>
              <a:rPr lang="en-CZ" dirty="0"/>
              <a:t>Rosenberg, Marshall. Nenásilná komunikace.</a:t>
            </a:r>
          </a:p>
          <a:p>
            <a:r>
              <a:rPr lang="en-GB" dirty="0">
                <a:hlinkClick r:id="rId2"/>
              </a:rPr>
              <a:t>https://www.pexels.com/search/book/</a:t>
            </a:r>
            <a:r>
              <a:rPr lang="en-GB" dirty="0"/>
              <a:t>, 14.04.2022.</a:t>
            </a:r>
          </a:p>
          <a:p>
            <a:r>
              <a:rPr lang="en-GB" dirty="0">
                <a:hlinkClick r:id="rId3"/>
              </a:rPr>
              <a:t>https://www.pexels.com/search/</a:t>
            </a:r>
            <a:r>
              <a:rPr lang="en-GB">
                <a:hlinkClick r:id="rId3"/>
              </a:rPr>
              <a:t>orange/</a:t>
            </a:r>
            <a:r>
              <a:rPr lang="en-GB"/>
              <a:t>, 14.04.2022.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5835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  <a:p>
            <a:r>
              <a:rPr lang="cs-CZ" sz="3600" dirty="0"/>
              <a:t>zabývat slovotvorbou, může být:</a:t>
            </a:r>
          </a:p>
          <a:p>
            <a:r>
              <a:rPr lang="cs-CZ" sz="3600" dirty="0"/>
              <a:t>a)pravopis</a:t>
            </a:r>
          </a:p>
          <a:p>
            <a:r>
              <a:rPr lang="cs-CZ" sz="3600" dirty="0"/>
              <a:t>b) pravopis</a:t>
            </a:r>
          </a:p>
          <a:p>
            <a:r>
              <a:rPr lang="cs-CZ" sz="3600" dirty="0"/>
              <a:t>c) </a:t>
            </a:r>
            <a:r>
              <a:rPr lang="cs-CZ" sz="3600" dirty="0">
                <a:solidFill>
                  <a:srgbClr val="00B050"/>
                </a:solidFill>
              </a:rPr>
              <a:t>komunikace</a:t>
            </a:r>
          </a:p>
        </p:txBody>
      </p:sp>
    </p:spTree>
    <p:extLst>
      <p:ext uri="{BB962C8B-B14F-4D97-AF65-F5344CB8AC3E}">
        <p14:creationId xmlns:p14="http://schemas.microsoft.com/office/powerpoint/2010/main" val="368575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297C-F124-4F3B-ADBC-09026062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– NENÁSILKA (0.1)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13761-B303-47EB-9BD1-C8A2E24D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Motivací, proč se na ZŠ </a:t>
            </a:r>
          </a:p>
          <a:p>
            <a:r>
              <a:rPr lang="cs-CZ" sz="3600" dirty="0"/>
              <a:t>zabývat slovotvorbou, může být:</a:t>
            </a:r>
          </a:p>
          <a:p>
            <a:r>
              <a:rPr lang="cs-CZ" sz="3600" dirty="0"/>
              <a:t>a)pravopis</a:t>
            </a:r>
          </a:p>
          <a:p>
            <a:r>
              <a:rPr lang="cs-CZ" sz="3600" dirty="0"/>
              <a:t>b) pravopis</a:t>
            </a:r>
          </a:p>
          <a:p>
            <a:r>
              <a:rPr lang="cs-CZ" sz="3600" dirty="0">
                <a:solidFill>
                  <a:srgbClr val="00B050"/>
                </a:solidFill>
              </a:rPr>
              <a:t>c) komunikace (nenásilná komunikace)</a:t>
            </a:r>
          </a:p>
        </p:txBody>
      </p:sp>
    </p:spTree>
    <p:extLst>
      <p:ext uri="{BB962C8B-B14F-4D97-AF65-F5344CB8AC3E}">
        <p14:creationId xmlns:p14="http://schemas.microsoft.com/office/powerpoint/2010/main" val="43587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055140E9E954FAFDAD3DA3EEBBE9A" ma:contentTypeVersion="2" ma:contentTypeDescription="Create a new document." ma:contentTypeScope="" ma:versionID="bfe5402e9879f8608667cdc6557a57ee">
  <xsd:schema xmlns:xsd="http://www.w3.org/2001/XMLSchema" xmlns:xs="http://www.w3.org/2001/XMLSchema" xmlns:p="http://schemas.microsoft.com/office/2006/metadata/properties" xmlns:ns2="edc77fe9-b78a-4847-a427-0abbeb6b7740" targetNamespace="http://schemas.microsoft.com/office/2006/metadata/properties" ma:root="true" ma:fieldsID="ed342d5614e5ba355bf1b6a1b35907c1" ns2:_="">
    <xsd:import namespace="edc77fe9-b78a-4847-a427-0abbeb6b7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77fe9-b78a-4847-a427-0abbeb6b7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90FDA-1073-4120-A187-9F5D7E17144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01dffb3-23b0-44f2-9b2c-76d4e2442ba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D2B9A2-6B3F-4F45-9619-F25BA9152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77fe9-b78a-4847-a427-0abbeb6b7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07571F-7E87-4834-A0E8-52723D9EF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421</TotalTime>
  <Words>2616</Words>
  <Application>Microsoft Macintosh PowerPoint</Application>
  <PresentationFormat>Widescreen</PresentationFormat>
  <Paragraphs>313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Century Gothic</vt:lpstr>
      <vt:lpstr>Garamond</vt:lpstr>
      <vt:lpstr>Savon</vt:lpstr>
      <vt:lpstr>The best of</vt:lpstr>
      <vt:lpstr>OSNOVA</vt:lpstr>
      <vt:lpstr>RÁMEC – NENÁSILKA (0.1)</vt:lpstr>
      <vt:lpstr>RÁMEC – NENÁSILKA (0.1)</vt:lpstr>
      <vt:lpstr>RÁMEC – NENÁSILKA (0.1)</vt:lpstr>
      <vt:lpstr>RÁMEC – NENÁSILKA (0.1)</vt:lpstr>
      <vt:lpstr>RÁMEC – NENÁSILKA (0.1)</vt:lpstr>
      <vt:lpstr>RÁMEC – NENÁSILKA (0.1)</vt:lpstr>
      <vt:lpstr>RÁMEC – NENÁSILKA (0.1)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RÁMEC – NENÁSILKA (0.2)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SLOVESA – KTG. TRANSPOZIČNÍ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RÁMEC – NENÁSILKA (0.3)</vt:lpstr>
      <vt:lpstr>Lze propojit slovotvorbu s NK?</vt:lpstr>
      <vt:lpstr>Lze propojit slovotvorbu s NK?</vt:lpstr>
      <vt:lpstr>Lze propojit slovotvorbu s NK?</vt:lpstr>
      <vt:lpstr>STABILITA</vt:lpstr>
      <vt:lpstr>INTEGRITA</vt:lpstr>
      <vt:lpstr>THE END.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of</dc:title>
  <dc:creator>Adam Veřmiřovský</dc:creator>
  <cp:lastModifiedBy>Adam Veřmiřovský</cp:lastModifiedBy>
  <cp:revision>24</cp:revision>
  <dcterms:created xsi:type="dcterms:W3CDTF">2022-04-14T08:41:23Z</dcterms:created>
  <dcterms:modified xsi:type="dcterms:W3CDTF">2022-04-14T18:10:45Z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0x010100761055140E9E954FAFDAD3DA3EEBBE9A</vt:lpwstr>
  </property>
</Properties>
</file>