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263" r:id="rId11"/>
    <p:sldId id="313" r:id="rId12"/>
    <p:sldId id="314" r:id="rId13"/>
    <p:sldId id="267" r:id="rId14"/>
    <p:sldId id="264" r:id="rId15"/>
    <p:sldId id="265" r:id="rId16"/>
    <p:sldId id="289" r:id="rId17"/>
    <p:sldId id="266" r:id="rId18"/>
    <p:sldId id="288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7" r:id="rId35"/>
    <p:sldId id="283" r:id="rId36"/>
    <p:sldId id="285" r:id="rId37"/>
    <p:sldId id="286" r:id="rId38"/>
    <p:sldId id="284" r:id="rId39"/>
    <p:sldId id="293" r:id="rId40"/>
    <p:sldId id="290" r:id="rId41"/>
    <p:sldId id="291" r:id="rId42"/>
    <p:sldId id="292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15" r:id="rId54"/>
    <p:sldId id="316" r:id="rId55"/>
    <p:sldId id="317" r:id="rId56"/>
    <p:sldId id="318" r:id="rId57"/>
    <p:sldId id="312" r:id="rId58"/>
    <p:sldId id="319" r:id="rId59"/>
    <p:sldId id="320" r:id="rId60"/>
    <p:sldId id="321" r:id="rId61"/>
    <p:sldId id="322" r:id="rId62"/>
    <p:sldId id="323" r:id="rId6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69" Type="http://schemas.openxmlformats.org/officeDocument/2006/relationships/customXml" Target="../customXml/item2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1700A-8BD6-A7D0-74F3-B46FE268FB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ČEST VÝJIMKÁM?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BBFC05-8E34-9744-6FAE-F3A31F9451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Výjimky, výčitky, výhrůžky? Já-výrok</a:t>
            </a:r>
          </a:p>
        </p:txBody>
      </p:sp>
    </p:spTree>
    <p:extLst>
      <p:ext uri="{BB962C8B-B14F-4D97-AF65-F5344CB8AC3E}">
        <p14:creationId xmlns:p14="http://schemas.microsoft.com/office/powerpoint/2010/main" val="970278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výčitka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dirty="0"/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86555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Výčitka – SLOVOTVORBA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dirty="0"/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029233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0. výčitka – SLOVOTVORBA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Výčitka</a:t>
            </a:r>
            <a:r>
              <a:rPr lang="cs-CZ" sz="3600" dirty="0"/>
              <a:t> je odvozena od… ?</a:t>
            </a:r>
          </a:p>
          <a:p>
            <a:endParaRPr lang="cs-CZ" sz="3600" dirty="0"/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45973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0. výčitka – SLOVOTVORBA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Výčitka</a:t>
            </a:r>
            <a:r>
              <a:rPr lang="cs-CZ" sz="3600" dirty="0"/>
              <a:t> je odvozena od… </a:t>
            </a:r>
            <a:r>
              <a:rPr lang="cs-CZ" sz="3600" i="1" dirty="0"/>
              <a:t>vyčítat</a:t>
            </a:r>
            <a:r>
              <a:rPr lang="cs-CZ" sz="3600" dirty="0"/>
              <a:t>? Či </a:t>
            </a:r>
            <a:r>
              <a:rPr lang="cs-CZ" sz="3600" i="1" dirty="0"/>
              <a:t>vyčíst</a:t>
            </a:r>
            <a:r>
              <a:rPr lang="cs-CZ" sz="3600" dirty="0"/>
              <a:t>?</a:t>
            </a:r>
          </a:p>
          <a:p>
            <a:endParaRPr lang="cs-CZ" sz="3600" dirty="0"/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98945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1. Výčitka – VÝZNAM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Výčitka</a:t>
            </a:r>
            <a:r>
              <a:rPr lang="cs-CZ" sz="3600" dirty="0"/>
              <a:t> je odvozena od… </a:t>
            </a:r>
            <a:r>
              <a:rPr lang="cs-CZ" sz="3600" i="1" dirty="0"/>
              <a:t>vyčítat</a:t>
            </a:r>
            <a:r>
              <a:rPr lang="cs-CZ" sz="3600" dirty="0"/>
              <a:t>? Či </a:t>
            </a:r>
            <a:r>
              <a:rPr lang="cs-CZ" sz="3600" i="1" dirty="0"/>
              <a:t>vyčíst</a:t>
            </a:r>
            <a:r>
              <a:rPr lang="cs-CZ" sz="3600" dirty="0"/>
              <a:t>?</a:t>
            </a:r>
          </a:p>
          <a:p>
            <a:r>
              <a:rPr lang="cs-CZ" sz="3600" dirty="0"/>
              <a:t>A význam slova </a:t>
            </a:r>
            <a:r>
              <a:rPr lang="cs-CZ" sz="3600" i="1" dirty="0"/>
              <a:t>výčitka</a:t>
            </a:r>
            <a:r>
              <a:rPr lang="cs-CZ" sz="3600" dirty="0"/>
              <a:t>? Co to slovo znamená?</a:t>
            </a:r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32169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1. výčitka – VÝZNAM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Výčitka</a:t>
            </a:r>
            <a:r>
              <a:rPr lang="cs-CZ" sz="3600" dirty="0"/>
              <a:t> je odvozena od… </a:t>
            </a:r>
            <a:r>
              <a:rPr lang="cs-CZ" sz="3600" i="1" dirty="0"/>
              <a:t>vyčítat</a:t>
            </a:r>
            <a:r>
              <a:rPr lang="cs-CZ" sz="3600" dirty="0"/>
              <a:t>? Či </a:t>
            </a:r>
            <a:r>
              <a:rPr lang="cs-CZ" sz="3600" i="1" dirty="0"/>
              <a:t>vyčíst</a:t>
            </a:r>
            <a:r>
              <a:rPr lang="cs-CZ" sz="3600" dirty="0"/>
              <a:t>?</a:t>
            </a:r>
          </a:p>
          <a:p>
            <a:r>
              <a:rPr lang="cs-CZ" sz="3600" dirty="0"/>
              <a:t>A význam slova </a:t>
            </a:r>
            <a:r>
              <a:rPr lang="cs-CZ" sz="3600" i="1" dirty="0"/>
              <a:t>výčitka</a:t>
            </a:r>
            <a:r>
              <a:rPr lang="cs-CZ" sz="3600" dirty="0"/>
              <a:t>? Co to slovo znamená?</a:t>
            </a:r>
          </a:p>
          <a:p>
            <a:r>
              <a:rPr lang="cs-CZ" sz="3600" dirty="0"/>
              <a:t>„vyčíst něco někomu z výrazu tváře“?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58535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1. výčitka – VÝZNAM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Výčitka</a:t>
            </a:r>
            <a:r>
              <a:rPr lang="cs-CZ" sz="3600" dirty="0"/>
              <a:t> je odvozena od… </a:t>
            </a:r>
            <a:r>
              <a:rPr lang="cs-CZ" sz="3600" i="1" dirty="0"/>
              <a:t>vyčítat</a:t>
            </a:r>
            <a:r>
              <a:rPr lang="cs-CZ" sz="3600" dirty="0"/>
              <a:t>? Či </a:t>
            </a:r>
            <a:r>
              <a:rPr lang="cs-CZ" sz="3600" i="1" dirty="0"/>
              <a:t>vyčíst</a:t>
            </a:r>
            <a:r>
              <a:rPr lang="cs-CZ" sz="3600" dirty="0"/>
              <a:t>?</a:t>
            </a:r>
          </a:p>
          <a:p>
            <a:r>
              <a:rPr lang="cs-CZ" sz="3600" dirty="0"/>
              <a:t>A význam slova </a:t>
            </a:r>
            <a:r>
              <a:rPr lang="cs-CZ" sz="3600" i="1" dirty="0"/>
              <a:t>výčitka</a:t>
            </a:r>
            <a:r>
              <a:rPr lang="cs-CZ" sz="3600" dirty="0"/>
              <a:t>? Co to slovo znamená?</a:t>
            </a:r>
          </a:p>
          <a:p>
            <a:r>
              <a:rPr lang="cs-CZ" sz="3600" dirty="0"/>
              <a:t>„vyčíst něco někomu z výrazu tváře“?</a:t>
            </a:r>
          </a:p>
          <a:p>
            <a:r>
              <a:rPr lang="cs-CZ" sz="3600" dirty="0">
                <a:solidFill>
                  <a:srgbClr val="00B050"/>
                </a:solidFill>
              </a:rPr>
              <a:t>zapište si své současné porozumění lexému </a:t>
            </a:r>
            <a:r>
              <a:rPr lang="cs-CZ" sz="3600" i="1" dirty="0">
                <a:solidFill>
                  <a:srgbClr val="00B050"/>
                </a:solidFill>
              </a:rPr>
              <a:t>výčitka</a:t>
            </a:r>
          </a:p>
        </p:txBody>
      </p:sp>
    </p:spTree>
    <p:extLst>
      <p:ext uri="{BB962C8B-B14F-4D97-AF65-F5344CB8AC3E}">
        <p14:creationId xmlns:p14="http://schemas.microsoft.com/office/powerpoint/2010/main" val="2124286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1. výčitka – VÝZNAM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Výčitka</a:t>
            </a:r>
            <a:r>
              <a:rPr lang="cs-CZ" sz="3600" dirty="0"/>
              <a:t> je odvozena od… </a:t>
            </a:r>
            <a:r>
              <a:rPr lang="cs-CZ" sz="3600" i="1" dirty="0"/>
              <a:t>vyčítat</a:t>
            </a:r>
            <a:r>
              <a:rPr lang="cs-CZ" sz="3600" dirty="0"/>
              <a:t>? Či </a:t>
            </a:r>
            <a:r>
              <a:rPr lang="cs-CZ" sz="3600" i="1" dirty="0"/>
              <a:t>vyčíst</a:t>
            </a:r>
            <a:r>
              <a:rPr lang="cs-CZ" sz="3600" dirty="0"/>
              <a:t>?</a:t>
            </a:r>
          </a:p>
          <a:p>
            <a:r>
              <a:rPr lang="cs-CZ" sz="3600" dirty="0"/>
              <a:t>A význam slova </a:t>
            </a:r>
            <a:r>
              <a:rPr lang="cs-CZ" sz="3600" i="1" dirty="0"/>
              <a:t>výčitka</a:t>
            </a:r>
            <a:r>
              <a:rPr lang="cs-CZ" sz="3600" dirty="0"/>
              <a:t>? Co to slovo znamená?</a:t>
            </a:r>
          </a:p>
          <a:p>
            <a:r>
              <a:rPr lang="cs-CZ" sz="3600" dirty="0"/>
              <a:t>„vyčíst něco někomu z výrazu tváře“?</a:t>
            </a:r>
          </a:p>
          <a:p>
            <a:r>
              <a:rPr lang="cs-CZ" sz="3600" dirty="0"/>
              <a:t>„vyčíst někomu něco, tj. vmést jim to do tváře“?</a:t>
            </a:r>
          </a:p>
        </p:txBody>
      </p:sp>
    </p:spTree>
    <p:extLst>
      <p:ext uri="{BB962C8B-B14F-4D97-AF65-F5344CB8AC3E}">
        <p14:creationId xmlns:p14="http://schemas.microsoft.com/office/powerpoint/2010/main" val="3977888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1. výčitka – VÝZNAM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600" dirty="0"/>
              <a:t>SSČ </a:t>
            </a:r>
            <a:r>
              <a:rPr lang="cs-CZ" sz="3600" b="1" dirty="0"/>
              <a:t>výčitka </a:t>
            </a:r>
            <a:r>
              <a:rPr lang="cs-CZ" sz="3600" dirty="0"/>
              <a:t>(…) </a:t>
            </a:r>
            <a:r>
              <a:rPr lang="cs-CZ" sz="3600" i="1" dirty="0"/>
              <a:t>upozornění na poklesek, vinu, pokárání za ně</a:t>
            </a:r>
            <a:r>
              <a:rPr lang="cs-CZ" sz="3600" dirty="0"/>
              <a:t>: ostrá, nespravedlivá výčitka; (…) mít výčitky svědomí </a:t>
            </a:r>
            <a:r>
              <a:rPr lang="cs-CZ" sz="3600" i="1" dirty="0"/>
              <a:t>pocit viny </a:t>
            </a:r>
            <a:r>
              <a:rPr lang="cs-CZ" sz="3600" dirty="0">
                <a:solidFill>
                  <a:schemeClr val="tx1">
                    <a:lumMod val="50000"/>
                  </a:schemeClr>
                </a:solidFill>
              </a:rPr>
              <a:t>♦ živá výčitka </a:t>
            </a:r>
            <a:r>
              <a:rPr lang="cs-CZ" sz="3600" i="1" dirty="0">
                <a:solidFill>
                  <a:schemeClr val="tx1">
                    <a:lumMod val="50000"/>
                  </a:schemeClr>
                </a:solidFill>
              </a:rPr>
              <a:t>kdo svou existencí připomíná něčí vinu </a:t>
            </a:r>
          </a:p>
          <a:p>
            <a:r>
              <a:rPr lang="cs-CZ" sz="3600" dirty="0"/>
              <a:t>SSJČ </a:t>
            </a:r>
            <a:r>
              <a:rPr lang="cs-CZ" sz="3600" b="1" dirty="0"/>
              <a:t>výčitka</a:t>
            </a:r>
            <a:r>
              <a:rPr lang="cs-CZ" sz="3600" dirty="0"/>
              <a:t> (…) </a:t>
            </a:r>
            <a:r>
              <a:rPr lang="cs-CZ" sz="3600" i="1" dirty="0"/>
              <a:t>upozornění na prohřešek, vinu, pokárání pro chybu, prohřešek, vinu (i domnělou); (mírnější) výtka</a:t>
            </a:r>
            <a:r>
              <a:rPr lang="cs-CZ" sz="3600" dirty="0"/>
              <a:t>: ostrá, nespravedlivá, něžná v.; zahrnout, zasypat někoho trpkými v-mi; odešel beze slova v-y; oči plné v-</a:t>
            </a:r>
            <a:r>
              <a:rPr lang="cs-CZ" sz="3600" dirty="0" err="1"/>
              <a:t>ek</a:t>
            </a:r>
            <a:r>
              <a:rPr lang="cs-CZ" sz="3600" dirty="0"/>
              <a:t> (</a:t>
            </a:r>
            <a:r>
              <a:rPr lang="cs-CZ" sz="3600" dirty="0" err="1"/>
              <a:t>Vrchl</a:t>
            </a:r>
            <a:r>
              <a:rPr lang="cs-CZ" sz="3600" dirty="0"/>
              <a:t>.) vyčítavě hledící; nedělej si pro to v-y!; </a:t>
            </a:r>
            <a:r>
              <a:rPr lang="cs-CZ" sz="3600" dirty="0" err="1"/>
              <a:t>ust</a:t>
            </a:r>
            <a:r>
              <a:rPr lang="cs-CZ" sz="3600" dirty="0"/>
              <a:t>. spoj. v-y svědomí </a:t>
            </a:r>
            <a:r>
              <a:rPr lang="cs-CZ" sz="3600" i="1" dirty="0"/>
              <a:t>pocit prohřešku, viny</a:t>
            </a:r>
            <a:r>
              <a:rPr lang="cs-CZ" sz="3600" dirty="0"/>
              <a:t>; (…)</a:t>
            </a:r>
          </a:p>
        </p:txBody>
      </p:sp>
    </p:spTree>
    <p:extLst>
      <p:ext uri="{BB962C8B-B14F-4D97-AF65-F5344CB8AC3E}">
        <p14:creationId xmlns:p14="http://schemas.microsoft.com/office/powerpoint/2010/main" val="1114041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výčitka – výraz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Výčitka</a:t>
            </a:r>
            <a:r>
              <a:rPr lang="cs-CZ" sz="3600" dirty="0"/>
              <a:t> je odvozena od… </a:t>
            </a:r>
            <a:r>
              <a:rPr lang="cs-CZ" sz="3600" i="1" dirty="0"/>
              <a:t>vyčítat</a:t>
            </a:r>
            <a:r>
              <a:rPr lang="cs-CZ" sz="3600" dirty="0"/>
              <a:t>? Či </a:t>
            </a:r>
            <a:r>
              <a:rPr lang="cs-CZ" sz="3600" i="1" dirty="0"/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/>
              <a:t>ý</a:t>
            </a:r>
            <a:r>
              <a:rPr lang="cs-CZ" sz="3600" i="1" dirty="0"/>
              <a:t>-č</a:t>
            </a:r>
            <a:r>
              <a:rPr lang="cs-CZ" sz="3600" b="1" i="1" dirty="0"/>
              <a:t>i</a:t>
            </a:r>
            <a:r>
              <a:rPr lang="cs-CZ" sz="3600" i="1" dirty="0"/>
              <a:t>t-</a:t>
            </a:r>
            <a:r>
              <a:rPr lang="cs-CZ" sz="3600" i="1" dirty="0" err="1"/>
              <a:t>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/>
              <a:t>y</a:t>
            </a:r>
            <a:r>
              <a:rPr lang="cs-CZ" sz="3600" i="1" dirty="0"/>
              <a:t>-č</a:t>
            </a:r>
            <a:r>
              <a:rPr lang="cs-CZ" sz="3600" b="1" i="1" dirty="0"/>
              <a:t>í</a:t>
            </a:r>
            <a:r>
              <a:rPr lang="cs-CZ" sz="3600" i="1" dirty="0"/>
              <a:t>st</a:t>
            </a:r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81092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003ED-D0A7-C6A9-52C1-916075F93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výjimka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F870E-C03D-F8B3-F1FC-2E188EC49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294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výčitka – výraz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Výčitka</a:t>
            </a:r>
            <a:r>
              <a:rPr lang="cs-CZ" sz="3600" dirty="0"/>
              <a:t> je odvozena od… </a:t>
            </a:r>
            <a:r>
              <a:rPr lang="cs-CZ" sz="3600" i="1" dirty="0"/>
              <a:t>vyčítat</a:t>
            </a:r>
            <a:r>
              <a:rPr lang="cs-CZ" sz="3600" dirty="0"/>
              <a:t>? Či </a:t>
            </a:r>
            <a:r>
              <a:rPr lang="cs-CZ" sz="3600" i="1" dirty="0"/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/>
              <a:t>ý</a:t>
            </a:r>
            <a:r>
              <a:rPr lang="cs-CZ" sz="3600" i="1" dirty="0"/>
              <a:t>-č</a:t>
            </a:r>
            <a:r>
              <a:rPr lang="cs-CZ" sz="3600" b="1" i="1" dirty="0"/>
              <a:t>i</a:t>
            </a:r>
            <a:r>
              <a:rPr lang="cs-CZ" sz="3600" i="1" dirty="0"/>
              <a:t>t-</a:t>
            </a:r>
            <a:r>
              <a:rPr lang="cs-CZ" sz="3600" i="1" dirty="0" err="1"/>
              <a:t>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/>
              <a:t>y</a:t>
            </a:r>
            <a:r>
              <a:rPr lang="cs-CZ" sz="3600" i="1" dirty="0"/>
              <a:t>-č</a:t>
            </a:r>
            <a:r>
              <a:rPr lang="cs-CZ" sz="3600" b="1" i="1" dirty="0"/>
              <a:t>í</a:t>
            </a:r>
            <a:r>
              <a:rPr lang="cs-CZ" sz="3600" i="1" dirty="0"/>
              <a:t>st </a:t>
            </a:r>
            <a:r>
              <a:rPr lang="cs-CZ" sz="3600" dirty="0"/>
              <a:t>– délka samohlásek</a:t>
            </a:r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73286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výčitka – výraz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Výčitka</a:t>
            </a:r>
            <a:r>
              <a:rPr lang="cs-CZ" sz="3600" dirty="0"/>
              <a:t> je odvozena od… </a:t>
            </a:r>
            <a:r>
              <a:rPr lang="cs-CZ" sz="3600" i="1" dirty="0"/>
              <a:t>vyčítat</a:t>
            </a:r>
            <a:r>
              <a:rPr lang="cs-CZ" sz="3600" dirty="0"/>
              <a:t>? Či </a:t>
            </a:r>
            <a:r>
              <a:rPr lang="cs-CZ" sz="3600" i="1" dirty="0"/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/>
              <a:t>ý</a:t>
            </a:r>
            <a:r>
              <a:rPr lang="cs-CZ" sz="3600" i="1" dirty="0"/>
              <a:t>-č</a:t>
            </a:r>
            <a:r>
              <a:rPr lang="cs-CZ" sz="3600" b="1" i="1" dirty="0"/>
              <a:t>i</a:t>
            </a:r>
            <a:r>
              <a:rPr lang="cs-CZ" sz="3600" i="1" dirty="0"/>
              <a:t>t-</a:t>
            </a:r>
            <a:r>
              <a:rPr lang="cs-CZ" sz="3600" i="1" dirty="0" err="1"/>
              <a:t>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/>
              <a:t>y</a:t>
            </a:r>
            <a:r>
              <a:rPr lang="cs-CZ" sz="3600" i="1" dirty="0"/>
              <a:t>-č</a:t>
            </a:r>
            <a:r>
              <a:rPr lang="cs-CZ" sz="3600" b="1" i="1" dirty="0"/>
              <a:t>í</a:t>
            </a:r>
            <a:r>
              <a:rPr lang="cs-CZ" sz="3600" i="1" dirty="0"/>
              <a:t>st</a:t>
            </a:r>
            <a:r>
              <a:rPr lang="cs-CZ" sz="3600" dirty="0"/>
              <a:t> – délka samohlásek</a:t>
            </a:r>
          </a:p>
          <a:p>
            <a:r>
              <a:rPr lang="cs-CZ" sz="3600" dirty="0"/>
              <a:t>samohláska v předponě se prodlužuje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47768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výčitka – výraz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Výčitka</a:t>
            </a:r>
            <a:r>
              <a:rPr lang="cs-CZ" sz="3600" dirty="0"/>
              <a:t> je odvozena od… </a:t>
            </a:r>
            <a:r>
              <a:rPr lang="cs-CZ" sz="3600" i="1" dirty="0"/>
              <a:t>vyčítat</a:t>
            </a:r>
            <a:r>
              <a:rPr lang="cs-CZ" sz="3600" dirty="0"/>
              <a:t>? Či </a:t>
            </a:r>
            <a:r>
              <a:rPr lang="cs-CZ" sz="3600" i="1" dirty="0"/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/>
              <a:t>ý</a:t>
            </a:r>
            <a:r>
              <a:rPr lang="cs-CZ" sz="3600" i="1" dirty="0"/>
              <a:t>-č</a:t>
            </a:r>
            <a:r>
              <a:rPr lang="cs-CZ" sz="3600" b="1" i="1" dirty="0"/>
              <a:t>i</a:t>
            </a:r>
            <a:r>
              <a:rPr lang="cs-CZ" sz="3600" i="1" dirty="0"/>
              <a:t>t-</a:t>
            </a:r>
            <a:r>
              <a:rPr lang="cs-CZ" sz="3600" i="1" dirty="0" err="1"/>
              <a:t>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/>
              <a:t>y</a:t>
            </a:r>
            <a:r>
              <a:rPr lang="cs-CZ" sz="3600" i="1" dirty="0"/>
              <a:t>-č</a:t>
            </a:r>
            <a:r>
              <a:rPr lang="cs-CZ" sz="3600" b="1" i="1" dirty="0"/>
              <a:t>í</a:t>
            </a:r>
            <a:r>
              <a:rPr lang="cs-CZ" sz="3600" i="1" dirty="0"/>
              <a:t>st</a:t>
            </a:r>
            <a:r>
              <a:rPr lang="cs-CZ" sz="3600" dirty="0"/>
              <a:t> – délka samohlásek</a:t>
            </a:r>
          </a:p>
          <a:p>
            <a:r>
              <a:rPr lang="cs-CZ" sz="3600" dirty="0"/>
              <a:t>samohláska v předponě se prodlužuje</a:t>
            </a:r>
          </a:p>
          <a:p>
            <a:r>
              <a:rPr lang="cs-CZ" sz="3600" dirty="0"/>
              <a:t>u </a:t>
            </a:r>
            <a:r>
              <a:rPr lang="cs-CZ" sz="3600" dirty="0" err="1"/>
              <a:t>podst</a:t>
            </a:r>
            <a:r>
              <a:rPr lang="cs-CZ" sz="3600" dirty="0"/>
              <a:t>. jmen odvozených od dokonavých sloves</a:t>
            </a:r>
          </a:p>
        </p:txBody>
      </p:sp>
    </p:spTree>
    <p:extLst>
      <p:ext uri="{BB962C8B-B14F-4D97-AF65-F5344CB8AC3E}">
        <p14:creationId xmlns:p14="http://schemas.microsoft.com/office/powerpoint/2010/main" val="1439214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výčitka – výraz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FF0000"/>
                </a:solidFill>
              </a:rPr>
              <a:t>vyčítat</a:t>
            </a:r>
            <a:r>
              <a:rPr lang="cs-CZ" sz="3600" dirty="0"/>
              <a:t>? Či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/>
              <a:t>ý</a:t>
            </a:r>
            <a:r>
              <a:rPr lang="cs-CZ" sz="3600" i="1" dirty="0"/>
              <a:t>-č</a:t>
            </a:r>
            <a:r>
              <a:rPr lang="cs-CZ" sz="3600" b="1" i="1" dirty="0"/>
              <a:t>i</a:t>
            </a:r>
            <a:r>
              <a:rPr lang="cs-CZ" sz="3600" i="1" dirty="0"/>
              <a:t>t-</a:t>
            </a:r>
            <a:r>
              <a:rPr lang="cs-CZ" sz="3600" i="1" dirty="0" err="1"/>
              <a:t>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/>
              <a:t>y</a:t>
            </a:r>
            <a:r>
              <a:rPr lang="cs-CZ" sz="3600" i="1" dirty="0"/>
              <a:t>-č</a:t>
            </a:r>
            <a:r>
              <a:rPr lang="cs-CZ" sz="3600" b="1" i="1" dirty="0"/>
              <a:t>í</a:t>
            </a:r>
            <a:r>
              <a:rPr lang="cs-CZ" sz="3600" i="1" dirty="0"/>
              <a:t>st</a:t>
            </a:r>
            <a:r>
              <a:rPr lang="cs-CZ" sz="3600" dirty="0"/>
              <a:t> – délka samohlásek</a:t>
            </a:r>
          </a:p>
          <a:p>
            <a:r>
              <a:rPr lang="cs-CZ" sz="3600" dirty="0"/>
              <a:t>samohláska v předponě se prodlužuje</a:t>
            </a:r>
          </a:p>
          <a:p>
            <a:r>
              <a:rPr lang="cs-CZ" sz="3600" dirty="0"/>
              <a:t>u </a:t>
            </a:r>
            <a:r>
              <a:rPr lang="cs-CZ" sz="3600" dirty="0" err="1"/>
              <a:t>podst</a:t>
            </a:r>
            <a:r>
              <a:rPr lang="cs-CZ" sz="3600" dirty="0"/>
              <a:t>. jmen odvozených od </a:t>
            </a:r>
            <a:r>
              <a:rPr lang="cs-CZ" sz="3600" dirty="0">
                <a:solidFill>
                  <a:srgbClr val="00B050"/>
                </a:solidFill>
              </a:rPr>
              <a:t>dokonavých</a:t>
            </a:r>
            <a:r>
              <a:rPr lang="cs-CZ" sz="3600" dirty="0"/>
              <a:t> sloves</a:t>
            </a:r>
          </a:p>
        </p:txBody>
      </p:sp>
    </p:spTree>
    <p:extLst>
      <p:ext uri="{BB962C8B-B14F-4D97-AF65-F5344CB8AC3E}">
        <p14:creationId xmlns:p14="http://schemas.microsoft.com/office/powerpoint/2010/main" val="29120386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výčitka – výraz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FF0000"/>
                </a:solidFill>
              </a:rPr>
              <a:t>vyčítat</a:t>
            </a:r>
            <a:r>
              <a:rPr lang="cs-CZ" sz="3600" dirty="0"/>
              <a:t>? Či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>
                <a:solidFill>
                  <a:srgbClr val="00B050"/>
                </a:solidFill>
              </a:rPr>
              <a:t>ý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i</a:t>
            </a:r>
            <a:r>
              <a:rPr lang="cs-CZ" sz="3600" i="1" dirty="0"/>
              <a:t>t-</a:t>
            </a:r>
            <a:r>
              <a:rPr lang="cs-CZ" sz="3600" i="1" dirty="0" err="1"/>
              <a:t>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>
                <a:solidFill>
                  <a:srgbClr val="00B050"/>
                </a:solidFill>
              </a:rPr>
              <a:t>y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í</a:t>
            </a:r>
            <a:r>
              <a:rPr lang="cs-CZ" sz="3600" i="1" dirty="0"/>
              <a:t>st</a:t>
            </a:r>
            <a:r>
              <a:rPr lang="cs-CZ" sz="3600" dirty="0"/>
              <a:t> jako </a:t>
            </a:r>
            <a:r>
              <a:rPr lang="cs-CZ" sz="3600" i="1" dirty="0" err="1"/>
              <a:t>n</a:t>
            </a:r>
            <a:r>
              <a:rPr lang="cs-CZ" sz="3600" b="1" i="1" dirty="0" err="1">
                <a:solidFill>
                  <a:srgbClr val="00B050"/>
                </a:solidFill>
              </a:rPr>
              <a:t>á</a:t>
            </a:r>
            <a:r>
              <a:rPr lang="cs-CZ" sz="3600" i="1" dirty="0" err="1"/>
              <a:t>-pis</a:t>
            </a:r>
            <a:r>
              <a:rPr lang="cs-CZ" sz="3600" dirty="0"/>
              <a:t> od </a:t>
            </a:r>
            <a:r>
              <a:rPr lang="cs-CZ" sz="3600" i="1" dirty="0"/>
              <a:t>n</a:t>
            </a:r>
            <a:r>
              <a:rPr lang="cs-CZ" sz="3600" b="1" i="1" dirty="0">
                <a:solidFill>
                  <a:srgbClr val="00B050"/>
                </a:solidFill>
              </a:rPr>
              <a:t>a</a:t>
            </a:r>
            <a:r>
              <a:rPr lang="cs-CZ" sz="3600" i="1" dirty="0"/>
              <a:t>-</a:t>
            </a:r>
            <a:r>
              <a:rPr lang="cs-CZ" sz="3600" i="1" dirty="0" err="1"/>
              <a:t>psat</a:t>
            </a:r>
            <a:endParaRPr lang="cs-CZ" sz="3600" i="1" dirty="0"/>
          </a:p>
          <a:p>
            <a:r>
              <a:rPr lang="cs-CZ" sz="3600" dirty="0"/>
              <a:t>samohláska v předponě se prodlužuje</a:t>
            </a:r>
          </a:p>
          <a:p>
            <a:r>
              <a:rPr lang="cs-CZ" sz="3600" dirty="0"/>
              <a:t>u </a:t>
            </a:r>
            <a:r>
              <a:rPr lang="cs-CZ" sz="3600" dirty="0" err="1"/>
              <a:t>podst</a:t>
            </a:r>
            <a:r>
              <a:rPr lang="cs-CZ" sz="3600" dirty="0"/>
              <a:t>. jmen odvozených od </a:t>
            </a:r>
            <a:r>
              <a:rPr lang="cs-CZ" sz="3600" dirty="0">
                <a:solidFill>
                  <a:srgbClr val="00B050"/>
                </a:solidFill>
              </a:rPr>
              <a:t>dokonavých</a:t>
            </a:r>
            <a:r>
              <a:rPr lang="cs-CZ" sz="3600" dirty="0"/>
              <a:t> sloves</a:t>
            </a:r>
          </a:p>
        </p:txBody>
      </p:sp>
    </p:spTree>
    <p:extLst>
      <p:ext uri="{BB962C8B-B14F-4D97-AF65-F5344CB8AC3E}">
        <p14:creationId xmlns:p14="http://schemas.microsoft.com/office/powerpoint/2010/main" val="550725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výčitka – výraz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FF0000"/>
                </a:solidFill>
              </a:rPr>
              <a:t>vyčítat</a:t>
            </a:r>
            <a:r>
              <a:rPr lang="cs-CZ" sz="3600" dirty="0"/>
              <a:t>? Či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>
                <a:solidFill>
                  <a:srgbClr val="00B050"/>
                </a:solidFill>
              </a:rPr>
              <a:t>ý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i</a:t>
            </a:r>
            <a:r>
              <a:rPr lang="cs-CZ" sz="3600" i="1" dirty="0"/>
              <a:t>t-</a:t>
            </a:r>
            <a:r>
              <a:rPr lang="cs-CZ" sz="3600" i="1" dirty="0" err="1"/>
              <a:t>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>
                <a:solidFill>
                  <a:srgbClr val="00B050"/>
                </a:solidFill>
              </a:rPr>
              <a:t>y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í</a:t>
            </a:r>
            <a:r>
              <a:rPr lang="cs-CZ" sz="3600" i="1" dirty="0"/>
              <a:t>st</a:t>
            </a:r>
            <a:r>
              <a:rPr lang="cs-CZ" sz="3600" dirty="0"/>
              <a:t> jako </a:t>
            </a:r>
            <a:r>
              <a:rPr lang="cs-CZ" sz="3600" i="1" dirty="0" err="1"/>
              <a:t>n</a:t>
            </a:r>
            <a:r>
              <a:rPr lang="cs-CZ" sz="3600" b="1" i="1" dirty="0" err="1">
                <a:solidFill>
                  <a:srgbClr val="00B050"/>
                </a:solidFill>
              </a:rPr>
              <a:t>á</a:t>
            </a:r>
            <a:r>
              <a:rPr lang="cs-CZ" sz="3600" i="1" dirty="0" err="1"/>
              <a:t>-pis</a:t>
            </a:r>
            <a:r>
              <a:rPr lang="cs-CZ" sz="3600" dirty="0"/>
              <a:t> od </a:t>
            </a:r>
            <a:r>
              <a:rPr lang="cs-CZ" sz="3600" i="1" dirty="0"/>
              <a:t>n</a:t>
            </a:r>
            <a:r>
              <a:rPr lang="cs-CZ" sz="3600" b="1" i="1" dirty="0">
                <a:solidFill>
                  <a:srgbClr val="00B050"/>
                </a:solidFill>
              </a:rPr>
              <a:t>a</a:t>
            </a:r>
            <a:r>
              <a:rPr lang="cs-CZ" sz="3600" i="1" dirty="0"/>
              <a:t>-</a:t>
            </a:r>
            <a:r>
              <a:rPr lang="cs-CZ" sz="3600" i="1" dirty="0" err="1"/>
              <a:t>psat</a:t>
            </a:r>
            <a:endParaRPr lang="cs-CZ" sz="3600" i="1" dirty="0"/>
          </a:p>
          <a:p>
            <a:r>
              <a:rPr lang="cs-CZ" sz="3600" dirty="0"/>
              <a:t>vs.</a:t>
            </a:r>
          </a:p>
          <a:p>
            <a:r>
              <a:rPr lang="cs-CZ" sz="3600" i="1" dirty="0"/>
              <a:t>dobírka</a:t>
            </a:r>
            <a:r>
              <a:rPr lang="cs-CZ" sz="3600" dirty="0"/>
              <a:t> od </a:t>
            </a:r>
            <a:r>
              <a:rPr lang="cs-CZ" sz="3600" i="1" dirty="0"/>
              <a:t>dobírat</a:t>
            </a:r>
          </a:p>
        </p:txBody>
      </p:sp>
    </p:spTree>
    <p:extLst>
      <p:ext uri="{BB962C8B-B14F-4D97-AF65-F5344CB8AC3E}">
        <p14:creationId xmlns:p14="http://schemas.microsoft.com/office/powerpoint/2010/main" val="208224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výčitka – výraz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FF0000"/>
                </a:solidFill>
              </a:rPr>
              <a:t>vyčítat</a:t>
            </a:r>
            <a:r>
              <a:rPr lang="cs-CZ" sz="3600" dirty="0"/>
              <a:t>? Či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>
                <a:solidFill>
                  <a:srgbClr val="00B050"/>
                </a:solidFill>
              </a:rPr>
              <a:t>ý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i</a:t>
            </a:r>
            <a:r>
              <a:rPr lang="cs-CZ" sz="3600" i="1" dirty="0"/>
              <a:t>t-</a:t>
            </a:r>
            <a:r>
              <a:rPr lang="cs-CZ" sz="3600" i="1" dirty="0" err="1"/>
              <a:t>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>
                <a:solidFill>
                  <a:srgbClr val="00B050"/>
                </a:solidFill>
              </a:rPr>
              <a:t>y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í</a:t>
            </a:r>
            <a:r>
              <a:rPr lang="cs-CZ" sz="3600" i="1" dirty="0"/>
              <a:t>st</a:t>
            </a:r>
            <a:r>
              <a:rPr lang="cs-CZ" sz="3600" dirty="0"/>
              <a:t> jako </a:t>
            </a:r>
            <a:r>
              <a:rPr lang="cs-CZ" sz="3600" i="1" dirty="0" err="1"/>
              <a:t>n</a:t>
            </a:r>
            <a:r>
              <a:rPr lang="cs-CZ" sz="3600" b="1" i="1" dirty="0" err="1">
                <a:solidFill>
                  <a:srgbClr val="00B050"/>
                </a:solidFill>
              </a:rPr>
              <a:t>á</a:t>
            </a:r>
            <a:r>
              <a:rPr lang="cs-CZ" sz="3600" i="1" dirty="0" err="1"/>
              <a:t>-pis</a:t>
            </a:r>
            <a:r>
              <a:rPr lang="cs-CZ" sz="3600" dirty="0"/>
              <a:t> od </a:t>
            </a:r>
            <a:r>
              <a:rPr lang="cs-CZ" sz="3600" i="1" dirty="0"/>
              <a:t>n</a:t>
            </a:r>
            <a:r>
              <a:rPr lang="cs-CZ" sz="3600" b="1" i="1" dirty="0">
                <a:solidFill>
                  <a:srgbClr val="00B050"/>
                </a:solidFill>
              </a:rPr>
              <a:t>a</a:t>
            </a:r>
            <a:r>
              <a:rPr lang="cs-CZ" sz="3600" i="1" dirty="0"/>
              <a:t>-</a:t>
            </a:r>
            <a:r>
              <a:rPr lang="cs-CZ" sz="3600" i="1" dirty="0" err="1"/>
              <a:t>psat</a:t>
            </a:r>
            <a:endParaRPr lang="cs-CZ" sz="3600" i="1" dirty="0"/>
          </a:p>
          <a:p>
            <a:r>
              <a:rPr lang="cs-CZ" sz="3600" dirty="0"/>
              <a:t>vs.</a:t>
            </a:r>
          </a:p>
          <a:p>
            <a:r>
              <a:rPr lang="cs-CZ" sz="3600" i="1" dirty="0"/>
              <a:t>d</a:t>
            </a:r>
            <a:r>
              <a:rPr lang="cs-CZ" sz="3600" b="1" i="1" dirty="0">
                <a:solidFill>
                  <a:srgbClr val="FF0000"/>
                </a:solidFill>
              </a:rPr>
              <a:t>o</a:t>
            </a:r>
            <a:r>
              <a:rPr lang="cs-CZ" sz="3600" i="1" dirty="0"/>
              <a:t>bírka</a:t>
            </a:r>
            <a:r>
              <a:rPr lang="cs-CZ" sz="3600" dirty="0"/>
              <a:t> od </a:t>
            </a:r>
            <a:r>
              <a:rPr lang="cs-CZ" sz="3600" i="1" dirty="0"/>
              <a:t>d</a:t>
            </a:r>
            <a:r>
              <a:rPr lang="cs-CZ" sz="3600" b="1" i="1" dirty="0">
                <a:solidFill>
                  <a:srgbClr val="FF0000"/>
                </a:solidFill>
              </a:rPr>
              <a:t>o</a:t>
            </a:r>
            <a:r>
              <a:rPr lang="cs-CZ" sz="3600" i="1" dirty="0"/>
              <a:t>bírat</a:t>
            </a:r>
          </a:p>
        </p:txBody>
      </p:sp>
    </p:spTree>
    <p:extLst>
      <p:ext uri="{BB962C8B-B14F-4D97-AF65-F5344CB8AC3E}">
        <p14:creationId xmlns:p14="http://schemas.microsoft.com/office/powerpoint/2010/main" val="13630617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výčitka – výraz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FF0000"/>
                </a:solidFill>
              </a:rPr>
              <a:t>vyčítat</a:t>
            </a:r>
            <a:r>
              <a:rPr lang="cs-CZ" sz="3600" dirty="0"/>
              <a:t>? Či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>
                <a:solidFill>
                  <a:srgbClr val="00B050"/>
                </a:solidFill>
              </a:rPr>
              <a:t>ý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i</a:t>
            </a:r>
            <a:r>
              <a:rPr lang="cs-CZ" sz="3600" i="1" dirty="0"/>
              <a:t>t-</a:t>
            </a:r>
            <a:r>
              <a:rPr lang="cs-CZ" sz="3600" i="1" dirty="0" err="1"/>
              <a:t>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>
                <a:solidFill>
                  <a:srgbClr val="00B050"/>
                </a:solidFill>
              </a:rPr>
              <a:t>y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í</a:t>
            </a:r>
            <a:r>
              <a:rPr lang="cs-CZ" sz="3600" i="1" dirty="0"/>
              <a:t>st</a:t>
            </a:r>
            <a:r>
              <a:rPr lang="cs-CZ" sz="3600" dirty="0"/>
              <a:t> jako </a:t>
            </a:r>
            <a:r>
              <a:rPr lang="cs-CZ" sz="3600" i="1" dirty="0" err="1"/>
              <a:t>n</a:t>
            </a:r>
            <a:r>
              <a:rPr lang="cs-CZ" sz="3600" b="1" i="1" dirty="0" err="1">
                <a:solidFill>
                  <a:srgbClr val="00B050"/>
                </a:solidFill>
              </a:rPr>
              <a:t>á</a:t>
            </a:r>
            <a:r>
              <a:rPr lang="cs-CZ" sz="3600" i="1" dirty="0" err="1"/>
              <a:t>-pis</a:t>
            </a:r>
            <a:r>
              <a:rPr lang="cs-CZ" sz="3600" dirty="0"/>
              <a:t> od </a:t>
            </a:r>
            <a:r>
              <a:rPr lang="cs-CZ" sz="3600" i="1" dirty="0"/>
              <a:t>n</a:t>
            </a:r>
            <a:r>
              <a:rPr lang="cs-CZ" sz="3600" b="1" i="1" dirty="0">
                <a:solidFill>
                  <a:srgbClr val="00B050"/>
                </a:solidFill>
              </a:rPr>
              <a:t>a</a:t>
            </a:r>
            <a:r>
              <a:rPr lang="cs-CZ" sz="3600" i="1" dirty="0"/>
              <a:t>-</a:t>
            </a:r>
            <a:r>
              <a:rPr lang="cs-CZ" sz="3600" i="1" dirty="0" err="1"/>
              <a:t>psat</a:t>
            </a:r>
            <a:r>
              <a:rPr lang="cs-CZ" sz="3600" i="1" dirty="0"/>
              <a:t> – </a:t>
            </a:r>
            <a:r>
              <a:rPr lang="cs-CZ" sz="3600" dirty="0" err="1">
                <a:solidFill>
                  <a:srgbClr val="00B050"/>
                </a:solidFill>
              </a:rPr>
              <a:t>dokon</a:t>
            </a:r>
            <a:r>
              <a:rPr lang="cs-CZ" sz="3600" i="1" dirty="0"/>
              <a:t>.</a:t>
            </a:r>
          </a:p>
          <a:p>
            <a:r>
              <a:rPr lang="cs-CZ" sz="3600" dirty="0"/>
              <a:t>vs.</a:t>
            </a:r>
          </a:p>
          <a:p>
            <a:r>
              <a:rPr lang="cs-CZ" sz="3600" i="1" dirty="0"/>
              <a:t>d</a:t>
            </a:r>
            <a:r>
              <a:rPr lang="cs-CZ" sz="3600" b="1" i="1" dirty="0">
                <a:solidFill>
                  <a:srgbClr val="FF0000"/>
                </a:solidFill>
              </a:rPr>
              <a:t>o</a:t>
            </a:r>
            <a:r>
              <a:rPr lang="cs-CZ" sz="3600" i="1" dirty="0"/>
              <a:t>bírka</a:t>
            </a:r>
            <a:r>
              <a:rPr lang="cs-CZ" sz="3600" dirty="0"/>
              <a:t> od </a:t>
            </a:r>
            <a:r>
              <a:rPr lang="cs-CZ" sz="3600" i="1" dirty="0"/>
              <a:t>d</a:t>
            </a:r>
            <a:r>
              <a:rPr lang="cs-CZ" sz="3600" b="1" i="1" dirty="0">
                <a:solidFill>
                  <a:srgbClr val="FF0000"/>
                </a:solidFill>
              </a:rPr>
              <a:t>o</a:t>
            </a:r>
            <a:r>
              <a:rPr lang="cs-CZ" sz="3600" i="1" dirty="0"/>
              <a:t>bírat – </a:t>
            </a:r>
            <a:r>
              <a:rPr lang="cs-CZ" sz="3600" dirty="0">
                <a:solidFill>
                  <a:srgbClr val="FF0000"/>
                </a:solidFill>
              </a:rPr>
              <a:t>nedokonavé</a:t>
            </a:r>
          </a:p>
        </p:txBody>
      </p:sp>
    </p:spTree>
    <p:extLst>
      <p:ext uri="{BB962C8B-B14F-4D97-AF65-F5344CB8AC3E}">
        <p14:creationId xmlns:p14="http://schemas.microsoft.com/office/powerpoint/2010/main" val="15761769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výčitka – výraz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FF0000"/>
                </a:solidFill>
              </a:rPr>
              <a:t>vyčítat</a:t>
            </a:r>
            <a:r>
              <a:rPr lang="cs-CZ" sz="3600" dirty="0"/>
              <a:t>? Či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>
                <a:solidFill>
                  <a:srgbClr val="00B050"/>
                </a:solidFill>
              </a:rPr>
              <a:t>ý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i</a:t>
            </a:r>
            <a:r>
              <a:rPr lang="cs-CZ" sz="3600" i="1" dirty="0"/>
              <a:t>t-</a:t>
            </a:r>
            <a:r>
              <a:rPr lang="cs-CZ" sz="3600" i="1" dirty="0" err="1"/>
              <a:t>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>
                <a:solidFill>
                  <a:srgbClr val="00B050"/>
                </a:solidFill>
              </a:rPr>
              <a:t>y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í</a:t>
            </a:r>
            <a:r>
              <a:rPr lang="cs-CZ" sz="3600" i="1" dirty="0"/>
              <a:t>st</a:t>
            </a:r>
            <a:r>
              <a:rPr lang="cs-CZ" sz="3600" dirty="0"/>
              <a:t> jako </a:t>
            </a:r>
            <a:r>
              <a:rPr lang="cs-CZ" sz="3600" i="1" dirty="0" err="1"/>
              <a:t>n</a:t>
            </a:r>
            <a:r>
              <a:rPr lang="cs-CZ" sz="3600" b="1" i="1" dirty="0" err="1">
                <a:solidFill>
                  <a:srgbClr val="00B050"/>
                </a:solidFill>
              </a:rPr>
              <a:t>á</a:t>
            </a:r>
            <a:r>
              <a:rPr lang="cs-CZ" sz="3600" i="1" dirty="0" err="1"/>
              <a:t>-pis</a:t>
            </a:r>
            <a:r>
              <a:rPr lang="cs-CZ" sz="3600" dirty="0"/>
              <a:t> od </a:t>
            </a:r>
            <a:r>
              <a:rPr lang="cs-CZ" sz="3600" i="1" dirty="0"/>
              <a:t>n</a:t>
            </a:r>
            <a:r>
              <a:rPr lang="cs-CZ" sz="3600" b="1" i="1" dirty="0">
                <a:solidFill>
                  <a:srgbClr val="00B050"/>
                </a:solidFill>
              </a:rPr>
              <a:t>a</a:t>
            </a:r>
            <a:r>
              <a:rPr lang="cs-CZ" sz="3600" i="1" dirty="0"/>
              <a:t>-</a:t>
            </a:r>
            <a:r>
              <a:rPr lang="cs-CZ" sz="3600" i="1" dirty="0" err="1"/>
              <a:t>psat</a:t>
            </a:r>
            <a:r>
              <a:rPr lang="cs-CZ" sz="3600" i="1" dirty="0"/>
              <a:t> – </a:t>
            </a:r>
            <a:r>
              <a:rPr lang="cs-CZ" sz="3600" dirty="0" err="1">
                <a:solidFill>
                  <a:srgbClr val="00B050"/>
                </a:solidFill>
              </a:rPr>
              <a:t>dokon</a:t>
            </a:r>
            <a:r>
              <a:rPr lang="cs-CZ" sz="3600" i="1" dirty="0"/>
              <a:t>.</a:t>
            </a:r>
          </a:p>
          <a:p>
            <a:r>
              <a:rPr lang="cs-CZ" sz="3600" dirty="0"/>
              <a:t>vs.</a:t>
            </a:r>
          </a:p>
          <a:p>
            <a:r>
              <a:rPr lang="cs-CZ" sz="3600" i="1" dirty="0"/>
              <a:t>nabídka</a:t>
            </a:r>
            <a:r>
              <a:rPr lang="cs-CZ" sz="3600" dirty="0"/>
              <a:t> od </a:t>
            </a:r>
            <a:r>
              <a:rPr lang="cs-CZ" sz="3600" i="1" dirty="0"/>
              <a:t>nabídnout? </a:t>
            </a:r>
            <a:endParaRPr lang="cs-C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756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výčitka – výraz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FF0000"/>
                </a:solidFill>
              </a:rPr>
              <a:t>vyčítat</a:t>
            </a:r>
            <a:r>
              <a:rPr lang="cs-CZ" sz="3600" dirty="0"/>
              <a:t>? Či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>
                <a:solidFill>
                  <a:srgbClr val="00B050"/>
                </a:solidFill>
              </a:rPr>
              <a:t>ý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i</a:t>
            </a:r>
            <a:r>
              <a:rPr lang="cs-CZ" sz="3600" i="1" dirty="0"/>
              <a:t>t-</a:t>
            </a:r>
            <a:r>
              <a:rPr lang="cs-CZ" sz="3600" i="1" dirty="0" err="1"/>
              <a:t>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>
                <a:solidFill>
                  <a:srgbClr val="00B050"/>
                </a:solidFill>
              </a:rPr>
              <a:t>y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í</a:t>
            </a:r>
            <a:r>
              <a:rPr lang="cs-CZ" sz="3600" i="1" dirty="0"/>
              <a:t>st</a:t>
            </a:r>
            <a:r>
              <a:rPr lang="cs-CZ" sz="3600" dirty="0"/>
              <a:t> jako </a:t>
            </a:r>
            <a:r>
              <a:rPr lang="cs-CZ" sz="3600" i="1" dirty="0" err="1"/>
              <a:t>n</a:t>
            </a:r>
            <a:r>
              <a:rPr lang="cs-CZ" sz="3600" b="1" i="1" dirty="0" err="1">
                <a:solidFill>
                  <a:srgbClr val="00B050"/>
                </a:solidFill>
              </a:rPr>
              <a:t>á</a:t>
            </a:r>
            <a:r>
              <a:rPr lang="cs-CZ" sz="3600" i="1" dirty="0" err="1"/>
              <a:t>-pis</a:t>
            </a:r>
            <a:r>
              <a:rPr lang="cs-CZ" sz="3600" dirty="0"/>
              <a:t> od </a:t>
            </a:r>
            <a:r>
              <a:rPr lang="cs-CZ" sz="3600" i="1" dirty="0"/>
              <a:t>n</a:t>
            </a:r>
            <a:r>
              <a:rPr lang="cs-CZ" sz="3600" b="1" i="1" dirty="0">
                <a:solidFill>
                  <a:srgbClr val="00B050"/>
                </a:solidFill>
              </a:rPr>
              <a:t>a</a:t>
            </a:r>
            <a:r>
              <a:rPr lang="cs-CZ" sz="3600" i="1" dirty="0"/>
              <a:t>-</a:t>
            </a:r>
            <a:r>
              <a:rPr lang="cs-CZ" sz="3600" i="1" dirty="0" err="1"/>
              <a:t>psat</a:t>
            </a:r>
            <a:r>
              <a:rPr lang="cs-CZ" sz="3600" i="1" dirty="0"/>
              <a:t> – </a:t>
            </a:r>
            <a:r>
              <a:rPr lang="cs-CZ" sz="3600" dirty="0" err="1">
                <a:solidFill>
                  <a:srgbClr val="00B050"/>
                </a:solidFill>
              </a:rPr>
              <a:t>dokon</a:t>
            </a:r>
            <a:r>
              <a:rPr lang="cs-CZ" sz="3600" i="1" dirty="0"/>
              <a:t>.</a:t>
            </a:r>
          </a:p>
          <a:p>
            <a:r>
              <a:rPr lang="cs-CZ" sz="3600" dirty="0"/>
              <a:t>vs.</a:t>
            </a:r>
          </a:p>
          <a:p>
            <a:r>
              <a:rPr lang="cs-CZ" sz="3600" i="1" dirty="0"/>
              <a:t>nabídka</a:t>
            </a:r>
            <a:r>
              <a:rPr lang="cs-CZ" sz="3600" dirty="0"/>
              <a:t> od </a:t>
            </a:r>
            <a:r>
              <a:rPr lang="cs-CZ" sz="3600" i="1" dirty="0"/>
              <a:t>nabídnout? či nabízet?</a:t>
            </a:r>
            <a:endParaRPr lang="cs-C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050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003ED-D0A7-C6A9-52C1-916075F93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výjimka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F870E-C03D-F8B3-F1FC-2E188EC49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výjimkách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toho bylo napsáno mnoho. </a:t>
            </a:r>
          </a:p>
          <a:p>
            <a:pPr marL="0" indent="0"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034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výčitka – výraz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FF0000"/>
                </a:solidFill>
              </a:rPr>
              <a:t>vyčítat</a:t>
            </a:r>
            <a:r>
              <a:rPr lang="cs-CZ" sz="3600" dirty="0"/>
              <a:t>? Či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>
                <a:solidFill>
                  <a:srgbClr val="00B050"/>
                </a:solidFill>
              </a:rPr>
              <a:t>ý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i</a:t>
            </a:r>
            <a:r>
              <a:rPr lang="cs-CZ" sz="3600" i="1" dirty="0"/>
              <a:t>t-</a:t>
            </a:r>
            <a:r>
              <a:rPr lang="cs-CZ" sz="3600" i="1" dirty="0" err="1"/>
              <a:t>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>
                <a:solidFill>
                  <a:srgbClr val="00B050"/>
                </a:solidFill>
              </a:rPr>
              <a:t>y</a:t>
            </a:r>
            <a:r>
              <a:rPr lang="cs-CZ" sz="3600" i="1" dirty="0"/>
              <a:t>-č</a:t>
            </a:r>
            <a:r>
              <a:rPr lang="cs-CZ" sz="3600" b="1" i="1" dirty="0">
                <a:solidFill>
                  <a:srgbClr val="00B050"/>
                </a:solidFill>
              </a:rPr>
              <a:t>í</a:t>
            </a:r>
            <a:r>
              <a:rPr lang="cs-CZ" sz="3600" i="1" dirty="0"/>
              <a:t>st</a:t>
            </a:r>
            <a:r>
              <a:rPr lang="cs-CZ" sz="3600" dirty="0"/>
              <a:t> jako </a:t>
            </a:r>
            <a:r>
              <a:rPr lang="cs-CZ" sz="3600" i="1" dirty="0" err="1"/>
              <a:t>n</a:t>
            </a:r>
            <a:r>
              <a:rPr lang="cs-CZ" sz="3600" b="1" i="1" dirty="0" err="1">
                <a:solidFill>
                  <a:srgbClr val="00B050"/>
                </a:solidFill>
              </a:rPr>
              <a:t>á</a:t>
            </a:r>
            <a:r>
              <a:rPr lang="cs-CZ" sz="3600" i="1" dirty="0" err="1"/>
              <a:t>-pis</a:t>
            </a:r>
            <a:r>
              <a:rPr lang="cs-CZ" sz="3600" dirty="0"/>
              <a:t> od </a:t>
            </a:r>
            <a:r>
              <a:rPr lang="cs-CZ" sz="3600" i="1" dirty="0"/>
              <a:t>n</a:t>
            </a:r>
            <a:r>
              <a:rPr lang="cs-CZ" sz="3600" b="1" i="1" dirty="0">
                <a:solidFill>
                  <a:srgbClr val="00B050"/>
                </a:solidFill>
              </a:rPr>
              <a:t>a</a:t>
            </a:r>
            <a:r>
              <a:rPr lang="cs-CZ" sz="3600" i="1" dirty="0"/>
              <a:t>-</a:t>
            </a:r>
            <a:r>
              <a:rPr lang="cs-CZ" sz="3600" i="1" dirty="0" err="1"/>
              <a:t>psat</a:t>
            </a:r>
            <a:r>
              <a:rPr lang="cs-CZ" sz="3600" i="1" dirty="0"/>
              <a:t> – </a:t>
            </a:r>
            <a:r>
              <a:rPr lang="cs-CZ" sz="3600" dirty="0" err="1">
                <a:solidFill>
                  <a:srgbClr val="00B050"/>
                </a:solidFill>
              </a:rPr>
              <a:t>dokon</a:t>
            </a:r>
            <a:r>
              <a:rPr lang="cs-CZ" sz="3600" i="1" dirty="0"/>
              <a:t>.</a:t>
            </a:r>
          </a:p>
          <a:p>
            <a:r>
              <a:rPr lang="cs-CZ" sz="3600" dirty="0"/>
              <a:t>vs.</a:t>
            </a:r>
          </a:p>
          <a:p>
            <a:r>
              <a:rPr lang="cs-CZ" sz="3600" i="1" dirty="0">
                <a:solidFill>
                  <a:schemeClr val="tx1">
                    <a:lumMod val="50000"/>
                  </a:schemeClr>
                </a:solidFill>
              </a:rPr>
              <a:t>nabídka</a:t>
            </a:r>
            <a:r>
              <a:rPr lang="cs-CZ" sz="3600" dirty="0"/>
              <a:t> od </a:t>
            </a:r>
            <a:r>
              <a:rPr lang="cs-CZ" sz="3600" i="1" dirty="0">
                <a:solidFill>
                  <a:schemeClr val="tx1">
                    <a:lumMod val="50000"/>
                  </a:schemeClr>
                </a:solidFill>
              </a:rPr>
              <a:t>nabídnout</a:t>
            </a:r>
            <a:r>
              <a:rPr lang="cs-CZ" sz="3600" i="1" dirty="0"/>
              <a:t>? či </a:t>
            </a:r>
            <a:r>
              <a:rPr lang="cs-CZ" sz="3600" i="1" dirty="0">
                <a:solidFill>
                  <a:schemeClr val="tx1">
                    <a:lumMod val="50000"/>
                  </a:schemeClr>
                </a:solidFill>
              </a:rPr>
              <a:t>nabízet</a:t>
            </a:r>
            <a:r>
              <a:rPr lang="cs-CZ" sz="3600" i="1" dirty="0"/>
              <a:t>? –</a:t>
            </a:r>
            <a:r>
              <a:rPr lang="cs-CZ" sz="3600" dirty="0">
                <a:solidFill>
                  <a:schemeClr val="tx1">
                    <a:lumMod val="50000"/>
                  </a:schemeClr>
                </a:solidFill>
              </a:rPr>
              <a:t> sporné</a:t>
            </a:r>
          </a:p>
        </p:txBody>
      </p:sp>
    </p:spTree>
    <p:extLst>
      <p:ext uri="{BB962C8B-B14F-4D97-AF65-F5344CB8AC3E}">
        <p14:creationId xmlns:p14="http://schemas.microsoft.com/office/powerpoint/2010/main" val="18245415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</a:t>
            </a:r>
            <a:r>
              <a:rPr lang="cs-CZ" sz="6600" dirty="0">
                <a:solidFill>
                  <a:srgbClr val="00B050"/>
                </a:solidFill>
              </a:rPr>
              <a:t>Výčitka</a:t>
            </a:r>
            <a:r>
              <a:rPr lang="cs-CZ" sz="6600" dirty="0"/>
              <a:t> :: </a:t>
            </a:r>
            <a:r>
              <a:rPr lang="cs-CZ" sz="6600" dirty="0">
                <a:solidFill>
                  <a:srgbClr val="FF0000"/>
                </a:solidFill>
              </a:rPr>
              <a:t>VÝJIMKA</a:t>
            </a:r>
            <a:r>
              <a:rPr lang="cs-CZ" sz="6600" dirty="0"/>
              <a:t> (VID?)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FF0000"/>
                </a:solidFill>
              </a:rPr>
              <a:t>vyčítat</a:t>
            </a:r>
            <a:r>
              <a:rPr lang="cs-CZ" sz="3600" dirty="0"/>
              <a:t>? Či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/>
              <a:t>ý</a:t>
            </a:r>
            <a:r>
              <a:rPr lang="cs-CZ" sz="3600" i="1" dirty="0" err="1"/>
              <a:t>-jimka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/>
              <a:t>y</a:t>
            </a:r>
            <a:r>
              <a:rPr lang="cs-CZ" sz="3600" i="1" dirty="0"/>
              <a:t>-j</a:t>
            </a:r>
            <a:r>
              <a:rPr lang="cs-CZ" sz="3600" b="1" i="1" dirty="0"/>
              <a:t>í</a:t>
            </a:r>
            <a:r>
              <a:rPr lang="cs-CZ" sz="3600" i="1" dirty="0"/>
              <a:t>mat</a:t>
            </a:r>
          </a:p>
          <a:p>
            <a:endParaRPr lang="cs-CZ" sz="3600" dirty="0"/>
          </a:p>
          <a:p>
            <a:endParaRPr lang="cs-CZ" sz="3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69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</a:t>
            </a:r>
            <a:r>
              <a:rPr lang="cs-CZ" sz="6600" dirty="0">
                <a:solidFill>
                  <a:srgbClr val="00B050"/>
                </a:solidFill>
              </a:rPr>
              <a:t>Výčitka</a:t>
            </a:r>
            <a:r>
              <a:rPr lang="cs-CZ" sz="6600" dirty="0"/>
              <a:t> :: </a:t>
            </a:r>
            <a:r>
              <a:rPr lang="cs-CZ" sz="6600" dirty="0">
                <a:solidFill>
                  <a:srgbClr val="FF0000"/>
                </a:solidFill>
              </a:rPr>
              <a:t>VÝJIMKA</a:t>
            </a:r>
            <a:r>
              <a:rPr lang="cs-CZ" sz="6600" dirty="0"/>
              <a:t> (VID?)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FF0000"/>
                </a:solidFill>
              </a:rPr>
              <a:t>vyčítat</a:t>
            </a:r>
            <a:r>
              <a:rPr lang="cs-CZ" sz="3600" dirty="0"/>
              <a:t>? Či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/>
              <a:t>ý</a:t>
            </a:r>
            <a:r>
              <a:rPr lang="cs-CZ" sz="3600" i="1" dirty="0" err="1"/>
              <a:t>-jimka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/>
              <a:t>y</a:t>
            </a:r>
            <a:r>
              <a:rPr lang="cs-CZ" sz="3600" i="1" dirty="0"/>
              <a:t>-j</a:t>
            </a:r>
            <a:r>
              <a:rPr lang="cs-CZ" sz="3600" b="1" i="1" dirty="0"/>
              <a:t>í</a:t>
            </a:r>
            <a:r>
              <a:rPr lang="cs-CZ" sz="3600" i="1" dirty="0"/>
              <a:t>mat</a:t>
            </a:r>
          </a:p>
          <a:p>
            <a:r>
              <a:rPr lang="cs-CZ" sz="3600" i="1" dirty="0"/>
              <a:t>pře-jímka</a:t>
            </a:r>
            <a:r>
              <a:rPr lang="cs-CZ" sz="3600" dirty="0"/>
              <a:t> od </a:t>
            </a:r>
            <a:r>
              <a:rPr lang="cs-CZ" sz="3600" i="1" dirty="0"/>
              <a:t>pře-jímat</a:t>
            </a:r>
          </a:p>
          <a:p>
            <a:endParaRPr lang="cs-CZ" sz="3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7781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</a:t>
            </a:r>
            <a:r>
              <a:rPr lang="cs-CZ" sz="6600" dirty="0">
                <a:solidFill>
                  <a:srgbClr val="00B050"/>
                </a:solidFill>
              </a:rPr>
              <a:t>Výčitka</a:t>
            </a:r>
            <a:r>
              <a:rPr lang="cs-CZ" sz="6600" dirty="0"/>
              <a:t> :: </a:t>
            </a:r>
            <a:r>
              <a:rPr lang="cs-CZ" sz="6600" dirty="0">
                <a:solidFill>
                  <a:srgbClr val="FF0000"/>
                </a:solidFill>
              </a:rPr>
              <a:t>VÝJIMKA</a:t>
            </a:r>
            <a:r>
              <a:rPr lang="cs-CZ" sz="6600" dirty="0"/>
              <a:t> (VID?)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FF0000"/>
                </a:solidFill>
              </a:rPr>
              <a:t>vyčítat</a:t>
            </a:r>
            <a:r>
              <a:rPr lang="cs-CZ" sz="3600" dirty="0"/>
              <a:t>? Či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>
                <a:solidFill>
                  <a:schemeClr val="tx1">
                    <a:lumMod val="50000"/>
                  </a:schemeClr>
                </a:solidFill>
              </a:rPr>
              <a:t>ý</a:t>
            </a:r>
            <a:r>
              <a:rPr lang="cs-CZ" sz="3600" i="1" dirty="0" err="1"/>
              <a:t>-j</a:t>
            </a:r>
            <a:r>
              <a:rPr lang="cs-CZ" sz="3600" i="1" dirty="0" err="1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cs-CZ" sz="3600" i="1" dirty="0" err="1"/>
              <a:t>mka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>
                <a:solidFill>
                  <a:schemeClr val="tx1">
                    <a:lumMod val="50000"/>
                  </a:schemeClr>
                </a:solidFill>
              </a:rPr>
              <a:t>y</a:t>
            </a:r>
            <a:r>
              <a:rPr lang="cs-CZ" sz="3600" i="1" dirty="0"/>
              <a:t>-j</a:t>
            </a:r>
            <a:r>
              <a:rPr lang="cs-CZ" sz="3600" b="1" i="1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cs-CZ" sz="3600" i="1" dirty="0"/>
              <a:t>mat</a:t>
            </a:r>
            <a:r>
              <a:rPr lang="cs-CZ" sz="3600" dirty="0"/>
              <a:t> – nedokonavé</a:t>
            </a:r>
          </a:p>
          <a:p>
            <a:r>
              <a:rPr lang="cs-CZ" sz="3600" i="1" dirty="0"/>
              <a:t>př</a:t>
            </a:r>
            <a:r>
              <a:rPr lang="cs-CZ" sz="3600" i="1" dirty="0">
                <a:solidFill>
                  <a:srgbClr val="FF0000"/>
                </a:solidFill>
              </a:rPr>
              <a:t>e</a:t>
            </a:r>
            <a:r>
              <a:rPr lang="cs-CZ" sz="3600" i="1" dirty="0"/>
              <a:t>-j</a:t>
            </a:r>
            <a:r>
              <a:rPr lang="cs-CZ" sz="3600" i="1" dirty="0">
                <a:solidFill>
                  <a:srgbClr val="FF0000"/>
                </a:solidFill>
              </a:rPr>
              <a:t>í</a:t>
            </a:r>
            <a:r>
              <a:rPr lang="cs-CZ" sz="3600" i="1" dirty="0"/>
              <a:t>mka</a:t>
            </a:r>
            <a:r>
              <a:rPr lang="cs-CZ" sz="3600" dirty="0"/>
              <a:t> od </a:t>
            </a:r>
            <a:r>
              <a:rPr lang="cs-CZ" sz="3600" i="1" dirty="0"/>
              <a:t>př</a:t>
            </a:r>
            <a:r>
              <a:rPr lang="cs-CZ" sz="3600" i="1" dirty="0">
                <a:solidFill>
                  <a:srgbClr val="FF0000"/>
                </a:solidFill>
              </a:rPr>
              <a:t>e</a:t>
            </a:r>
            <a:r>
              <a:rPr lang="cs-CZ" sz="3600" i="1" dirty="0"/>
              <a:t>-j</a:t>
            </a:r>
            <a:r>
              <a:rPr lang="cs-CZ" sz="3600" i="1" dirty="0">
                <a:solidFill>
                  <a:srgbClr val="FF0000"/>
                </a:solidFill>
              </a:rPr>
              <a:t>í</a:t>
            </a:r>
            <a:r>
              <a:rPr lang="cs-CZ" sz="3600" i="1" dirty="0"/>
              <a:t>mat </a:t>
            </a:r>
            <a:r>
              <a:rPr lang="cs-CZ" sz="3600" dirty="0"/>
              <a:t>– nedokonavé</a:t>
            </a:r>
            <a:endParaRPr lang="cs-CZ" sz="3600" i="1" dirty="0"/>
          </a:p>
          <a:p>
            <a:endParaRPr lang="cs-CZ" sz="3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8161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</a:t>
            </a:r>
            <a:r>
              <a:rPr lang="cs-CZ" sz="6600" dirty="0">
                <a:solidFill>
                  <a:srgbClr val="00B050"/>
                </a:solidFill>
              </a:rPr>
              <a:t>Výčitka</a:t>
            </a:r>
            <a:r>
              <a:rPr lang="cs-CZ" sz="6600" dirty="0"/>
              <a:t> :: </a:t>
            </a:r>
            <a:r>
              <a:rPr lang="cs-CZ" sz="6600" dirty="0">
                <a:solidFill>
                  <a:srgbClr val="FF0000"/>
                </a:solidFill>
              </a:rPr>
              <a:t>VÝJIMKA</a:t>
            </a:r>
            <a:r>
              <a:rPr lang="cs-CZ" sz="6600" dirty="0"/>
              <a:t> (VID?)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 (Jelínek 1967, 628)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>
                <a:solidFill>
                  <a:schemeClr val="tx1">
                    <a:lumMod val="50000"/>
                  </a:schemeClr>
                </a:solidFill>
              </a:rPr>
              <a:t>ý</a:t>
            </a:r>
            <a:r>
              <a:rPr lang="cs-CZ" sz="3600" i="1" dirty="0" err="1"/>
              <a:t>-j</a:t>
            </a:r>
            <a:r>
              <a:rPr lang="cs-CZ" sz="3600" i="1" dirty="0" err="1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cs-CZ" sz="3600" i="1" dirty="0" err="1"/>
              <a:t>mka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>
                <a:solidFill>
                  <a:schemeClr val="tx1">
                    <a:lumMod val="50000"/>
                  </a:schemeClr>
                </a:solidFill>
              </a:rPr>
              <a:t>y</a:t>
            </a:r>
            <a:r>
              <a:rPr lang="cs-CZ" sz="3600" i="1" dirty="0"/>
              <a:t>-j</a:t>
            </a:r>
            <a:r>
              <a:rPr lang="cs-CZ" sz="3600" b="1" i="1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cs-CZ" sz="3600" i="1" dirty="0"/>
              <a:t>mat</a:t>
            </a:r>
            <a:r>
              <a:rPr lang="cs-CZ" sz="3600" dirty="0"/>
              <a:t> – nedokonavé</a:t>
            </a:r>
          </a:p>
          <a:p>
            <a:r>
              <a:rPr lang="cs-CZ" sz="3600" i="1" dirty="0"/>
              <a:t>př</a:t>
            </a:r>
            <a:r>
              <a:rPr lang="cs-CZ" sz="3600" i="1" dirty="0">
                <a:solidFill>
                  <a:srgbClr val="FF0000"/>
                </a:solidFill>
              </a:rPr>
              <a:t>e</a:t>
            </a:r>
            <a:r>
              <a:rPr lang="cs-CZ" sz="3600" i="1" dirty="0"/>
              <a:t>-j</a:t>
            </a:r>
            <a:r>
              <a:rPr lang="cs-CZ" sz="3600" i="1" dirty="0">
                <a:solidFill>
                  <a:srgbClr val="FF0000"/>
                </a:solidFill>
              </a:rPr>
              <a:t>í</a:t>
            </a:r>
            <a:r>
              <a:rPr lang="cs-CZ" sz="3600" i="1" dirty="0"/>
              <a:t>mka</a:t>
            </a:r>
            <a:r>
              <a:rPr lang="cs-CZ" sz="3600" dirty="0"/>
              <a:t> od </a:t>
            </a:r>
            <a:r>
              <a:rPr lang="cs-CZ" sz="3600" i="1" dirty="0"/>
              <a:t>př</a:t>
            </a:r>
            <a:r>
              <a:rPr lang="cs-CZ" sz="3600" i="1" dirty="0">
                <a:solidFill>
                  <a:srgbClr val="FF0000"/>
                </a:solidFill>
              </a:rPr>
              <a:t>e</a:t>
            </a:r>
            <a:r>
              <a:rPr lang="cs-CZ" sz="3600" i="1" dirty="0"/>
              <a:t>-j</a:t>
            </a:r>
            <a:r>
              <a:rPr lang="cs-CZ" sz="3600" i="1" dirty="0">
                <a:solidFill>
                  <a:srgbClr val="FF0000"/>
                </a:solidFill>
              </a:rPr>
              <a:t>í</a:t>
            </a:r>
            <a:r>
              <a:rPr lang="cs-CZ" sz="3600" i="1" dirty="0"/>
              <a:t>mat </a:t>
            </a:r>
            <a:r>
              <a:rPr lang="cs-CZ" sz="3600" dirty="0"/>
              <a:t>– nedokonavé</a:t>
            </a:r>
            <a:endParaRPr lang="cs-CZ" sz="3600" i="1" dirty="0"/>
          </a:p>
          <a:p>
            <a:endParaRPr lang="cs-CZ" sz="3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0438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</a:t>
            </a:r>
            <a:r>
              <a:rPr lang="cs-CZ" sz="6600" dirty="0">
                <a:solidFill>
                  <a:srgbClr val="00B050"/>
                </a:solidFill>
              </a:rPr>
              <a:t>Výčitka</a:t>
            </a:r>
            <a:r>
              <a:rPr lang="cs-CZ" sz="6600" dirty="0"/>
              <a:t> :: </a:t>
            </a:r>
            <a:r>
              <a:rPr lang="cs-CZ" sz="6600" dirty="0">
                <a:solidFill>
                  <a:srgbClr val="FF0000"/>
                </a:solidFill>
              </a:rPr>
              <a:t>VÝJIMKA</a:t>
            </a:r>
            <a:r>
              <a:rPr lang="cs-CZ" sz="6600" dirty="0"/>
              <a:t> (VID?)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 (Jelínek 1967, 628)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>
                <a:solidFill>
                  <a:schemeClr val="tx1">
                    <a:lumMod val="50000"/>
                  </a:schemeClr>
                </a:solidFill>
              </a:rPr>
              <a:t>ý</a:t>
            </a:r>
            <a:r>
              <a:rPr lang="cs-CZ" sz="3600" i="1" dirty="0" err="1"/>
              <a:t>-j</a:t>
            </a:r>
            <a:r>
              <a:rPr lang="cs-CZ" sz="3600" i="1" dirty="0" err="1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cs-CZ" sz="3600" i="1" dirty="0" err="1"/>
              <a:t>mka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>
                <a:solidFill>
                  <a:schemeClr val="tx1">
                    <a:lumMod val="50000"/>
                  </a:schemeClr>
                </a:solidFill>
              </a:rPr>
              <a:t>y</a:t>
            </a:r>
            <a:r>
              <a:rPr lang="cs-CZ" sz="3600" i="1" dirty="0"/>
              <a:t>-j</a:t>
            </a:r>
            <a:r>
              <a:rPr lang="cs-CZ" sz="3600" b="1" i="1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cs-CZ" sz="3600" i="1" dirty="0"/>
              <a:t>mat</a:t>
            </a:r>
            <a:r>
              <a:rPr lang="cs-CZ" sz="3600" dirty="0"/>
              <a:t> – nedokonavé</a:t>
            </a:r>
          </a:p>
          <a:p>
            <a:r>
              <a:rPr lang="cs-CZ" sz="3600" i="1" dirty="0"/>
              <a:t>př</a:t>
            </a:r>
            <a:r>
              <a:rPr lang="cs-CZ" sz="3600" i="1" dirty="0">
                <a:solidFill>
                  <a:srgbClr val="FF0000"/>
                </a:solidFill>
              </a:rPr>
              <a:t>e</a:t>
            </a:r>
            <a:r>
              <a:rPr lang="cs-CZ" sz="3600" i="1" dirty="0"/>
              <a:t>-j</a:t>
            </a:r>
            <a:r>
              <a:rPr lang="cs-CZ" sz="3600" i="1" dirty="0">
                <a:solidFill>
                  <a:srgbClr val="FF0000"/>
                </a:solidFill>
              </a:rPr>
              <a:t>í</a:t>
            </a:r>
            <a:r>
              <a:rPr lang="cs-CZ" sz="3600" i="1" dirty="0"/>
              <a:t>mka</a:t>
            </a:r>
            <a:r>
              <a:rPr lang="cs-CZ" sz="3600" dirty="0"/>
              <a:t> od </a:t>
            </a:r>
            <a:r>
              <a:rPr lang="cs-CZ" sz="3600" i="1" dirty="0"/>
              <a:t>př</a:t>
            </a:r>
            <a:r>
              <a:rPr lang="cs-CZ" sz="3600" i="1" dirty="0">
                <a:solidFill>
                  <a:srgbClr val="FF0000"/>
                </a:solidFill>
              </a:rPr>
              <a:t>e</a:t>
            </a:r>
            <a:r>
              <a:rPr lang="cs-CZ" sz="3600" i="1" dirty="0"/>
              <a:t>-j</a:t>
            </a:r>
            <a:r>
              <a:rPr lang="cs-CZ" sz="3600" i="1" dirty="0">
                <a:solidFill>
                  <a:srgbClr val="FF0000"/>
                </a:solidFill>
              </a:rPr>
              <a:t>í</a:t>
            </a:r>
            <a:r>
              <a:rPr lang="cs-CZ" sz="3600" i="1" dirty="0"/>
              <a:t>mat </a:t>
            </a:r>
            <a:r>
              <a:rPr lang="cs-CZ" sz="3600" dirty="0"/>
              <a:t>– nedokonavé</a:t>
            </a:r>
            <a:endParaRPr lang="cs-CZ" sz="3600" i="1" dirty="0"/>
          </a:p>
          <a:p>
            <a:r>
              <a:rPr lang="cs-CZ" sz="3600" dirty="0"/>
              <a:t>(</a:t>
            </a:r>
            <a:r>
              <a:rPr lang="cs-CZ" sz="3600" dirty="0" err="1"/>
              <a:t>Sgall</a:t>
            </a:r>
            <a:r>
              <a:rPr lang="cs-CZ" sz="3600" dirty="0"/>
              <a:t> 2014, s. 150)</a:t>
            </a:r>
          </a:p>
        </p:txBody>
      </p:sp>
    </p:spTree>
    <p:extLst>
      <p:ext uri="{BB962C8B-B14F-4D97-AF65-F5344CB8AC3E}">
        <p14:creationId xmlns:p14="http://schemas.microsoft.com/office/powerpoint/2010/main" val="17251670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</a:t>
            </a:r>
            <a:r>
              <a:rPr lang="cs-CZ" sz="6600" dirty="0">
                <a:solidFill>
                  <a:srgbClr val="00B050"/>
                </a:solidFill>
              </a:rPr>
              <a:t>Výčitka</a:t>
            </a:r>
            <a:r>
              <a:rPr lang="cs-CZ" sz="6600" dirty="0"/>
              <a:t> :: </a:t>
            </a:r>
            <a:r>
              <a:rPr lang="cs-CZ" sz="6600" dirty="0">
                <a:solidFill>
                  <a:srgbClr val="FF0000"/>
                </a:solidFill>
              </a:rPr>
              <a:t>VÝJIMKA</a:t>
            </a:r>
            <a:r>
              <a:rPr lang="cs-CZ" sz="6600" dirty="0"/>
              <a:t> (VID?)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 (Jelínek 1967, 628)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>
                <a:solidFill>
                  <a:schemeClr val="tx1">
                    <a:lumMod val="50000"/>
                  </a:schemeClr>
                </a:solidFill>
              </a:rPr>
              <a:t>ý</a:t>
            </a:r>
            <a:r>
              <a:rPr lang="cs-CZ" sz="3600" i="1" dirty="0" err="1"/>
              <a:t>-j</a:t>
            </a:r>
            <a:r>
              <a:rPr lang="cs-CZ" sz="3600" i="1" dirty="0" err="1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cs-CZ" sz="3600" i="1" dirty="0" err="1"/>
              <a:t>mka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>
                <a:solidFill>
                  <a:schemeClr val="tx1">
                    <a:lumMod val="50000"/>
                  </a:schemeClr>
                </a:solidFill>
              </a:rPr>
              <a:t>y</a:t>
            </a:r>
            <a:r>
              <a:rPr lang="cs-CZ" sz="3600" i="1" dirty="0"/>
              <a:t>-j</a:t>
            </a:r>
            <a:r>
              <a:rPr lang="cs-CZ" sz="3600" b="1" i="1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cs-CZ" sz="3600" i="1" dirty="0"/>
              <a:t>mat</a:t>
            </a:r>
            <a:r>
              <a:rPr lang="cs-CZ" sz="3600" dirty="0"/>
              <a:t> – nedokonavé</a:t>
            </a:r>
          </a:p>
          <a:p>
            <a:r>
              <a:rPr lang="cs-CZ" sz="3600" i="1" dirty="0"/>
              <a:t>př</a:t>
            </a:r>
            <a:r>
              <a:rPr lang="cs-CZ" sz="3600" i="1" dirty="0">
                <a:solidFill>
                  <a:srgbClr val="FF0000"/>
                </a:solidFill>
              </a:rPr>
              <a:t>e</a:t>
            </a:r>
            <a:r>
              <a:rPr lang="cs-CZ" sz="3600" i="1" dirty="0"/>
              <a:t>-j</a:t>
            </a:r>
            <a:r>
              <a:rPr lang="cs-CZ" sz="3600" i="1" dirty="0">
                <a:solidFill>
                  <a:srgbClr val="FF0000"/>
                </a:solidFill>
              </a:rPr>
              <a:t>í</a:t>
            </a:r>
            <a:r>
              <a:rPr lang="cs-CZ" sz="3600" i="1" dirty="0"/>
              <a:t>mka</a:t>
            </a:r>
            <a:r>
              <a:rPr lang="cs-CZ" sz="3600" dirty="0"/>
              <a:t> od </a:t>
            </a:r>
            <a:r>
              <a:rPr lang="cs-CZ" sz="3600" i="1" dirty="0"/>
              <a:t>př</a:t>
            </a:r>
            <a:r>
              <a:rPr lang="cs-CZ" sz="3600" i="1" dirty="0">
                <a:solidFill>
                  <a:srgbClr val="FF0000"/>
                </a:solidFill>
              </a:rPr>
              <a:t>e</a:t>
            </a:r>
            <a:r>
              <a:rPr lang="cs-CZ" sz="3600" i="1" dirty="0"/>
              <a:t>-j</a:t>
            </a:r>
            <a:r>
              <a:rPr lang="cs-CZ" sz="3600" i="1" dirty="0">
                <a:solidFill>
                  <a:srgbClr val="FF0000"/>
                </a:solidFill>
              </a:rPr>
              <a:t>í</a:t>
            </a:r>
            <a:r>
              <a:rPr lang="cs-CZ" sz="3600" i="1" dirty="0"/>
              <a:t>mat </a:t>
            </a:r>
            <a:r>
              <a:rPr lang="cs-CZ" sz="3600" dirty="0"/>
              <a:t>– nedokonavé</a:t>
            </a:r>
            <a:endParaRPr lang="cs-CZ" sz="3600" i="1" dirty="0"/>
          </a:p>
          <a:p>
            <a:r>
              <a:rPr lang="cs-CZ" sz="3600" dirty="0"/>
              <a:t>(</a:t>
            </a:r>
            <a:r>
              <a:rPr lang="cs-CZ" sz="3600" dirty="0" err="1"/>
              <a:t>Sgall</a:t>
            </a:r>
            <a:r>
              <a:rPr lang="cs-CZ" sz="3600" dirty="0"/>
              <a:t> 2014, s. 150) </a:t>
            </a:r>
            <a:r>
              <a:rPr lang="cs-CZ" sz="3600" dirty="0">
                <a:solidFill>
                  <a:schemeClr val="tx1">
                    <a:lumMod val="50000"/>
                  </a:schemeClr>
                </a:solidFill>
              </a:rPr>
              <a:t>*</a:t>
            </a:r>
            <a:r>
              <a:rPr lang="cs-CZ" sz="3600" i="1" dirty="0">
                <a:solidFill>
                  <a:schemeClr val="tx1">
                    <a:lumMod val="50000"/>
                  </a:schemeClr>
                </a:solidFill>
              </a:rPr>
              <a:t>vy-jímka</a:t>
            </a:r>
            <a:r>
              <a:rPr lang="cs-CZ" sz="3600" dirty="0">
                <a:solidFill>
                  <a:schemeClr val="tx1">
                    <a:lumMod val="50000"/>
                  </a:schemeClr>
                </a:solidFill>
              </a:rPr>
              <a:t> (?)</a:t>
            </a:r>
          </a:p>
        </p:txBody>
      </p:sp>
    </p:spTree>
    <p:extLst>
      <p:ext uri="{BB962C8B-B14F-4D97-AF65-F5344CB8AC3E}">
        <p14:creationId xmlns:p14="http://schemas.microsoft.com/office/powerpoint/2010/main" val="21306989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2. </a:t>
            </a:r>
            <a:r>
              <a:rPr lang="cs-CZ" sz="6600" dirty="0">
                <a:solidFill>
                  <a:srgbClr val="00B050"/>
                </a:solidFill>
              </a:rPr>
              <a:t>Výčitka</a:t>
            </a:r>
            <a:r>
              <a:rPr lang="cs-CZ" sz="6600" dirty="0"/>
              <a:t> :: </a:t>
            </a:r>
            <a:r>
              <a:rPr lang="cs-CZ" sz="6600" dirty="0">
                <a:solidFill>
                  <a:srgbClr val="FF0000"/>
                </a:solidFill>
              </a:rPr>
              <a:t>VÝJIMKA</a:t>
            </a:r>
            <a:r>
              <a:rPr lang="cs-CZ" sz="6600" dirty="0"/>
              <a:t> (VID?)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Výčitka</a:t>
            </a:r>
            <a:r>
              <a:rPr lang="cs-CZ" sz="3600" dirty="0"/>
              <a:t> je odvozena od… </a:t>
            </a:r>
            <a:r>
              <a:rPr lang="cs-CZ" sz="3600" i="1" dirty="0">
                <a:solidFill>
                  <a:srgbClr val="00B050"/>
                </a:solidFill>
              </a:rPr>
              <a:t>vyčíst</a:t>
            </a:r>
            <a:r>
              <a:rPr lang="cs-CZ" sz="3600" dirty="0"/>
              <a:t>? (Jelínek 1967, 628)</a:t>
            </a:r>
          </a:p>
          <a:p>
            <a:r>
              <a:rPr lang="cs-CZ" sz="3600" i="1" dirty="0" err="1"/>
              <a:t>v</a:t>
            </a:r>
            <a:r>
              <a:rPr lang="cs-CZ" sz="3600" b="1" i="1" dirty="0" err="1">
                <a:solidFill>
                  <a:schemeClr val="tx1">
                    <a:lumMod val="50000"/>
                  </a:schemeClr>
                </a:solidFill>
              </a:rPr>
              <a:t>ý</a:t>
            </a:r>
            <a:r>
              <a:rPr lang="cs-CZ" sz="3600" i="1" dirty="0" err="1"/>
              <a:t>-j</a:t>
            </a:r>
            <a:r>
              <a:rPr lang="cs-CZ" sz="3600" i="1" dirty="0" err="1">
                <a:solidFill>
                  <a:schemeClr val="tx1">
                    <a:lumMod val="50000"/>
                  </a:schemeClr>
                </a:solidFill>
              </a:rPr>
              <a:t>i</a:t>
            </a:r>
            <a:r>
              <a:rPr lang="cs-CZ" sz="3600" i="1" dirty="0" err="1"/>
              <a:t>mka</a:t>
            </a:r>
            <a:r>
              <a:rPr lang="cs-CZ" sz="3600" dirty="0"/>
              <a:t> od </a:t>
            </a:r>
            <a:r>
              <a:rPr lang="cs-CZ" sz="3600" i="1" dirty="0"/>
              <a:t>v</a:t>
            </a:r>
            <a:r>
              <a:rPr lang="cs-CZ" sz="3600" b="1" i="1" dirty="0">
                <a:solidFill>
                  <a:schemeClr val="tx1">
                    <a:lumMod val="50000"/>
                  </a:schemeClr>
                </a:solidFill>
              </a:rPr>
              <a:t>y</a:t>
            </a:r>
            <a:r>
              <a:rPr lang="cs-CZ" sz="3600" i="1" dirty="0"/>
              <a:t>-j</a:t>
            </a:r>
            <a:r>
              <a:rPr lang="cs-CZ" sz="3600" b="1" i="1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cs-CZ" sz="3600" i="1" dirty="0"/>
              <a:t>mat</a:t>
            </a:r>
            <a:r>
              <a:rPr lang="cs-CZ" sz="3600" dirty="0"/>
              <a:t> – nedokonavé</a:t>
            </a:r>
          </a:p>
          <a:p>
            <a:r>
              <a:rPr lang="cs-CZ" sz="3600" i="1" dirty="0"/>
              <a:t>př</a:t>
            </a:r>
            <a:r>
              <a:rPr lang="cs-CZ" sz="3600" i="1" dirty="0">
                <a:solidFill>
                  <a:srgbClr val="FF0000"/>
                </a:solidFill>
              </a:rPr>
              <a:t>e</a:t>
            </a:r>
            <a:r>
              <a:rPr lang="cs-CZ" sz="3600" i="1" dirty="0"/>
              <a:t>-j</a:t>
            </a:r>
            <a:r>
              <a:rPr lang="cs-CZ" sz="3600" i="1" dirty="0">
                <a:solidFill>
                  <a:srgbClr val="FF0000"/>
                </a:solidFill>
              </a:rPr>
              <a:t>í</a:t>
            </a:r>
            <a:r>
              <a:rPr lang="cs-CZ" sz="3600" i="1" dirty="0"/>
              <a:t>mka</a:t>
            </a:r>
            <a:r>
              <a:rPr lang="cs-CZ" sz="3600" dirty="0"/>
              <a:t> od </a:t>
            </a:r>
            <a:r>
              <a:rPr lang="cs-CZ" sz="3600" i="1" dirty="0"/>
              <a:t>př</a:t>
            </a:r>
            <a:r>
              <a:rPr lang="cs-CZ" sz="3600" i="1" dirty="0">
                <a:solidFill>
                  <a:srgbClr val="FF0000"/>
                </a:solidFill>
              </a:rPr>
              <a:t>e</a:t>
            </a:r>
            <a:r>
              <a:rPr lang="cs-CZ" sz="3600" i="1" dirty="0"/>
              <a:t>-j</a:t>
            </a:r>
            <a:r>
              <a:rPr lang="cs-CZ" sz="3600" i="1" dirty="0">
                <a:solidFill>
                  <a:srgbClr val="FF0000"/>
                </a:solidFill>
              </a:rPr>
              <a:t>í</a:t>
            </a:r>
            <a:r>
              <a:rPr lang="cs-CZ" sz="3600" i="1" dirty="0"/>
              <a:t>mat </a:t>
            </a:r>
            <a:r>
              <a:rPr lang="cs-CZ" sz="3600" dirty="0"/>
              <a:t>– nedokonavé</a:t>
            </a:r>
            <a:endParaRPr lang="cs-CZ" sz="3600" i="1" dirty="0"/>
          </a:p>
          <a:p>
            <a:r>
              <a:rPr lang="cs-CZ" sz="3600" dirty="0"/>
              <a:t>(</a:t>
            </a:r>
            <a:r>
              <a:rPr lang="cs-CZ" sz="3600" dirty="0" err="1"/>
              <a:t>Sgall</a:t>
            </a:r>
            <a:r>
              <a:rPr lang="cs-CZ" sz="3600" dirty="0"/>
              <a:t> 2014, s. 150) </a:t>
            </a:r>
            <a:r>
              <a:rPr lang="cs-CZ" sz="3600" dirty="0">
                <a:solidFill>
                  <a:schemeClr val="tx1">
                    <a:lumMod val="50000"/>
                  </a:schemeClr>
                </a:solidFill>
              </a:rPr>
              <a:t>*</a:t>
            </a:r>
            <a:r>
              <a:rPr lang="cs-CZ" sz="3600" i="1" dirty="0">
                <a:solidFill>
                  <a:schemeClr val="tx1">
                    <a:lumMod val="50000"/>
                  </a:schemeClr>
                </a:solidFill>
              </a:rPr>
              <a:t>vy-jímka</a:t>
            </a:r>
            <a:r>
              <a:rPr lang="cs-CZ" sz="3600" dirty="0">
                <a:solidFill>
                  <a:schemeClr val="tx1">
                    <a:lumMod val="50000"/>
                  </a:schemeClr>
                </a:solidFill>
              </a:rPr>
              <a:t> (?) a výslovnost -</a:t>
            </a:r>
            <a:r>
              <a:rPr lang="cs-CZ" sz="3600" i="1" dirty="0" err="1">
                <a:solidFill>
                  <a:schemeClr val="tx1">
                    <a:lumMod val="50000"/>
                  </a:schemeClr>
                </a:solidFill>
              </a:rPr>
              <a:t>ýji</a:t>
            </a:r>
            <a:r>
              <a:rPr lang="cs-CZ" sz="3600" i="1" dirty="0">
                <a:solidFill>
                  <a:schemeClr val="tx1">
                    <a:lumMod val="50000"/>
                  </a:schemeClr>
                </a:solidFill>
              </a:rPr>
              <a:t>- </a:t>
            </a:r>
            <a:r>
              <a:rPr lang="cs-CZ" sz="3600" dirty="0">
                <a:solidFill>
                  <a:schemeClr val="tx1">
                    <a:lumMod val="50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645004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záměrnost</a:t>
            </a:r>
            <a:r>
              <a:rPr lang="cs-CZ" sz="3600" dirty="0"/>
              <a:t> mluvčího?</a:t>
            </a:r>
          </a:p>
          <a:p>
            <a:endParaRPr lang="cs-CZ" sz="3600" dirty="0"/>
          </a:p>
          <a:p>
            <a:endParaRPr lang="cs-CZ" sz="3600" i="1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1319105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záměrnost</a:t>
            </a:r>
            <a:r>
              <a:rPr lang="cs-CZ" sz="3600" dirty="0"/>
              <a:t> </a:t>
            </a:r>
            <a:r>
              <a:rPr lang="cs-CZ" sz="3600" b="1" dirty="0"/>
              <a:t>mluvčího</a:t>
            </a:r>
            <a:r>
              <a:rPr lang="cs-CZ" sz="3600" dirty="0"/>
              <a:t>?</a:t>
            </a:r>
          </a:p>
          <a:p>
            <a:endParaRPr lang="cs-CZ" sz="3600" dirty="0"/>
          </a:p>
          <a:p>
            <a:endParaRPr lang="cs-CZ" sz="3600" i="1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1560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003ED-D0A7-C6A9-52C1-916075F93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výjimka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F870E-C03D-F8B3-F1FC-2E188EC49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výjimkách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toho bylo napsáno mnoho. </a:t>
            </a:r>
          </a:p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Jelínek argumentuje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výčitkou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(Dokulil/Jelínek 1967, s. 626n.), </a:t>
            </a:r>
          </a:p>
          <a:p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35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záměrnost</a:t>
            </a:r>
            <a:r>
              <a:rPr lang="cs-CZ" sz="3600" dirty="0"/>
              <a:t> </a:t>
            </a:r>
            <a:r>
              <a:rPr lang="cs-CZ" sz="3600" b="1" dirty="0"/>
              <a:t>mluvčího</a:t>
            </a:r>
            <a:r>
              <a:rPr lang="cs-CZ" sz="3600" dirty="0"/>
              <a:t>: </a:t>
            </a:r>
            <a:r>
              <a:rPr lang="cs-CZ" sz="3600" i="1" dirty="0"/>
              <a:t>Pořád si zapomínáš přezůvky!</a:t>
            </a:r>
          </a:p>
          <a:p>
            <a:endParaRPr lang="cs-CZ" sz="3600" dirty="0"/>
          </a:p>
          <a:p>
            <a:endParaRPr lang="cs-CZ" sz="3600" i="1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4004784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záměrnost</a:t>
            </a:r>
            <a:r>
              <a:rPr lang="cs-CZ" sz="3600" dirty="0"/>
              <a:t> </a:t>
            </a:r>
            <a:r>
              <a:rPr lang="cs-CZ" sz="3600" b="1" dirty="0"/>
              <a:t>mluvčího</a:t>
            </a:r>
            <a:r>
              <a:rPr lang="cs-CZ" sz="3600" dirty="0"/>
              <a:t>: </a:t>
            </a:r>
            <a:r>
              <a:rPr lang="cs-CZ" sz="3600" i="1" dirty="0"/>
              <a:t>Pořád si zapomínáš přezůvky!</a:t>
            </a:r>
          </a:p>
          <a:p>
            <a:r>
              <a:rPr lang="cs-CZ" sz="3600" b="1" dirty="0"/>
              <a:t>příjemce</a:t>
            </a:r>
            <a:r>
              <a:rPr lang="cs-CZ" sz="3600" dirty="0"/>
              <a:t>: interpretuje informaci (,) nebo výčitku</a:t>
            </a:r>
          </a:p>
          <a:p>
            <a:endParaRPr lang="cs-CZ" sz="3600" i="1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019023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záměrnost</a:t>
            </a:r>
            <a:r>
              <a:rPr lang="cs-CZ" sz="3600" dirty="0"/>
              <a:t> </a:t>
            </a:r>
            <a:r>
              <a:rPr lang="cs-CZ" sz="3600" b="1" dirty="0"/>
              <a:t>mluvčího</a:t>
            </a:r>
            <a:r>
              <a:rPr lang="cs-CZ" sz="3600" dirty="0"/>
              <a:t>: </a:t>
            </a:r>
            <a:r>
              <a:rPr lang="cs-CZ" sz="3600" i="1" dirty="0"/>
              <a:t>Pořád si zapomínáš přezůvky!</a:t>
            </a:r>
          </a:p>
          <a:p>
            <a:r>
              <a:rPr lang="cs-CZ" sz="3600" b="1" dirty="0"/>
              <a:t>příjemce</a:t>
            </a:r>
            <a:r>
              <a:rPr lang="cs-CZ" sz="3600" dirty="0"/>
              <a:t>: interpretuje informaci (,) nebo výčitku</a:t>
            </a:r>
          </a:p>
          <a:p>
            <a:r>
              <a:rPr lang="cs-CZ" sz="3600" dirty="0"/>
              <a:t>anebo ani jedno vůbec nezaznamená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5267494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nezáměrnost</a:t>
            </a:r>
            <a:r>
              <a:rPr lang="cs-CZ" sz="3600" dirty="0"/>
              <a:t> </a:t>
            </a:r>
          </a:p>
          <a:p>
            <a:endParaRPr lang="cs-CZ" sz="3600" dirty="0"/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9702724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nezáměrnost</a:t>
            </a:r>
            <a:r>
              <a:rPr lang="cs-CZ" sz="3600" dirty="0"/>
              <a:t> </a:t>
            </a:r>
            <a:r>
              <a:rPr lang="cs-CZ" sz="3600" b="1" dirty="0"/>
              <a:t>mluvčího</a:t>
            </a:r>
            <a:r>
              <a:rPr lang="cs-CZ" sz="3600" dirty="0"/>
              <a:t>: </a:t>
            </a:r>
          </a:p>
          <a:p>
            <a:endParaRPr lang="cs-CZ" sz="3600" dirty="0"/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20607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nezáměrnost</a:t>
            </a:r>
            <a:r>
              <a:rPr lang="cs-CZ" sz="3600" dirty="0"/>
              <a:t> mluvčího: </a:t>
            </a:r>
          </a:p>
          <a:p>
            <a:r>
              <a:rPr lang="cs-CZ" sz="3600" i="1" dirty="0"/>
              <a:t>Pořád si zapomínáš přezůvky.</a:t>
            </a:r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2409992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nezáměrnost</a:t>
            </a:r>
            <a:r>
              <a:rPr lang="cs-CZ" sz="3600" dirty="0"/>
              <a:t> mluvčího: </a:t>
            </a:r>
          </a:p>
          <a:p>
            <a:r>
              <a:rPr lang="cs-CZ" sz="3600" i="1" dirty="0"/>
              <a:t>Pořád si zapomínáš přezůvky.</a:t>
            </a:r>
          </a:p>
          <a:p>
            <a:r>
              <a:rPr lang="cs-CZ" sz="3600" dirty="0"/>
              <a:t>bez vykřičníku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848819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nezáměrnost</a:t>
            </a:r>
            <a:r>
              <a:rPr lang="cs-CZ" sz="3600" dirty="0"/>
              <a:t> mluvčího: </a:t>
            </a:r>
          </a:p>
          <a:p>
            <a:r>
              <a:rPr lang="cs-CZ" sz="3600" i="1" dirty="0"/>
              <a:t>Pořád si zapomínáš přezůvky.</a:t>
            </a:r>
          </a:p>
          <a:p>
            <a:r>
              <a:rPr lang="cs-CZ" sz="3600" dirty="0"/>
              <a:t>bez vykřičníku, jen tečka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185432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nezáměrnost</a:t>
            </a:r>
            <a:r>
              <a:rPr lang="cs-CZ" sz="3600" dirty="0"/>
              <a:t> mluvčího: </a:t>
            </a:r>
          </a:p>
          <a:p>
            <a:r>
              <a:rPr lang="cs-CZ" sz="3600" i="1" dirty="0"/>
              <a:t>Pořád si zapomínáš přezůvky.</a:t>
            </a:r>
          </a:p>
          <a:p>
            <a:r>
              <a:rPr lang="cs-CZ" sz="3600" dirty="0"/>
              <a:t>bez vykřičníku, jen tečka, byť i ta je někdy příliš…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321077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komunikaci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nezáměrnost</a:t>
            </a:r>
            <a:r>
              <a:rPr lang="cs-CZ" sz="3600" dirty="0"/>
              <a:t> mluvčího: </a:t>
            </a:r>
          </a:p>
          <a:p>
            <a:r>
              <a:rPr lang="cs-CZ" sz="3600" i="1" dirty="0"/>
              <a:t>Pořád si zapomínáš přezůvky.</a:t>
            </a:r>
          </a:p>
          <a:p>
            <a:r>
              <a:rPr lang="cs-CZ" sz="3600" dirty="0"/>
              <a:t>bez vykřičníku, jen tečka, byť i ta je někdy příliš…</a:t>
            </a:r>
          </a:p>
          <a:p>
            <a:r>
              <a:rPr lang="cs-CZ" sz="3600" dirty="0"/>
              <a:t>příjemce si informaci může mylně vyložit jako v-u</a:t>
            </a:r>
          </a:p>
        </p:txBody>
      </p:sp>
    </p:spTree>
    <p:extLst>
      <p:ext uri="{BB962C8B-B14F-4D97-AF65-F5344CB8AC3E}">
        <p14:creationId xmlns:p14="http://schemas.microsoft.com/office/powerpoint/2010/main" val="217400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003ED-D0A7-C6A9-52C1-916075F93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výjimka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F870E-C03D-F8B3-F1FC-2E188EC49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výjimkách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toho bylo napsáno mnoho. </a:t>
            </a:r>
          </a:p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Jelínek argumentuje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výčitkou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(Dokulil/Jelínek 1967, s. 626n.), </a:t>
            </a:r>
          </a:p>
          <a:p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Sgall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přejímkou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(2014, s. 150). </a:t>
            </a:r>
          </a:p>
          <a:p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5539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psychologii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SSČ </a:t>
            </a:r>
            <a:r>
              <a:rPr lang="cs-CZ" sz="3600" b="1" dirty="0"/>
              <a:t>výčitka </a:t>
            </a:r>
            <a:r>
              <a:rPr lang="cs-CZ" sz="3600" dirty="0"/>
              <a:t>(…) </a:t>
            </a:r>
            <a:r>
              <a:rPr lang="cs-CZ" sz="3600" i="1" dirty="0"/>
              <a:t>upozornění na poklesek, </a:t>
            </a:r>
            <a:r>
              <a:rPr lang="cs-CZ" sz="3600" i="1" dirty="0">
                <a:solidFill>
                  <a:srgbClr val="FF0000"/>
                </a:solidFill>
              </a:rPr>
              <a:t>vinu</a:t>
            </a:r>
            <a:r>
              <a:rPr lang="cs-CZ" sz="3600" i="1" dirty="0"/>
              <a:t>, pokárání za ně</a:t>
            </a:r>
            <a:r>
              <a:rPr lang="cs-CZ" sz="3600" dirty="0"/>
              <a:t>: ostrá, nespravedlivá výčitka; (…) mít výčitky svědomí </a:t>
            </a:r>
            <a:r>
              <a:rPr lang="cs-CZ" sz="3600" i="1" dirty="0">
                <a:solidFill>
                  <a:srgbClr val="FF0000"/>
                </a:solidFill>
              </a:rPr>
              <a:t>pocit viny </a:t>
            </a:r>
          </a:p>
          <a:p>
            <a:r>
              <a:rPr lang="cs-CZ" sz="3600" dirty="0"/>
              <a:t>příjemce si informaci může mylně vyložit jako v-u</a:t>
            </a:r>
          </a:p>
        </p:txBody>
      </p:sp>
    </p:spTree>
    <p:extLst>
      <p:ext uri="{BB962C8B-B14F-4D97-AF65-F5344CB8AC3E}">
        <p14:creationId xmlns:p14="http://schemas.microsoft.com/office/powerpoint/2010/main" val="12941135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3. Výčitka  – v psychologii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SSČ </a:t>
            </a:r>
            <a:r>
              <a:rPr lang="cs-CZ" sz="3600" b="1" dirty="0"/>
              <a:t>výčitka </a:t>
            </a:r>
            <a:r>
              <a:rPr lang="cs-CZ" sz="3600" dirty="0"/>
              <a:t>(…) </a:t>
            </a:r>
            <a:r>
              <a:rPr lang="cs-CZ" sz="3600" i="1" dirty="0"/>
              <a:t>upozornění na poklesek, </a:t>
            </a:r>
            <a:r>
              <a:rPr lang="cs-CZ" sz="3600" i="1" dirty="0">
                <a:solidFill>
                  <a:srgbClr val="FF0000"/>
                </a:solidFill>
              </a:rPr>
              <a:t>vinu</a:t>
            </a:r>
            <a:r>
              <a:rPr lang="cs-CZ" sz="3600" i="1" dirty="0"/>
              <a:t>, pokárání za ně</a:t>
            </a:r>
            <a:r>
              <a:rPr lang="cs-CZ" sz="3600" dirty="0"/>
              <a:t>: ostrá, nespravedlivá výčitka; (…) mít výčitky svědomí </a:t>
            </a:r>
            <a:r>
              <a:rPr lang="cs-CZ" sz="3600" i="1" dirty="0">
                <a:solidFill>
                  <a:srgbClr val="FF0000"/>
                </a:solidFill>
              </a:rPr>
              <a:t>pocit viny </a:t>
            </a:r>
          </a:p>
          <a:p>
            <a:r>
              <a:rPr lang="cs-CZ" sz="3600" dirty="0"/>
              <a:t>příjemce si informaci může mylně vyložit jako v-u</a:t>
            </a:r>
          </a:p>
        </p:txBody>
      </p:sp>
    </p:spTree>
    <p:extLst>
      <p:ext uri="{BB962C8B-B14F-4D97-AF65-F5344CB8AC3E}">
        <p14:creationId xmlns:p14="http://schemas.microsoft.com/office/powerpoint/2010/main" val="36067020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VÝHRŮŽKA/VYHRŮŽKA…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příjemce: mylně chápe jako výhrůžku…</a:t>
            </a:r>
          </a:p>
          <a:p>
            <a:r>
              <a:rPr lang="cs-CZ" sz="3600" dirty="0"/>
              <a:t>v písemné komunikaci (e-mail ap.):</a:t>
            </a:r>
          </a:p>
          <a:p>
            <a:r>
              <a:rPr lang="cs-CZ" sz="3600" i="1" dirty="0">
                <a:solidFill>
                  <a:srgbClr val="FF0000"/>
                </a:solidFill>
              </a:rPr>
              <a:t>Budete-li se mnou komunikovat tímto tónem, </a:t>
            </a:r>
          </a:p>
          <a:p>
            <a:r>
              <a:rPr lang="cs-CZ" sz="3600" i="1" dirty="0">
                <a:solidFill>
                  <a:srgbClr val="FF0000"/>
                </a:solidFill>
              </a:rPr>
              <a:t>pak nebudu odpovídat.</a:t>
            </a:r>
          </a:p>
        </p:txBody>
      </p:sp>
    </p:spTree>
    <p:extLst>
      <p:ext uri="{BB962C8B-B14F-4D97-AF65-F5344CB8AC3E}">
        <p14:creationId xmlns:p14="http://schemas.microsoft.com/office/powerpoint/2010/main" val="39084820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VÝHRŮŽKA/VYHRŮŽKA…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příjemce: mylně chápe jako </a:t>
            </a:r>
            <a:r>
              <a:rPr lang="cs-CZ" sz="3600" dirty="0">
                <a:solidFill>
                  <a:srgbClr val="FF0000"/>
                </a:solidFill>
              </a:rPr>
              <a:t>výhrůžku?</a:t>
            </a:r>
          </a:p>
          <a:p>
            <a:r>
              <a:rPr lang="cs-CZ" sz="3600" dirty="0">
                <a:solidFill>
                  <a:schemeClr val="tx1">
                    <a:lumMod val="50000"/>
                  </a:schemeClr>
                </a:solidFill>
              </a:rPr>
              <a:t>v písemné komunikaci (e-mail ap.):</a:t>
            </a:r>
          </a:p>
          <a:p>
            <a:r>
              <a:rPr lang="cs-CZ" sz="3600" i="1" dirty="0">
                <a:solidFill>
                  <a:srgbClr val="FF0000"/>
                </a:solidFill>
              </a:rPr>
              <a:t>Budete-li se mnou komunikovat tímto tónem, </a:t>
            </a:r>
          </a:p>
          <a:p>
            <a:r>
              <a:rPr lang="cs-CZ" sz="3600" i="1" dirty="0">
                <a:solidFill>
                  <a:srgbClr val="FF0000"/>
                </a:solidFill>
              </a:rPr>
              <a:t>pak nebudu odpovídat.</a:t>
            </a:r>
          </a:p>
        </p:txBody>
      </p:sp>
    </p:spTree>
    <p:extLst>
      <p:ext uri="{BB962C8B-B14F-4D97-AF65-F5344CB8AC3E}">
        <p14:creationId xmlns:p14="http://schemas.microsoft.com/office/powerpoint/2010/main" val="11861545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VÝHRŮŽKA/VYHRŮŽKA…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příjemce: mylně chápe jako </a:t>
            </a:r>
            <a:r>
              <a:rPr lang="cs-CZ" sz="3600" dirty="0">
                <a:solidFill>
                  <a:srgbClr val="FF0000"/>
                </a:solidFill>
              </a:rPr>
              <a:t>výhrůžku? varování?</a:t>
            </a:r>
          </a:p>
          <a:p>
            <a:r>
              <a:rPr lang="cs-CZ" sz="3600" dirty="0">
                <a:solidFill>
                  <a:schemeClr val="tx1">
                    <a:lumMod val="50000"/>
                  </a:schemeClr>
                </a:solidFill>
              </a:rPr>
              <a:t>v písemné komunikaci (e-mail ap.):</a:t>
            </a:r>
          </a:p>
          <a:p>
            <a:r>
              <a:rPr lang="cs-CZ" sz="3600" i="1" dirty="0">
                <a:solidFill>
                  <a:srgbClr val="FF0000"/>
                </a:solidFill>
              </a:rPr>
              <a:t>Budete-li se mnou komunikovat tímto tónem, </a:t>
            </a:r>
          </a:p>
          <a:p>
            <a:r>
              <a:rPr lang="cs-CZ" sz="3600" i="1" dirty="0">
                <a:solidFill>
                  <a:srgbClr val="FF0000"/>
                </a:solidFill>
              </a:rPr>
              <a:t>pak nebudu odpovídat.</a:t>
            </a:r>
          </a:p>
        </p:txBody>
      </p:sp>
    </p:spTree>
    <p:extLst>
      <p:ext uri="{BB962C8B-B14F-4D97-AF65-F5344CB8AC3E}">
        <p14:creationId xmlns:p14="http://schemas.microsoft.com/office/powerpoint/2010/main" val="3667762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VÝHRŮŽKA/VYHRŮŽKA…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příjemce: mylně chápe jako </a:t>
            </a:r>
            <a:r>
              <a:rPr lang="cs-CZ" sz="3600" dirty="0">
                <a:solidFill>
                  <a:srgbClr val="FF0000"/>
                </a:solidFill>
              </a:rPr>
              <a:t>výhrůžku? varování? …</a:t>
            </a:r>
          </a:p>
          <a:p>
            <a:r>
              <a:rPr lang="cs-CZ" sz="3600" dirty="0">
                <a:solidFill>
                  <a:schemeClr val="tx1">
                    <a:lumMod val="50000"/>
                  </a:schemeClr>
                </a:solidFill>
              </a:rPr>
              <a:t>v písemné komunikaci (e-mail ap.):</a:t>
            </a:r>
          </a:p>
          <a:p>
            <a:r>
              <a:rPr lang="cs-CZ" sz="3600" i="1" dirty="0">
                <a:solidFill>
                  <a:srgbClr val="FF0000"/>
                </a:solidFill>
              </a:rPr>
              <a:t>Budete-li se mnou komunikovat tímto tónem, </a:t>
            </a:r>
          </a:p>
          <a:p>
            <a:r>
              <a:rPr lang="cs-CZ" sz="3600" i="1" dirty="0">
                <a:solidFill>
                  <a:srgbClr val="FF0000"/>
                </a:solidFill>
              </a:rPr>
              <a:t>pak nebudu odpovídat.</a:t>
            </a:r>
          </a:p>
        </p:txBody>
      </p:sp>
    </p:spTree>
    <p:extLst>
      <p:ext uri="{BB962C8B-B14F-4D97-AF65-F5344CB8AC3E}">
        <p14:creationId xmlns:p14="http://schemas.microsoft.com/office/powerpoint/2010/main" val="29628805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VÝHRŮŽKA/VYHRŮŽKA…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Jestli si neuklidíš ten brajgl, tak si mě nepřej!</a:t>
            </a:r>
          </a:p>
          <a:p>
            <a:endParaRPr lang="cs-CZ" sz="3600" i="1" dirty="0">
              <a:solidFill>
                <a:srgbClr val="FF0000"/>
              </a:solidFill>
            </a:endParaRPr>
          </a:p>
          <a:p>
            <a:endParaRPr lang="cs-CZ" sz="3600" i="1" dirty="0">
              <a:solidFill>
                <a:srgbClr val="FF0000"/>
              </a:solidFill>
            </a:endParaRPr>
          </a:p>
          <a:p>
            <a:endParaRPr lang="cs-CZ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9273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1700A-8BD6-A7D0-74F3-B46FE268FB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Výjimky, výčitky, výhrůžky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BBFC05-8E34-9744-6FAE-F3A31F9451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200" dirty="0"/>
              <a:t>Jako </a:t>
            </a:r>
            <a:r>
              <a:rPr lang="cs-CZ" sz="3200" b="1" dirty="0"/>
              <a:t>komunikační strategie</a:t>
            </a:r>
          </a:p>
          <a:p>
            <a:r>
              <a:rPr lang="cs-CZ" sz="3200" dirty="0"/>
              <a:t>A otázka jejich </a:t>
            </a:r>
            <a:r>
              <a:rPr lang="cs-CZ" sz="3200" b="1" dirty="0"/>
              <a:t>úspěšnosti</a:t>
            </a:r>
            <a:r>
              <a:rPr lang="cs-CZ" sz="3200" dirty="0"/>
              <a:t>, </a:t>
            </a:r>
          </a:p>
          <a:p>
            <a:r>
              <a:rPr lang="cs-CZ" sz="3200" dirty="0"/>
              <a:t>potažmo </a:t>
            </a:r>
            <a:r>
              <a:rPr lang="cs-CZ" sz="3200" b="1" dirty="0"/>
              <a:t>alternativ</a:t>
            </a:r>
          </a:p>
        </p:txBody>
      </p:sp>
    </p:spTree>
    <p:extLst>
      <p:ext uri="{BB962C8B-B14F-4D97-AF65-F5344CB8AC3E}">
        <p14:creationId xmlns:p14="http://schemas.microsoft.com/office/powerpoint/2010/main" val="80873813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VÝHRŮŽKA/VYHRŮŽKA…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Jestli si neuklidíš ten brajgl, tak si mě nepřej!</a:t>
            </a:r>
          </a:p>
          <a:p>
            <a:endParaRPr lang="cs-CZ" sz="3600" i="1" dirty="0">
              <a:solidFill>
                <a:srgbClr val="FF0000"/>
              </a:solidFill>
            </a:endParaRPr>
          </a:p>
          <a:p>
            <a:endParaRPr lang="cs-CZ" sz="3600" i="1" dirty="0">
              <a:solidFill>
                <a:srgbClr val="FF0000"/>
              </a:solidFill>
            </a:endParaRPr>
          </a:p>
          <a:p>
            <a:endParaRPr lang="cs-CZ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0636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err="1"/>
              <a:t>VÝHRŮžka</a:t>
            </a:r>
            <a:r>
              <a:rPr lang="cs-CZ" sz="6600" dirty="0"/>
              <a:t> a </a:t>
            </a:r>
            <a:r>
              <a:rPr lang="cs-CZ" sz="6600" dirty="0">
                <a:solidFill>
                  <a:srgbClr val="00B050"/>
                </a:solidFill>
              </a:rPr>
              <a:t>já-výrok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Jestli si neuklidíš ten brajgl, tak si mě nepřej!</a:t>
            </a:r>
          </a:p>
          <a:p>
            <a:endParaRPr lang="cs-CZ" sz="3600" i="1" dirty="0">
              <a:solidFill>
                <a:srgbClr val="FF0000"/>
              </a:solidFill>
            </a:endParaRPr>
          </a:p>
          <a:p>
            <a:r>
              <a:rPr lang="cs-CZ" sz="3600" i="1" dirty="0">
                <a:solidFill>
                  <a:srgbClr val="00B050"/>
                </a:solidFill>
              </a:rPr>
              <a:t>Když vidím ty věci na zemi, jsem rozzlobený/á, </a:t>
            </a:r>
          </a:p>
          <a:p>
            <a:r>
              <a:rPr lang="cs-CZ" sz="3600" i="1" dirty="0">
                <a:solidFill>
                  <a:srgbClr val="00B050"/>
                </a:solidFill>
              </a:rPr>
              <a:t>potřeboval bych tudy projít.</a:t>
            </a:r>
          </a:p>
          <a:p>
            <a:endParaRPr lang="cs-CZ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687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003ED-D0A7-C6A9-52C1-916075F93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výjimka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F870E-C03D-F8B3-F1FC-2E188EC49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výjimkách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toho bylo napsáno mnoho. </a:t>
            </a:r>
          </a:p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Jelínek argumentuje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výčitkou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(Dokulil/Jelínek 1967, s. 626n.), </a:t>
            </a:r>
          </a:p>
          <a:p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Sgall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přejímkou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(2014, s. 150). </a:t>
            </a:r>
          </a:p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Ať už ta slova žáci a vyučující píší jakkoli </a:t>
            </a:r>
          </a:p>
          <a:p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60662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>
                <a:solidFill>
                  <a:srgbClr val="00B050"/>
                </a:solidFill>
              </a:rPr>
              <a:t>já-výrok </a:t>
            </a:r>
            <a:r>
              <a:rPr lang="cs-CZ" sz="6600" dirty="0"/>
              <a:t>+</a:t>
            </a:r>
            <a:r>
              <a:rPr lang="cs-CZ" sz="6600" dirty="0">
                <a:solidFill>
                  <a:srgbClr val="00B050"/>
                </a:solidFill>
              </a:rPr>
              <a:t> </a:t>
            </a:r>
            <a:r>
              <a:rPr lang="cs-CZ" sz="6600" dirty="0">
                <a:solidFill>
                  <a:srgbClr val="00B0F0"/>
                </a:solidFill>
              </a:rPr>
              <a:t>žádost/přání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Když vidím ty věci na zemi, jsem rozzlobený/á, </a:t>
            </a:r>
          </a:p>
          <a:p>
            <a:r>
              <a:rPr lang="cs-CZ" sz="3600" i="1" dirty="0">
                <a:solidFill>
                  <a:srgbClr val="00B050"/>
                </a:solidFill>
              </a:rPr>
              <a:t>potřeboval bych tudy projít.</a:t>
            </a:r>
          </a:p>
          <a:p>
            <a:endParaRPr lang="cs-CZ" sz="3600" i="1" dirty="0">
              <a:solidFill>
                <a:srgbClr val="00B050"/>
              </a:solidFill>
            </a:endParaRPr>
          </a:p>
          <a:p>
            <a:r>
              <a:rPr lang="cs-CZ" sz="3600" i="1" dirty="0">
                <a:solidFill>
                  <a:srgbClr val="00B0F0"/>
                </a:solidFill>
              </a:rPr>
              <a:t>Mohl/a bys to prosím uklidit?</a:t>
            </a:r>
          </a:p>
          <a:p>
            <a:endParaRPr lang="cs-CZ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0311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20FD-46CE-C6A0-AD1F-6CFC07BF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>
                <a:solidFill>
                  <a:srgbClr val="00B050"/>
                </a:solidFill>
              </a:rPr>
              <a:t>já-výrok </a:t>
            </a:r>
            <a:r>
              <a:rPr lang="cs-CZ" sz="6600" dirty="0"/>
              <a:t>+</a:t>
            </a:r>
            <a:r>
              <a:rPr lang="cs-CZ" sz="6600" dirty="0">
                <a:solidFill>
                  <a:srgbClr val="00B050"/>
                </a:solidFill>
              </a:rPr>
              <a:t> </a:t>
            </a:r>
            <a:r>
              <a:rPr lang="cs-CZ" sz="6600" dirty="0">
                <a:solidFill>
                  <a:srgbClr val="00B0F0"/>
                </a:solidFill>
              </a:rPr>
              <a:t>žádost/přání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97CC2-7306-B2C1-8994-BB6574CF4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00B050"/>
                </a:solidFill>
              </a:rPr>
              <a:t>Když vidím ty věci na zemi, jsem rozzlobený/á, </a:t>
            </a:r>
          </a:p>
          <a:p>
            <a:r>
              <a:rPr lang="cs-CZ" sz="3600" i="1" dirty="0">
                <a:solidFill>
                  <a:srgbClr val="00B050"/>
                </a:solidFill>
              </a:rPr>
              <a:t>potřeboval bych tudy projít.</a:t>
            </a:r>
          </a:p>
          <a:p>
            <a:endParaRPr lang="cs-CZ" sz="3600" i="1" dirty="0">
              <a:solidFill>
                <a:srgbClr val="00B050"/>
              </a:solidFill>
            </a:endParaRPr>
          </a:p>
          <a:p>
            <a:r>
              <a:rPr lang="cs-CZ" sz="3600" i="1" dirty="0">
                <a:solidFill>
                  <a:srgbClr val="00B0F0"/>
                </a:solidFill>
              </a:rPr>
              <a:t>Mohl/a bys to prosím uklidit?</a:t>
            </a:r>
          </a:p>
          <a:p>
            <a:r>
              <a:rPr lang="cs-CZ" sz="3600" dirty="0"/>
              <a:t>Jsem s to akceptovat negativní odpověď: </a:t>
            </a:r>
            <a:r>
              <a:rPr lang="cs-CZ" sz="3600" i="1" dirty="0"/>
              <a:t>Ne.</a:t>
            </a:r>
          </a:p>
        </p:txBody>
      </p:sp>
    </p:spTree>
    <p:extLst>
      <p:ext uri="{BB962C8B-B14F-4D97-AF65-F5344CB8AC3E}">
        <p14:creationId xmlns:p14="http://schemas.microsoft.com/office/powerpoint/2010/main" val="28677922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1700A-8BD6-A7D0-74F3-B46FE268FB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600" dirty="0"/>
              <a:t>výčitky, výhrůžky a jejich alternativy</a:t>
            </a:r>
            <a:endParaRPr lang="cs-CZ" sz="6600" dirty="0">
              <a:solidFill>
                <a:srgbClr val="00B0F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BBFC05-8E34-9744-6FAE-F3A31F9451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200" dirty="0">
                <a:solidFill>
                  <a:srgbClr val="00B050"/>
                </a:solidFill>
              </a:rPr>
              <a:t>já-výroky</a:t>
            </a:r>
            <a:r>
              <a:rPr lang="cs-CZ" sz="3200" dirty="0"/>
              <a:t>, </a:t>
            </a:r>
            <a:r>
              <a:rPr lang="cs-CZ" sz="3200" dirty="0">
                <a:solidFill>
                  <a:srgbClr val="00B0F0"/>
                </a:solidFill>
              </a:rPr>
              <a:t>žádosti </a:t>
            </a:r>
          </a:p>
          <a:p>
            <a:r>
              <a:rPr lang="cs-CZ" sz="3200" dirty="0"/>
              <a:t>Jako </a:t>
            </a:r>
            <a:r>
              <a:rPr lang="cs-CZ" sz="3200" b="1" dirty="0"/>
              <a:t>komunikační strategie</a:t>
            </a:r>
          </a:p>
          <a:p>
            <a:r>
              <a:rPr lang="cs-CZ" sz="3200" dirty="0"/>
              <a:t>A otázka jejich </a:t>
            </a:r>
            <a:r>
              <a:rPr lang="cs-CZ" sz="3200" b="1" dirty="0"/>
              <a:t>úspěšnosti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755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003ED-D0A7-C6A9-52C1-916075F93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výjimka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F870E-C03D-F8B3-F1FC-2E188EC49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výjimkách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toho bylo napsáno mnoho. </a:t>
            </a:r>
          </a:p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Jelínek argumentuje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výčitkou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(Dokulil/Jelínek 1967, s. 626n.), </a:t>
            </a:r>
          </a:p>
          <a:p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Sgall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přejímkou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(2014, s. 150). </a:t>
            </a:r>
          </a:p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Ať už ta slova žáci a vyučující píší jakkoli, zásadní nakonec je, </a:t>
            </a:r>
          </a:p>
          <a:p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81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003ED-D0A7-C6A9-52C1-916075F93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výjimka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F870E-C03D-F8B3-F1FC-2E188EC49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výjimkách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toho bylo napsáno mnoho. </a:t>
            </a:r>
          </a:p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Jelínek argumentuje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výčitkou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(Dokulil/Jelínek 1967, s. 626n.), </a:t>
            </a:r>
          </a:p>
          <a:p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Sgall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přejímkou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(2014, s. 150). </a:t>
            </a:r>
          </a:p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Ať už ta slova žáci a vyučující píší jakkoli, zásadní nakonec je, </a:t>
            </a:r>
          </a:p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které z nich používají jako… </a:t>
            </a:r>
          </a:p>
          <a:p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30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003ED-D0A7-C6A9-52C1-916075F93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výjimka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F870E-C03D-F8B3-F1FC-2E188EC49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výjimkách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toho bylo napsáno mnoho. </a:t>
            </a:r>
          </a:p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Jelínek argumentuje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výčitkou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(Dokulil/Jelínek 1967, s. 626n.), </a:t>
            </a:r>
          </a:p>
          <a:p>
            <a:r>
              <a:rPr lang="cs-CZ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Sgall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přejímkou 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(2014, s. 150). </a:t>
            </a:r>
          </a:p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Ať už ta slova žáci a vyučující píší jakkoli, zásadní nakonec je, </a:t>
            </a:r>
          </a:p>
          <a:p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které z nich používají jako… </a:t>
            </a:r>
          </a:p>
          <a:p>
            <a:r>
              <a:rPr lang="cs-CZ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komunikační strategie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767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1055140E9E954FAFDAD3DA3EEBBE9A" ma:contentTypeVersion="2" ma:contentTypeDescription="Vytvoří nový dokument" ma:contentTypeScope="" ma:versionID="3dd6f38b50733c2619a5eea079478325">
  <xsd:schema xmlns:xsd="http://www.w3.org/2001/XMLSchema" xmlns:xs="http://www.w3.org/2001/XMLSchema" xmlns:p="http://schemas.microsoft.com/office/2006/metadata/properties" xmlns:ns2="edc77fe9-b78a-4847-a427-0abbeb6b7740" targetNamespace="http://schemas.microsoft.com/office/2006/metadata/properties" ma:root="true" ma:fieldsID="1a294aa327dc49d9b80a4c0a84832b5b" ns2:_="">
    <xsd:import namespace="edc77fe9-b78a-4847-a427-0abbeb6b77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c77fe9-b78a-4847-a427-0abbeb6b77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A49B57-98BA-4560-9802-EB4840BC4B10}"/>
</file>

<file path=customXml/itemProps2.xml><?xml version="1.0" encoding="utf-8"?>
<ds:datastoreItem xmlns:ds="http://schemas.openxmlformats.org/officeDocument/2006/customXml" ds:itemID="{F99AAE14-617B-430F-BC59-D385B7026B9F}"/>
</file>

<file path=customXml/itemProps3.xml><?xml version="1.0" encoding="utf-8"?>
<ds:datastoreItem xmlns:ds="http://schemas.openxmlformats.org/officeDocument/2006/customXml" ds:itemID="{4672D90D-9594-4A8A-8533-623E3929F3E1}"/>
</file>

<file path=docProps/app.xml><?xml version="1.0" encoding="utf-8"?>
<Properties xmlns="http://schemas.openxmlformats.org/officeDocument/2006/extended-properties" xmlns:vt="http://schemas.openxmlformats.org/officeDocument/2006/docPropsVTypes">
  <Template>{0C261B8B-E55F-4BE9-835D-0F6B1BE061BC}tf03457452</Template>
  <TotalTime>733</TotalTime>
  <Words>1695</Words>
  <Application>Microsoft Office PowerPoint</Application>
  <PresentationFormat>Širokoúhlá obrazovka</PresentationFormat>
  <Paragraphs>256</Paragraphs>
  <Slides>62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62</vt:i4>
      </vt:variant>
    </vt:vector>
  </HeadingPairs>
  <TitlesOfParts>
    <vt:vector size="66" baseType="lpstr">
      <vt:lpstr>Arial</vt:lpstr>
      <vt:lpstr>Calibri</vt:lpstr>
      <vt:lpstr>Calibri Light</vt:lpstr>
      <vt:lpstr>Nebe</vt:lpstr>
      <vt:lpstr>ČEST VÝJIMKÁM?</vt:lpstr>
      <vt:lpstr>výjimka</vt:lpstr>
      <vt:lpstr>výjimka</vt:lpstr>
      <vt:lpstr>výjimka</vt:lpstr>
      <vt:lpstr>výjimka</vt:lpstr>
      <vt:lpstr>výjimka</vt:lpstr>
      <vt:lpstr>výjimka</vt:lpstr>
      <vt:lpstr>výjimka</vt:lpstr>
      <vt:lpstr>výjimka</vt:lpstr>
      <vt:lpstr>výčitka</vt:lpstr>
      <vt:lpstr>Výčitka – SLOVOTVORBA</vt:lpstr>
      <vt:lpstr>0. výčitka – SLOVOTVORBA</vt:lpstr>
      <vt:lpstr>0. výčitka – SLOVOTVORBA</vt:lpstr>
      <vt:lpstr>1. Výčitka – VÝZNAM</vt:lpstr>
      <vt:lpstr>1. výčitka – VÝZNAM</vt:lpstr>
      <vt:lpstr>1. výčitka – VÝZNAM</vt:lpstr>
      <vt:lpstr>1. výčitka – VÝZNAM</vt:lpstr>
      <vt:lpstr>1. výčitka – VÝZNAM</vt:lpstr>
      <vt:lpstr>2. výčitka – výraz</vt:lpstr>
      <vt:lpstr>2. výčitka – výraz</vt:lpstr>
      <vt:lpstr>2. výčitka – výraz</vt:lpstr>
      <vt:lpstr>2. výčitka – výraz</vt:lpstr>
      <vt:lpstr>2. výčitka – výraz</vt:lpstr>
      <vt:lpstr>2. výčitka – výraz</vt:lpstr>
      <vt:lpstr>2. výčitka – výraz</vt:lpstr>
      <vt:lpstr>2. výčitka – výraz</vt:lpstr>
      <vt:lpstr>2. výčitka – výraz</vt:lpstr>
      <vt:lpstr>2. výčitka – výraz</vt:lpstr>
      <vt:lpstr>2. výčitka – výraz</vt:lpstr>
      <vt:lpstr>2. výčitka – výraz</vt:lpstr>
      <vt:lpstr>2. Výčitka :: VÝJIMKA (VID?)</vt:lpstr>
      <vt:lpstr>2. Výčitka :: VÝJIMKA (VID?)</vt:lpstr>
      <vt:lpstr>2. Výčitka :: VÝJIMKA (VID?)</vt:lpstr>
      <vt:lpstr>2. Výčitka :: VÝJIMKA (VID?)</vt:lpstr>
      <vt:lpstr>2. Výčitka :: VÝJIMKA (VID?)</vt:lpstr>
      <vt:lpstr>2. Výčitka :: VÝJIMKA (VID?)</vt:lpstr>
      <vt:lpstr>2. Výčitka :: VÝJIMKA (VID?)</vt:lpstr>
      <vt:lpstr>3. Výčitka  – v komunikaci</vt:lpstr>
      <vt:lpstr>3. Výčitka  – v komunikaci</vt:lpstr>
      <vt:lpstr>3. Výčitka  – v komunikaci</vt:lpstr>
      <vt:lpstr>3. Výčitka  – v komunikaci</vt:lpstr>
      <vt:lpstr>3. Výčitka  – v komunikaci</vt:lpstr>
      <vt:lpstr>3. Výčitka  – v komunikaci</vt:lpstr>
      <vt:lpstr>3. Výčitka  – v komunikaci</vt:lpstr>
      <vt:lpstr>3. Výčitka  – v komunikaci</vt:lpstr>
      <vt:lpstr>3. Výčitka  – v komunikaci</vt:lpstr>
      <vt:lpstr>3. Výčitka  – v komunikaci</vt:lpstr>
      <vt:lpstr>3. Výčitka  – v komunikaci</vt:lpstr>
      <vt:lpstr>3. Výčitka  – v komunikaci</vt:lpstr>
      <vt:lpstr>3. Výčitka  – v psychologii</vt:lpstr>
      <vt:lpstr>3. Výčitka  – v psychologii</vt:lpstr>
      <vt:lpstr>VÝHRŮŽKA/VYHRŮŽKA…</vt:lpstr>
      <vt:lpstr>VÝHRŮŽKA/VYHRŮŽKA…</vt:lpstr>
      <vt:lpstr>VÝHRŮŽKA/VYHRŮŽKA…</vt:lpstr>
      <vt:lpstr>VÝHRŮŽKA/VYHRŮŽKA…</vt:lpstr>
      <vt:lpstr>VÝHRŮŽKA/VYHRŮŽKA…</vt:lpstr>
      <vt:lpstr>Výjimky, výčitky, výhrůžky</vt:lpstr>
      <vt:lpstr>VÝHRŮŽKA/VYHRŮŽKA…</vt:lpstr>
      <vt:lpstr>VÝHRŮžka a já-výrok</vt:lpstr>
      <vt:lpstr>já-výrok + žádost/přání</vt:lpstr>
      <vt:lpstr>já-výrok + žádost/přání</vt:lpstr>
      <vt:lpstr>výčitky, výhrůžky a jejich alternativy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ČEST VÝJIMKÁM?</dc:title>
  <dc:creator>Adam Veřmiřovský</dc:creator>
  <cp:lastModifiedBy>Adam Veřmiřovský</cp:lastModifiedBy>
  <cp:revision>77</cp:revision>
  <dcterms:created xsi:type="dcterms:W3CDTF">2022-05-04T12:59:02Z</dcterms:created>
  <dcterms:modified xsi:type="dcterms:W3CDTF">2022-05-05T14:53:15Z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0x010100761055140E9E954FAFDAD3DA3EEBBE9A</vt:lpwstr>
  </property>
</Properties>
</file>