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9" r:id="rId7"/>
    <p:sldId id="270" r:id="rId8"/>
    <p:sldId id="271" r:id="rId9"/>
    <p:sldId id="276" r:id="rId10"/>
    <p:sldId id="263" r:id="rId11"/>
    <p:sldId id="268" r:id="rId12"/>
    <p:sldId id="272" r:id="rId13"/>
    <p:sldId id="274" r:id="rId14"/>
    <p:sldId id="275" r:id="rId15"/>
    <p:sldId id="262" r:id="rId16"/>
    <p:sldId id="264" r:id="rId17"/>
    <p:sldId id="265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27.2.2018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z/url?sa=i&amp;rct=j&amp;q=&amp;esrc=s&amp;source=imgres&amp;cd=&amp;cad=rja&amp;uact=8&amp;ved=2ahUKEwjKqMzopMTZAhVGL1AKHRYIBfsQjRx6BAgAEAY&amp;url=https://neoluxor.cz/ucebnice/cesky-krok-za-krokem-1-czech-step-by-step-1-ucebnice-klic-2-cd--251332/&amp;psig=AOvVaw0q-fm585JVNR7aoI7WOSCE&amp;ust=151975878818754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google.cz/url?sa=i&amp;rct=j&amp;q=&amp;esrc=s&amp;source=images&amp;cd=&amp;cad=rja&amp;uact=8&amp;ved=2ahUKEwiolae4wsTZAhVKK1AKHc6vCucQjRx6BAgAEAY&amp;url=https://www.bux.cz/ceska-soucasna/stare-povesti-ceske-a-moravske-adaptovana-ceska-proza-cd-aj-nj-rj-1&amp;psig=AOvVaw3wqZEP1RBS0x4Osgqd-dwy&amp;ust=151976672437041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hyperlink" Target="https://www.google.cz/url?sa=i&amp;rct=j&amp;q=&amp;esrc=s&amp;source=images&amp;cd=&amp;cad=rja&amp;uact=8&amp;ved=2ahUKEwju9tTEwsTZAhXJYVAKHZe4C8IQjRx6BAgAEAY&amp;url=https://www.knihydobrovsky.cz/povidky-malostranske-adaptovana-ceska-proza-cd-aj-nj-rj-36177&amp;psig=AOvVaw3wqZEP1RBS0x4Osgqd-dwy&amp;ust=151976672437041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835696" y="1844824"/>
            <a:ext cx="7308304" cy="1872208"/>
          </a:xfrm>
        </p:spPr>
        <p:txBody>
          <a:bodyPr/>
          <a:lstStyle/>
          <a:p>
            <a:pPr algn="ctr"/>
            <a:r>
              <a:rPr lang="cs-CZ" dirty="0" smtClean="0"/>
              <a:t>Výuka českého jazyka pro žáky-cizince na základní škole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071934" y="5286388"/>
            <a:ext cx="4857768" cy="1088534"/>
          </a:xfrm>
        </p:spPr>
        <p:txBody>
          <a:bodyPr/>
          <a:lstStyle/>
          <a:p>
            <a:r>
              <a:rPr lang="cs-CZ" dirty="0" smtClean="0"/>
              <a:t>Mgr. </a:t>
            </a:r>
            <a:r>
              <a:rPr lang="cs-CZ" dirty="0" err="1" smtClean="0"/>
              <a:t>et</a:t>
            </a:r>
            <a:r>
              <a:rPr lang="cs-CZ" dirty="0" smtClean="0"/>
              <a:t> Mgr. Nela Martinková</a:t>
            </a:r>
          </a:p>
          <a:p>
            <a:r>
              <a:rPr lang="cs-CZ" dirty="0" smtClean="0"/>
              <a:t>ZŠ a MŠ Staňkova, Brno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7467600" cy="34021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5063" t="23489" r="22246" b="16281"/>
          <a:stretch>
            <a:fillRect/>
          </a:stretch>
        </p:blipFill>
        <p:spPr bwMode="auto">
          <a:xfrm>
            <a:off x="3347864" y="1051696"/>
            <a:ext cx="5400600" cy="561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7467600" cy="34021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6756" t="16770" r="50553" b="20923"/>
          <a:stretch>
            <a:fillRect/>
          </a:stretch>
        </p:blipFill>
        <p:spPr bwMode="auto">
          <a:xfrm>
            <a:off x="683568" y="1700808"/>
            <a:ext cx="3395177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26202" t="28193" r="50554" b="25077"/>
          <a:stretch>
            <a:fillRect/>
          </a:stretch>
        </p:blipFill>
        <p:spPr bwMode="auto">
          <a:xfrm>
            <a:off x="4572000" y="1700808"/>
            <a:ext cx="396044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7467600" cy="34021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 l="2487" t="41143" r="53792" b="25627"/>
          <a:stretch>
            <a:fillRect/>
          </a:stretch>
        </p:blipFill>
        <p:spPr bwMode="auto">
          <a:xfrm>
            <a:off x="611560" y="1916832"/>
            <a:ext cx="7134331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504056"/>
          </a:xfrm>
        </p:spPr>
        <p:txBody>
          <a:bodyPr/>
          <a:lstStyle/>
          <a:p>
            <a:r>
              <a:rPr lang="cs-CZ" dirty="0" smtClean="0"/>
              <a:t>2. stupeň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3874" r="56559" b="14204"/>
          <a:stretch>
            <a:fillRect/>
          </a:stretch>
        </p:blipFill>
        <p:spPr bwMode="auto">
          <a:xfrm>
            <a:off x="755576" y="2276872"/>
            <a:ext cx="3573037" cy="435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Související obrázek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412776"/>
            <a:ext cx="415290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Intenzivní kurz českého jazyka pro žáky-cizince (1. ročník)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8507288" cy="460851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           První úskalí je začátek hodiny, protože mají před češtinou zrovna tělák, a převléct se z úboru, uklidit ho, sbalit aktovku, jít na záchod, rychle ještě něco zakousnout (protože nikdy nevíš!), proběhnout se po třídě, pohrát si s hračkou (aby jí to nebylo líto, že se jí nikdo nevěnuje)....není v časovém presu jedné přestávky nic jednoduchého. Jako poslední – s desetiminutovým zpožděním – dorazí Brit, který má na zádech aktovku pomalu větší než je on sám. Uprostřed třídy teatrálně rozhodí ručičkama, důležitě zamrká a svou londýnskou angličtinou, při které si šlape na jazyk, prohlásí:,,I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am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sorry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but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couldn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´t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faster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.“</a:t>
            </a:r>
          </a:p>
          <a:p>
            <a:pPr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OK, budiž ti odpuštěno, můžeme začít.</a:t>
            </a:r>
          </a:p>
          <a:p>
            <a:pPr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První hra na rozehřátí...a v tom první pláč. Někdo bouchl někoho tužkou po hlavě. Je potřeba to vyřešit a uklidnit situaci. OK, jedeme dál, další cvičení.</a:t>
            </a:r>
          </a:p>
          <a:p>
            <a:pPr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Venezuelan nemá růžovou! Nepálec má, ale neví kde! Makedonec ztratil gumu! Američan hledí do prázdna. Ukrajincovi se zlomila tužka, takže je potřeba ji jít okamžitě ostrouhat a při tom dvakrát cvičně oběhnout třídu. Brazilka nerozumí, takže ještě krátká pantomima.</a:t>
            </a:r>
          </a:p>
          <a:p>
            <a:pPr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V tom další pláč! Brit si při ořezávání tužky způsobil (zdá se) smrtelné zranění a podle intenzity pláče to vypadá na brzké vykrvácení. Naštěstí udatný Makedonec přispěchá s vlhčeným ubrouskem. Krvácení zastaveno, ale nutně: „I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neeeeed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plaaaaster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!" (s obrázkem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samosebou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). Nemám, seženu.</a:t>
            </a:r>
          </a:p>
          <a:p>
            <a:pPr algn="just">
              <a:buNone/>
            </a:pP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Při dalším cvičení se dozvím (v pěti jazycích), co včera říkal nějaký strýc nějaké tetě, jak se pes lekl koně, že jedno z britských dvojčat se narodilo v Londýně a druhé v Turecku (až se tomu nechce věřit!) a především, že Britovi vypadl zub. Už včera. Ale vůbec to nebolelo. </a:t>
            </a:r>
            <a:endParaRPr lang="cs-CZ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v kmenových třídách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Český jazyk – mluvnice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Téma – Souvětí a druhy vedlejších </a:t>
            </a:r>
            <a:r>
              <a:rPr lang="cs-CZ" dirty="0" smtClean="0"/>
              <a:t>vět</a:t>
            </a:r>
            <a:endParaRPr lang="cs-CZ" dirty="0" smtClean="0"/>
          </a:p>
        </p:txBody>
      </p:sp>
      <p:pic>
        <p:nvPicPr>
          <p:cNvPr id="10242" name="Picture 2" descr="https://encrypted-tbn1.gstatic.com/shopping?q=tbn:ANd9GcQTaDWVltlwbV0BIQWY-z6Jw_gYo4gYsfEcoLabLcC4PuzQ1jzAuf24KMpxVN4j3NBjg1yZjFA&amp;usqp=CA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0826" y="2204864"/>
            <a:ext cx="3467558" cy="3456384"/>
          </a:xfrm>
          <a:prstGeom prst="rect">
            <a:avLst/>
          </a:prstGeom>
          <a:noFill/>
        </p:spPr>
      </p:pic>
      <p:pic>
        <p:nvPicPr>
          <p:cNvPr id="10244" name="Picture 4" descr="https://encrypted-tbn2.gstatic.com/shopping?q=tbn:ANd9GcQiriXU5xDk9CnJ8aAXJ6jj_IiQW6Ej-yfXmLVaDo3VysocSGJRfzBMsMn_zoR5SIFmM8nEWLBu&amp;usqp=C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276872"/>
            <a:ext cx="3240360" cy="3384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jazyk - sloh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Téma </a:t>
            </a:r>
            <a:r>
              <a:rPr lang="cs-CZ" dirty="0" smtClean="0"/>
              <a:t>– charakteristika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>- zjednodušování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použití přídavných jmen</a:t>
            </a:r>
          </a:p>
          <a:p>
            <a:pPr>
              <a:buFontTx/>
              <a:buChar char="-"/>
            </a:pPr>
            <a:r>
              <a:rPr lang="cs-CZ" dirty="0" smtClean="0"/>
              <a:t>p</a:t>
            </a:r>
            <a:r>
              <a:rPr lang="cs-CZ" dirty="0" smtClean="0"/>
              <a:t>opis osoby (např. slovní zásoba o lidském těle)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Český jazyk - literatura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284984"/>
            <a:ext cx="7467600" cy="3188968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8194" name="Picture 2" descr="Výsledek obrázku pro adaptovaná česká próz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3240360" cy="4983076"/>
          </a:xfrm>
          <a:prstGeom prst="rect">
            <a:avLst/>
          </a:prstGeom>
          <a:noFill/>
        </p:spPr>
      </p:pic>
      <p:pic>
        <p:nvPicPr>
          <p:cNvPr id="8196" name="Picture 4" descr="Výsledek obrázku pro adaptovaná česká próz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700808"/>
            <a:ext cx="3168352" cy="4892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48" y="2357430"/>
            <a:ext cx="7467600" cy="2011354"/>
          </a:xfrm>
        </p:spPr>
        <p:txBody>
          <a:bodyPr>
            <a:normAutofit/>
          </a:bodyPr>
          <a:lstStyle/>
          <a:p>
            <a:pPr algn="ctr"/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>Základní škola a Mateřská škola, Brno, Staňkova 14,</a:t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cs-CZ" sz="2200" b="1" dirty="0" smtClean="0">
                <a:latin typeface="Times New Roman" pitchFamily="18" charset="0"/>
                <a:cs typeface="Times New Roman" pitchFamily="18" charset="0"/>
              </a:rPr>
              <a:t>příspěvková organizace</a:t>
            </a:r>
            <a:r>
              <a:rPr lang="cs-CZ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cs-CZ" sz="3200" b="1" dirty="0" smtClean="0">
                <a:latin typeface="Times New Roman" pitchFamily="18" charset="0"/>
                <a:cs typeface="Times New Roman" pitchFamily="18" charset="0"/>
              </a:rPr>
            </a:br>
            <a:endParaRPr lang="cs-CZ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500702"/>
            <a:ext cx="7467600" cy="973250"/>
          </a:xfrm>
        </p:spPr>
        <p:txBody>
          <a:bodyPr/>
          <a:lstStyle/>
          <a:p>
            <a:pPr lvl="2"/>
            <a:endParaRPr lang="cs-CZ" dirty="0"/>
          </a:p>
        </p:txBody>
      </p:sp>
      <p:pic>
        <p:nvPicPr>
          <p:cNvPr id="1026" name="Picture 2" descr="C:\Users\skokánková\Desktop\banner_bez_tex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1571636"/>
          </a:xfrm>
          <a:prstGeom prst="rect">
            <a:avLst/>
          </a:prstGeom>
          <a:noFill/>
        </p:spPr>
      </p:pic>
      <p:pic>
        <p:nvPicPr>
          <p:cNvPr id="2050" name="Picture 2" descr="ZŠ a MŠ, Brno, Staňkova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4214818"/>
            <a:ext cx="3714776" cy="2286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b="1" dirty="0" smtClean="0"/>
              <a:t>Projekty školy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34" y="1500174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1. Rozvojový program MŠMT (EU)</a:t>
            </a:r>
          </a:p>
          <a:p>
            <a:r>
              <a:rPr lang="cs-CZ" dirty="0" smtClean="0"/>
              <a:t>Výuka českého jazyka – jazyková příprava (EU)</a:t>
            </a:r>
          </a:p>
          <a:p>
            <a:pPr>
              <a:buFontTx/>
              <a:buChar char="-"/>
            </a:pPr>
            <a:r>
              <a:rPr lang="cs-CZ" dirty="0" smtClean="0"/>
              <a:t>žáci dostanou Osvědčení (v případě odchozených 70 hodin)</a:t>
            </a:r>
          </a:p>
          <a:p>
            <a:pPr>
              <a:buFontTx/>
              <a:buChar char="-"/>
            </a:pPr>
            <a:r>
              <a:rPr lang="cs-CZ" dirty="0" smtClean="0"/>
              <a:t>3 hodiny týdně</a:t>
            </a:r>
          </a:p>
          <a:p>
            <a:pPr>
              <a:buFontTx/>
              <a:buChar char="-"/>
            </a:pPr>
            <a:r>
              <a:rPr lang="cs-CZ" dirty="0" smtClean="0"/>
              <a:t>i pro žáky z jiných škol</a:t>
            </a:r>
          </a:p>
          <a:p>
            <a:pPr>
              <a:buFontTx/>
              <a:buChar char="-"/>
            </a:pPr>
            <a:endParaRPr lang="cs-CZ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571480"/>
            <a:ext cx="7467600" cy="59024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2. Projekt KÚ </a:t>
            </a:r>
            <a:r>
              <a:rPr lang="cs-CZ" b="1" dirty="0" err="1" smtClean="0"/>
              <a:t>JmK</a:t>
            </a:r>
            <a:r>
              <a:rPr lang="cs-CZ" b="1" dirty="0" smtClean="0"/>
              <a:t> – Centrum (TZ)</a:t>
            </a:r>
          </a:p>
          <a:p>
            <a:r>
              <a:rPr lang="cs-CZ" dirty="0" smtClean="0"/>
              <a:t>Český jazyk pro žáky – cizince</a:t>
            </a:r>
          </a:p>
          <a:p>
            <a:pPr>
              <a:buFontTx/>
              <a:buChar char="-"/>
            </a:pPr>
            <a:r>
              <a:rPr lang="cs-CZ" dirty="0" smtClean="0"/>
              <a:t>3 hodiny týdně</a:t>
            </a:r>
          </a:p>
          <a:p>
            <a:pPr>
              <a:buFontTx/>
              <a:buChar char="-"/>
            </a:pPr>
            <a:endParaRPr lang="cs-CZ" dirty="0" smtClean="0"/>
          </a:p>
          <a:p>
            <a:r>
              <a:rPr lang="cs-CZ" dirty="0" smtClean="0"/>
              <a:t>Intenzivní kurz českého jazyka pro žáky - cizince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b="1" dirty="0" smtClean="0"/>
              <a:t>3. Rozvojový program MŠMT (TZ)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Jazyková příprava žáků-cizinců z třetích zemí </a:t>
            </a:r>
          </a:p>
          <a:p>
            <a:pPr>
              <a:buNone/>
            </a:pPr>
            <a:endParaRPr lang="cs-CZ" dirty="0" smtClean="0"/>
          </a:p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7467600" cy="72008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Metody výuky češtiny pro cizince, výukové materiály</a:t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pic>
        <p:nvPicPr>
          <p:cNvPr id="16386" name="Picture 2" descr="Obál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60848"/>
            <a:ext cx="3500462" cy="4574766"/>
          </a:xfrm>
          <a:prstGeom prst="rect">
            <a:avLst/>
          </a:prstGeom>
          <a:noFill/>
        </p:spPr>
      </p:pic>
      <p:pic>
        <p:nvPicPr>
          <p:cNvPr id="16388" name="Picture 4" descr="Výsledek obrázku pro domino kni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844824"/>
            <a:ext cx="2357454" cy="3460982"/>
          </a:xfrm>
          <a:prstGeom prst="rect">
            <a:avLst/>
          </a:prstGeom>
          <a:noFill/>
        </p:spPr>
      </p:pic>
      <p:pic>
        <p:nvPicPr>
          <p:cNvPr id="16390" name="Picture 6" descr="Domino Český jazyk pro malé cizince 1 - pracovní sešit - Svatava Škodová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88" y="3286124"/>
            <a:ext cx="2381250" cy="3371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7467600" cy="34021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32925" t="13105" r="34422" b="3819"/>
          <a:stretch>
            <a:fillRect/>
          </a:stretch>
        </p:blipFill>
        <p:spPr bwMode="auto">
          <a:xfrm>
            <a:off x="251520" y="1700808"/>
            <a:ext cx="3528392" cy="478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7863" t="24039" r="25095" b="549"/>
          <a:stretch>
            <a:fillRect/>
          </a:stretch>
        </p:blipFill>
        <p:spPr bwMode="auto">
          <a:xfrm>
            <a:off x="4067944" y="1124744"/>
            <a:ext cx="4464496" cy="5733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7467600" cy="34021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35693" t="20374" r="36082" b="16281"/>
          <a:stretch>
            <a:fillRect/>
          </a:stretch>
        </p:blipFill>
        <p:spPr bwMode="auto">
          <a:xfrm>
            <a:off x="4355976" y="1196752"/>
            <a:ext cx="4515256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36164" t="12616" r="36164" b="13654"/>
          <a:stretch>
            <a:fillRect/>
          </a:stretch>
        </p:blipFill>
        <p:spPr bwMode="auto">
          <a:xfrm>
            <a:off x="395536" y="1412776"/>
            <a:ext cx="3600400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71810"/>
            <a:ext cx="7467600" cy="3402142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122" name="Picture 2" descr="Fotka uživatele Nela Martinková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124744"/>
            <a:ext cx="5400600" cy="5554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Výuka českého jazyka – intenzivní kurz ČJ (TZ)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504056"/>
          </a:xfrm>
        </p:spPr>
        <p:txBody>
          <a:bodyPr/>
          <a:lstStyle/>
          <a:p>
            <a:r>
              <a:rPr lang="cs-CZ" dirty="0" smtClean="0"/>
              <a:t>učebnice ze ZŠ Staňkova</a:t>
            </a:r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 l="24070" t="22451" r="59327" b="34973"/>
          <a:stretch>
            <a:fillRect/>
          </a:stretch>
        </p:blipFill>
        <p:spPr bwMode="auto">
          <a:xfrm>
            <a:off x="4499992" y="980728"/>
            <a:ext cx="439248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 l="30630" t="18847" r="28416" b="3270"/>
          <a:stretch>
            <a:fillRect/>
          </a:stretch>
        </p:blipFill>
        <p:spPr bwMode="auto">
          <a:xfrm>
            <a:off x="539552" y="2656373"/>
            <a:ext cx="3960440" cy="394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857</TotalTime>
  <Words>397</Words>
  <Application>Microsoft Office PowerPoint</Application>
  <PresentationFormat>Předvádění na obrazovce (4:3)</PresentationFormat>
  <Paragraphs>64</Paragraphs>
  <Slides>17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Arkýř</vt:lpstr>
      <vt:lpstr>Výuka českého jazyka pro žáky-cizince na základní škole</vt:lpstr>
      <vt:lpstr>Základní škola a Mateřská škola, Brno, Staňkova 14, příspěvková organizace </vt:lpstr>
      <vt:lpstr> Projekty školy </vt:lpstr>
      <vt:lpstr>Snímek 4</vt:lpstr>
      <vt:lpstr>       Metody výuky češtiny pro cizince, výukové materiály </vt:lpstr>
      <vt:lpstr>Výuka českého jazyka – intenzivní kurz ČJ (TZ)</vt:lpstr>
      <vt:lpstr>Výuka českého jazyka – intenzivní kurz ČJ (TZ)</vt:lpstr>
      <vt:lpstr>Výuka českého jazyka – intenzivní kurz ČJ (TZ)</vt:lpstr>
      <vt:lpstr>Výuka českého jazyka – intenzivní kurz ČJ (TZ)</vt:lpstr>
      <vt:lpstr>Výuka českého jazyka – intenzivní kurz ČJ (TZ)</vt:lpstr>
      <vt:lpstr>Výuka českého jazyka – intenzivní kurz ČJ (TZ)</vt:lpstr>
      <vt:lpstr>Výuka českého jazyka – intenzivní kurz ČJ (TZ)</vt:lpstr>
      <vt:lpstr>Výuka českého jazyka – intenzivní kurz ČJ (TZ)</vt:lpstr>
      <vt:lpstr>Intenzivní kurz českého jazyka pro žáky-cizince (1. ročník)</vt:lpstr>
      <vt:lpstr>Výuka českého jazyka v kmenových třídách</vt:lpstr>
      <vt:lpstr>Český jazyk - sloh</vt:lpstr>
      <vt:lpstr>Český jazyk - literatura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Martinková</dc:creator>
  <cp:lastModifiedBy>Nela</cp:lastModifiedBy>
  <cp:revision>67</cp:revision>
  <dcterms:created xsi:type="dcterms:W3CDTF">2018-02-23T23:34:48Z</dcterms:created>
  <dcterms:modified xsi:type="dcterms:W3CDTF">2018-02-27T13:26:02Z</dcterms:modified>
</cp:coreProperties>
</file>