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3031D5-33C6-43B9-8AA7-D28E9AC12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87207E-0352-41F7-A5D0-12734F34C6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5FAFC8-CE85-4BFD-AD98-044113746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D34C-B2CC-4AE1-AF64-D6A57C710031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698765-8339-4CC6-B06A-C685B793C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C4D8B3-F209-4FC5-BED5-632C2B9D2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14AE-7930-48E0-A8E8-A7501D9134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680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F0F0F2-030D-4BA9-BA01-B1EBE1FA2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EE032B3-A21A-4045-93DE-73BB04F2F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E7FC37-7235-40B4-B601-97E6C47CC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D34C-B2CC-4AE1-AF64-D6A57C710031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5E827F-35F7-427F-828F-F68B85F88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20BE65-E3BA-4427-881B-735F6F978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14AE-7930-48E0-A8E8-A7501D9134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08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C0603B4-B3AB-4281-A297-A1DEF8FD4B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5C911C2-EA7C-45EA-802E-BB5E12FAF3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5A6C4A-1434-477D-9DCF-D7658D1C6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D34C-B2CC-4AE1-AF64-D6A57C710031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B1D35D-C23F-401A-AE48-6B8B78898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FE67F9-B77F-435F-9353-6FA35C781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14AE-7930-48E0-A8E8-A7501D9134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01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C8550C-3F7A-4BBD-9BD6-AE56326BF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9E8D09-9B23-4988-B50A-2FF2E2924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764881-519A-4E35-AA00-EA49C6AB5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D34C-B2CC-4AE1-AF64-D6A57C710031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0F845D-9F49-4649-8C15-C913E3ADA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29099B-B526-465F-8F30-80DB40932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14AE-7930-48E0-A8E8-A7501D9134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139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BF0C7B-EDB4-4CF5-8770-8D1AB88BD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0AB9CB3-11E1-47D2-9044-12F422F7C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B1B7B4-28A3-4F99-9198-5E4853011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D34C-B2CC-4AE1-AF64-D6A57C710031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64F5F9-6183-407E-BD6A-92D3E67E5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7FCCED-7160-482B-97D1-42050EC46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14AE-7930-48E0-A8E8-A7501D9134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688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51F5C-3501-41A7-A08B-072BF2EC8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6FA68B-1BC4-450D-A952-A608896582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75B3A04-574F-4970-9EC6-78E4D0B596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5C73AEC-B70E-4B52-BE04-BD4322866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D34C-B2CC-4AE1-AF64-D6A57C710031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912550C-6AE1-4352-A487-4860D1C23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5942BD-2B5E-448C-B1E3-1B634D676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14AE-7930-48E0-A8E8-A7501D9134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02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C7D0A-3C10-4E70-952A-69F7840D1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F42A954-2C5B-42EA-8385-BBE3EA4670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581AFDE-1BB0-4E6B-8A07-400219EE4A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9C7EEA4-F94D-4198-B5E4-0643E97A32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2FF2CF1-6C5B-43A3-A450-BE8744E83E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9A62D6F-1EDE-45CA-8A91-72040B05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D34C-B2CC-4AE1-AF64-D6A57C710031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23FE821-363E-4402-9CB2-3C9327519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4454E73-E6B3-4771-8E07-23C3EFFFD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14AE-7930-48E0-A8E8-A7501D9134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781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C7A419-E368-4B18-88FD-A2B74D8B7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5D5CE4B-38AF-4425-BE00-1742F5D8E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D34C-B2CC-4AE1-AF64-D6A57C710031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A234D34-0CA4-4CA7-8B6A-16024F7E6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A7DBC9C-55E1-401B-A39D-FF0C5FCD6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14AE-7930-48E0-A8E8-A7501D9134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518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F3EE760-3BC1-4136-AE12-9320DF79F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D34C-B2CC-4AE1-AF64-D6A57C710031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CEC6E07-72BD-4A44-B474-706BC5DF2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D23A5B6-6766-4044-A09D-893DF1931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14AE-7930-48E0-A8E8-A7501D9134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385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813961-3B19-4893-AF28-A19ABF299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822A58-4729-47D1-8AFE-818178651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380DF01-C86A-4D51-9B09-4F8231EE2F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69BB094-B554-4AC6-B5AE-4E7D82E8E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D34C-B2CC-4AE1-AF64-D6A57C710031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309FCF5-0762-4BA1-9A4E-F9287EB95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D3B70F6-AD69-4D95-98E2-194C641C7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14AE-7930-48E0-A8E8-A7501D9134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4412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86A865-4507-4B18-B5E2-D7684CD5E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8D7AA60-326D-4EC0-AA8F-3E6773A533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D93BEA9-411F-41D4-B6E0-E9D3E9177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A8E83AB-ED69-4893-8E68-3077FE230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D34C-B2CC-4AE1-AF64-D6A57C710031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5C36EC8-560B-4930-9CB4-168E16996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FC02756-6E3D-4528-B867-3F44205BB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14AE-7930-48E0-A8E8-A7501D9134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487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074602A-A601-4FDF-8161-D2A7EB32C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D559CCB-CDA8-49B9-8D9F-C22B68F5B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F23718-9519-4CD9-9403-1F1A927245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3D34C-B2CC-4AE1-AF64-D6A57C710031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991270-10F7-4C4C-B1E0-D4D37711A9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63EE33-2355-4B8A-AE5B-36C2EC7C08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014AE-7930-48E0-A8E8-A7501D9134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330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DA56D35-DBCD-4044-9C26-4CBD6FD0C248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pPr algn="ctr"/>
            <a:r>
              <a:rPr lang="cs-CZ" dirty="0">
                <a:solidFill>
                  <a:srgbClr val="FF3399"/>
                </a:solidFill>
              </a:rPr>
              <a:t>Shoda přísudku s </a:t>
            </a:r>
            <a:r>
              <a:rPr lang="cs-CZ" dirty="0">
                <a:ln w="0"/>
                <a:solidFill>
                  <a:srgbClr val="FF33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podmětem</a:t>
            </a:r>
            <a:endParaRPr lang="cs-CZ" b="1" dirty="0">
              <a:solidFill>
                <a:srgbClr val="FF3399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01D6412-1D90-47A5-8E31-2BDB9968AA2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8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jednoduchým</a:t>
            </a:r>
            <a:r>
              <a:rPr lang="cs-CZ" sz="8600" dirty="0">
                <a:solidFill>
                  <a:srgbClr val="0070C0"/>
                </a:solidFill>
              </a:rPr>
              <a:t> v množném čísle</a:t>
            </a:r>
          </a:p>
          <a:p>
            <a:pPr marL="0" indent="0">
              <a:buNone/>
            </a:pPr>
            <a:endParaRPr lang="cs-CZ" sz="8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9600" dirty="0">
                <a:solidFill>
                  <a:srgbClr val="FF3399"/>
                </a:solidFill>
              </a:rPr>
              <a:t>Koncovky</a:t>
            </a:r>
            <a:r>
              <a:rPr lang="cs-CZ" sz="9600" dirty="0">
                <a:solidFill>
                  <a:srgbClr val="0070C0"/>
                </a:solidFill>
              </a:rPr>
              <a:t>: </a:t>
            </a:r>
          </a:p>
          <a:p>
            <a:pPr marL="0" indent="0">
              <a:buNone/>
            </a:pPr>
            <a:r>
              <a:rPr lang="cs-CZ" sz="9600" dirty="0">
                <a:solidFill>
                  <a:srgbClr val="0070C0"/>
                </a:solidFill>
              </a:rPr>
              <a:t>I </a:t>
            </a:r>
            <a:r>
              <a:rPr lang="cs-CZ" sz="9600" dirty="0">
                <a:solidFill>
                  <a:srgbClr val="00B050"/>
                </a:solidFill>
              </a:rPr>
              <a:t>– ROD MUŽSKÝ ŽIVOTNÝ</a:t>
            </a:r>
          </a:p>
          <a:p>
            <a:pPr marL="0" indent="0">
              <a:buNone/>
            </a:pPr>
            <a:r>
              <a:rPr lang="cs-CZ" sz="9600" dirty="0">
                <a:solidFill>
                  <a:srgbClr val="0070C0"/>
                </a:solidFill>
              </a:rPr>
              <a:t>Y </a:t>
            </a:r>
            <a:r>
              <a:rPr lang="cs-CZ" sz="9600" dirty="0">
                <a:solidFill>
                  <a:srgbClr val="00B050"/>
                </a:solidFill>
              </a:rPr>
              <a:t>– ROD MUŽSKÝ NEŽIVOTNÝ</a:t>
            </a:r>
          </a:p>
          <a:p>
            <a:pPr marL="0" indent="0">
              <a:buNone/>
            </a:pPr>
            <a:r>
              <a:rPr lang="cs-CZ" sz="9600" dirty="0">
                <a:solidFill>
                  <a:srgbClr val="00B050"/>
                </a:solidFill>
              </a:rPr>
              <a:t>   – ROD ŽENSKÝ</a:t>
            </a:r>
            <a:endParaRPr lang="cs-CZ" sz="9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9600" dirty="0">
                <a:solidFill>
                  <a:srgbClr val="0070C0"/>
                </a:solidFill>
              </a:rPr>
              <a:t>A </a:t>
            </a:r>
            <a:r>
              <a:rPr lang="cs-CZ" sz="9600" dirty="0">
                <a:solidFill>
                  <a:srgbClr val="00B050"/>
                </a:solidFill>
              </a:rPr>
              <a:t>– ROD STŘEDNÍ</a:t>
            </a:r>
          </a:p>
          <a:p>
            <a:pPr marL="0" indent="0">
              <a:buNone/>
            </a:pPr>
            <a:r>
              <a:rPr lang="cs-CZ" sz="9600" dirty="0">
                <a:solidFill>
                  <a:srgbClr val="0070C0"/>
                </a:solidFill>
              </a:rPr>
              <a:t>O – </a:t>
            </a:r>
            <a:r>
              <a:rPr lang="cs-CZ" sz="9600" dirty="0">
                <a:solidFill>
                  <a:srgbClr val="FF0000"/>
                </a:solidFill>
              </a:rPr>
              <a:t>Deset</a:t>
            </a:r>
            <a:r>
              <a:rPr lang="cs-CZ" sz="9600" dirty="0">
                <a:solidFill>
                  <a:srgbClr val="00B050"/>
                </a:solidFill>
              </a:rPr>
              <a:t> student</a:t>
            </a:r>
            <a:r>
              <a:rPr lang="cs-CZ" sz="9600" u="sng" dirty="0">
                <a:solidFill>
                  <a:srgbClr val="FF0000"/>
                </a:solidFill>
              </a:rPr>
              <a:t>ů</a:t>
            </a:r>
            <a:r>
              <a:rPr lang="cs-CZ" sz="9600" dirty="0">
                <a:solidFill>
                  <a:srgbClr val="00B050"/>
                </a:solidFill>
              </a:rPr>
              <a:t> přišl</a:t>
            </a:r>
            <a:r>
              <a:rPr lang="cs-CZ" sz="9600" dirty="0">
                <a:solidFill>
                  <a:srgbClr val="FF0000"/>
                </a:solidFill>
              </a:rPr>
              <a:t>o</a:t>
            </a:r>
          </a:p>
          <a:p>
            <a:pPr marL="0" indent="0">
              <a:buNone/>
            </a:pPr>
            <a:r>
              <a:rPr lang="cs-CZ" sz="9600" dirty="0">
                <a:solidFill>
                  <a:srgbClr val="FF0000"/>
                </a:solidFill>
              </a:rPr>
              <a:t>Deset </a:t>
            </a:r>
            <a:r>
              <a:rPr lang="cs-CZ" sz="9600" dirty="0">
                <a:solidFill>
                  <a:srgbClr val="00B050"/>
                </a:solidFill>
              </a:rPr>
              <a:t>student</a:t>
            </a:r>
            <a:r>
              <a:rPr lang="cs-CZ" sz="9600" u="sng" dirty="0">
                <a:solidFill>
                  <a:srgbClr val="FF0000"/>
                </a:solidFill>
              </a:rPr>
              <a:t>ek</a:t>
            </a:r>
            <a:r>
              <a:rPr lang="cs-CZ" sz="9600" dirty="0">
                <a:solidFill>
                  <a:srgbClr val="00B050"/>
                </a:solidFill>
              </a:rPr>
              <a:t> přišl</a:t>
            </a:r>
            <a:r>
              <a:rPr lang="cs-CZ" sz="9600" dirty="0">
                <a:solidFill>
                  <a:srgbClr val="FF0000"/>
                </a:solidFill>
              </a:rPr>
              <a:t>o</a:t>
            </a:r>
          </a:p>
          <a:p>
            <a:pPr marL="0" indent="0">
              <a:buNone/>
            </a:pPr>
            <a:endParaRPr lang="cs-CZ" sz="8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dirty="0"/>
              <a:t>			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D12A895-47F4-434C-B43C-ECDDE6523B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7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několikanásobným </a:t>
            </a:r>
          </a:p>
          <a:p>
            <a:pPr marL="0" indent="0">
              <a:buNone/>
            </a:pPr>
            <a:r>
              <a:rPr lang="cs-CZ" sz="7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 jednotlivými částmi </a:t>
            </a:r>
          </a:p>
          <a:p>
            <a:pPr marL="0" indent="0">
              <a:buNone/>
            </a:pPr>
            <a:r>
              <a:rPr lang="cs-CZ" sz="7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 jednotném i množném čísle </a:t>
            </a:r>
          </a:p>
          <a:p>
            <a:pPr marL="0" indent="0">
              <a:buNone/>
            </a:pPr>
            <a:endParaRPr lang="cs-CZ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lang="cs-CZ" sz="8000" dirty="0">
                <a:solidFill>
                  <a:srgbClr val="FF3399"/>
                </a:solidFill>
              </a:rPr>
              <a:t>Koncovky</a:t>
            </a:r>
            <a:r>
              <a:rPr lang="cs-CZ" sz="8000" dirty="0">
                <a:solidFill>
                  <a:srgbClr val="0070C0"/>
                </a:solidFill>
              </a:rPr>
              <a:t>: </a:t>
            </a:r>
          </a:p>
          <a:p>
            <a:pPr marL="0" indent="0">
              <a:buNone/>
            </a:pPr>
            <a:r>
              <a:rPr lang="cs-CZ" sz="8000" dirty="0">
                <a:solidFill>
                  <a:srgbClr val="0070C0"/>
                </a:solidFill>
              </a:rPr>
              <a:t>I </a:t>
            </a:r>
            <a:r>
              <a:rPr lang="cs-CZ" sz="8000" dirty="0">
                <a:solidFill>
                  <a:srgbClr val="00B050"/>
                </a:solidFill>
              </a:rPr>
              <a:t>– ALESPOŇ JEDNO JMÉNO JE RODU MUŽSKÉHO ŽIVOTNÉHO</a:t>
            </a:r>
          </a:p>
          <a:p>
            <a:pPr marL="0" indent="0">
              <a:buNone/>
            </a:pPr>
            <a:r>
              <a:rPr lang="cs-CZ" sz="8000" dirty="0">
                <a:solidFill>
                  <a:srgbClr val="0070C0"/>
                </a:solidFill>
              </a:rPr>
              <a:t>A </a:t>
            </a:r>
            <a:r>
              <a:rPr lang="cs-CZ" sz="8000" dirty="0">
                <a:solidFill>
                  <a:srgbClr val="00B050"/>
                </a:solidFill>
              </a:rPr>
              <a:t>– JMÉNA JSOU POUZE RODU STŘEDNÍHO V MNOŽNÉM ČÍSLE</a:t>
            </a:r>
          </a:p>
          <a:p>
            <a:pPr marL="0" indent="0">
              <a:buNone/>
            </a:pPr>
            <a:r>
              <a:rPr lang="cs-CZ" sz="8000" dirty="0">
                <a:solidFill>
                  <a:srgbClr val="0070C0"/>
                </a:solidFill>
              </a:rPr>
              <a:t>Y </a:t>
            </a:r>
            <a:r>
              <a:rPr lang="cs-CZ" sz="8000" dirty="0">
                <a:solidFill>
                  <a:srgbClr val="00B050"/>
                </a:solidFill>
              </a:rPr>
              <a:t>– V PODMĚTU NENÍ JMÉNO RODU MUŽSKÉHO ŽIVOTNÉHO A V PODMĚTU JSOU I JINÁ JMÉNA NEŽ RODU STŘEDNÍHO V MNOŽNÉM ČÍSLE</a:t>
            </a:r>
            <a:endParaRPr lang="cs-CZ" sz="8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8000" dirty="0">
                <a:solidFill>
                  <a:srgbClr val="0070C0"/>
                </a:solidFill>
              </a:rPr>
              <a:t>O – </a:t>
            </a:r>
            <a:r>
              <a:rPr lang="cs-CZ" sz="8000" dirty="0">
                <a:solidFill>
                  <a:srgbClr val="FF0000"/>
                </a:solidFill>
              </a:rPr>
              <a:t>Deset</a:t>
            </a:r>
            <a:r>
              <a:rPr lang="cs-CZ" sz="8000" dirty="0">
                <a:solidFill>
                  <a:srgbClr val="00B050"/>
                </a:solidFill>
              </a:rPr>
              <a:t> student</a:t>
            </a:r>
            <a:r>
              <a:rPr lang="cs-CZ" sz="8000" u="sng" dirty="0">
                <a:solidFill>
                  <a:srgbClr val="FF0000"/>
                </a:solidFill>
              </a:rPr>
              <a:t>ů</a:t>
            </a:r>
            <a:r>
              <a:rPr lang="cs-CZ" sz="8000" dirty="0">
                <a:solidFill>
                  <a:srgbClr val="00B050"/>
                </a:solidFill>
              </a:rPr>
              <a:t> a </a:t>
            </a:r>
            <a:r>
              <a:rPr lang="cs-CZ" sz="8000" dirty="0">
                <a:solidFill>
                  <a:srgbClr val="FF0000"/>
                </a:solidFill>
              </a:rPr>
              <a:t>pět </a:t>
            </a:r>
            <a:r>
              <a:rPr lang="cs-CZ" sz="8000" dirty="0">
                <a:solidFill>
                  <a:srgbClr val="00B050"/>
                </a:solidFill>
              </a:rPr>
              <a:t>student</a:t>
            </a:r>
            <a:r>
              <a:rPr lang="cs-CZ" sz="8000" u="sng" dirty="0">
                <a:solidFill>
                  <a:srgbClr val="FF0000"/>
                </a:solidFill>
              </a:rPr>
              <a:t>ek</a:t>
            </a:r>
            <a:r>
              <a:rPr lang="cs-CZ" sz="8000" dirty="0">
                <a:solidFill>
                  <a:srgbClr val="00B050"/>
                </a:solidFill>
              </a:rPr>
              <a:t> přišl</a:t>
            </a:r>
            <a:r>
              <a:rPr lang="cs-CZ" sz="8000" dirty="0">
                <a:solidFill>
                  <a:srgbClr val="FF0000"/>
                </a:solidFill>
              </a:rPr>
              <a:t>o</a:t>
            </a:r>
            <a:endParaRPr lang="cs-CZ" sz="8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26953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96</Words>
  <Application>Microsoft Office PowerPoint</Application>
  <PresentationFormat>Širokoúhlá obrazovka</PresentationFormat>
  <Paragraphs>22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Motiv Office</vt:lpstr>
      <vt:lpstr>Shoda přísudku s podmětem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Shoda přísudku s podmětem</dc:title>
  <dc:creator>Kolářová</dc:creator>
  <cp:lastModifiedBy>Lektor</cp:lastModifiedBy>
  <cp:revision>7</cp:revision>
  <dcterms:created xsi:type="dcterms:W3CDTF">2020-01-28T15:05:15Z</dcterms:created>
  <dcterms:modified xsi:type="dcterms:W3CDTF">2022-02-14T16:37:21Z</dcterms:modified>
</cp:coreProperties>
</file>