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4" r:id="rId3"/>
    <p:sldId id="292" r:id="rId4"/>
    <p:sldId id="293" r:id="rId5"/>
    <p:sldId id="295" r:id="rId6"/>
    <p:sldId id="29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1D786-8865-4139-B535-1FE03103A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E1405F-25E8-4950-BB17-741A20DC7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81170C-DF4E-49C5-AE7F-515E4D000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C03413-682C-44B7-91BE-67AC0A5B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A14ABA-7A6D-4B09-A017-CFFCA7E0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2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B719B-3652-4FF0-89D6-623A069BA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11DA28-C8DE-4803-82B7-6DC2FB65C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8F8A0F-18B8-44B8-92C1-34667BA7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427AE7-5505-4CDB-A46E-F752898AE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36CC17-C303-417A-97B4-6F357B36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37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598459-A48E-4399-9EAC-30C9AA4BD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C5FE16-FF92-4043-8310-D385634B8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70451-31F4-49CA-855C-F41C88FE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2184EB-E7B5-40DC-8656-E62B3B60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70628F-CC7A-43A6-BA8E-A6ABB589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9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41F92-00AD-4D21-9383-D4FA3A88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9C6A3-EDC7-4434-8491-AC69051FD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42650F-3435-4A20-B44D-ADCE0651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9CD181-59D2-457D-B5E9-38A18B14C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A091BE-7A4A-4CE0-9652-BF2E8E54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89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41A69-E150-4B63-BE25-1C612FFEB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C41332-5C9C-4D42-85ED-E2D42D0F8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F69BEF-D606-4565-B7EA-71720D5B8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BA029F-38DA-410C-81E0-97F1E42C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38CC23-711D-4D21-AFD6-B3C16B58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30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E89C2-E493-4C83-957F-76C8F260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33385-1622-498B-9EE6-3249D0FDE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4E2AB9-80EF-4639-A9F3-863304715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BE90BA-FF85-4614-A3D2-5D0A124E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89195E-CDE8-443B-A34B-DCCFE6F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117F82-4E52-4FCA-AB85-DDB7AF8D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75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443FB-2CF3-4154-9ACB-E02EE38F2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43351D-A7B2-4268-97D3-CD95ABCCF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B90635-00F3-4CB9-8288-FE8BFEC09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6CBED0-F31E-40F4-9D6E-F04B6F8A6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7B6B1C-A630-4EDE-B366-A444B119B5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B407F3-A28A-40D9-9B9D-091DEDDF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62BE697-38F7-4853-A012-76D2DEA19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3ED6FC-6EE7-4504-A333-5BBF6D46F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5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722E8-92FB-4488-BC93-605657878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65273C-6382-48D2-81E6-EDEDF386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562CFB2-BEC3-466C-92A3-5C85046D9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73B4B9-960A-4269-990A-A40BDE800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3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286081B-1CC9-4F27-8331-F40F946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BA7B95-3FB4-4368-8914-81F79B47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A5FC38-4B5B-4C3E-84CC-C13F1EE3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6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1A1E6-BA57-4515-A51A-34E59189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3569B-8DC1-4EF6-8EE4-9BDE993FD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D20B720-B4BD-4E88-BB1F-4480C420C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B17D51-1269-4199-BB20-21772FF76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036E04-5E8E-4F6A-BD6E-2E2AB27A8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3945D9-B1FD-4065-AC0B-CEC42F820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61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1119D-1579-4384-AB7A-C1F38D046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33CB9C-681D-455B-B36B-510B67C84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2EE079-5110-4CBB-AEAF-B22811F71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57C185-D154-4EB8-A32E-67C920E1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1AF896-2768-48AB-8D5D-5DDB3F57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959B42-8312-4251-9600-6699C2B0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4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05A88F-DE8B-492B-9D9B-F95C7A60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FD389E-EC5D-47CB-ABD0-8F9E0BD20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20422C-CA90-4B2A-AA3E-1BCCB604A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D6E7E-E65C-42A4-9732-3E02E78D925D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FD7055-E6B3-48EA-A346-0EA87C60D7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2DF57D-62CC-4F9D-AA75-9FF7697CD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12A9-D385-4374-BD81-1E08588A0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84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Ã½sledek obrÃ¡zku pro vÃ¡rÃ¡nÃ¡sÃ­">
            <a:extLst>
              <a:ext uri="{FF2B5EF4-FFF2-40B4-BE49-F238E27FC236}">
                <a16:creationId xmlns:a16="http://schemas.microsoft.com/office/drawing/2014/main" id="{2A12FAC3-1614-49F2-A629-C40DB203EED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448" y="365126"/>
            <a:ext cx="7728132" cy="4399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75D44ED-05B7-4C72-B68D-9115F851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70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Hinduismus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93FF2A-2751-4D9A-8673-AEA85349C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2808"/>
            <a:ext cx="5181600" cy="4814155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/>
              <a:t>Nábožensko-společenský systém</a:t>
            </a:r>
          </a:p>
          <a:p>
            <a:r>
              <a:rPr lang="cs-CZ" sz="2600" dirty="0"/>
              <a:t>Kol. 1 mld. stoupenců</a:t>
            </a:r>
          </a:p>
          <a:p>
            <a:r>
              <a:rPr lang="cs-CZ" sz="2600" dirty="0"/>
              <a:t>Není zjeveným náboženstvím</a:t>
            </a:r>
          </a:p>
          <a:p>
            <a:r>
              <a:rPr lang="cs-CZ" sz="2600" dirty="0"/>
              <a:t>Nemá zakladatele</a:t>
            </a:r>
          </a:p>
          <a:p>
            <a:r>
              <a:rPr lang="cs-CZ" sz="2600" dirty="0"/>
              <a:t>Védské základy </a:t>
            </a:r>
          </a:p>
          <a:p>
            <a:r>
              <a:rPr lang="cs-CZ" sz="2600" dirty="0"/>
              <a:t>Další vývoj samostatný</a:t>
            </a:r>
          </a:p>
          <a:p>
            <a:r>
              <a:rPr lang="cs-CZ" sz="2600" dirty="0"/>
              <a:t>Nemá pevný literární kánon</a:t>
            </a:r>
          </a:p>
          <a:p>
            <a:r>
              <a:rPr lang="cs-CZ" sz="2600" dirty="0"/>
              <a:t>Nemá pevná dogmata</a:t>
            </a:r>
          </a:p>
          <a:p>
            <a:r>
              <a:rPr lang="cs-CZ" sz="2600" dirty="0"/>
              <a:t>Nemá jednu instituci</a:t>
            </a:r>
          </a:p>
          <a:p>
            <a:r>
              <a:rPr lang="cs-CZ" sz="2600" dirty="0"/>
              <a:t>== existuje? Není to jen soubor směrů: </a:t>
            </a:r>
            <a:r>
              <a:rPr lang="cs-CZ" sz="2600" dirty="0" err="1"/>
              <a:t>višnuismus</a:t>
            </a:r>
            <a:r>
              <a:rPr lang="cs-CZ" sz="2600" dirty="0"/>
              <a:t>, </a:t>
            </a:r>
            <a:r>
              <a:rPr lang="cs-CZ" sz="2600" dirty="0" err="1"/>
              <a:t>šivaismus</a:t>
            </a:r>
            <a:r>
              <a:rPr lang="cs-CZ" sz="2600" dirty="0"/>
              <a:t>, </a:t>
            </a:r>
            <a:r>
              <a:rPr lang="cs-CZ" sz="2600" dirty="0" err="1"/>
              <a:t>šaktismus</a:t>
            </a:r>
            <a:r>
              <a:rPr lang="cs-CZ" sz="2600" dirty="0"/>
              <a:t> atd.</a:t>
            </a:r>
          </a:p>
          <a:p>
            <a:r>
              <a:rPr lang="cs-CZ" sz="2600" dirty="0"/>
              <a:t>Hinduismus = </a:t>
            </a:r>
            <a:r>
              <a:rPr lang="cs-CZ" sz="2600" dirty="0" err="1"/>
              <a:t>sanátanadharma</a:t>
            </a:r>
            <a:r>
              <a:rPr lang="cs-CZ" sz="2600" dirty="0"/>
              <a:t> = věčný řád, věčné náboženství</a:t>
            </a:r>
          </a:p>
        </p:txBody>
      </p:sp>
    </p:spTree>
    <p:extLst>
      <p:ext uri="{BB962C8B-B14F-4D97-AF65-F5344CB8AC3E}">
        <p14:creationId xmlns:p14="http://schemas.microsoft.com/office/powerpoint/2010/main" val="130146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81840C3-3D57-4791-9D29-4109DA0CD4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Přesto: jednotná společenská (hierarchizovaná) struktura = kastovní řád</a:t>
            </a:r>
          </a:p>
          <a:p>
            <a:r>
              <a:rPr lang="cs-CZ" dirty="0"/>
              <a:t>Mytologie</a:t>
            </a:r>
          </a:p>
          <a:p>
            <a:r>
              <a:rPr lang="cs-CZ" dirty="0"/>
              <a:t>Věroučná základna</a:t>
            </a:r>
          </a:p>
          <a:p>
            <a:endParaRPr lang="cs-CZ" dirty="0"/>
          </a:p>
          <a:p>
            <a:r>
              <a:rPr lang="cs-CZ" dirty="0"/>
              <a:t>Kasta</a:t>
            </a:r>
          </a:p>
          <a:p>
            <a:r>
              <a:rPr lang="cs-CZ" dirty="0" err="1"/>
              <a:t>Báhmani</a:t>
            </a:r>
            <a:r>
              <a:rPr lang="cs-CZ" dirty="0"/>
              <a:t> (duchovní učitelé)</a:t>
            </a:r>
          </a:p>
          <a:p>
            <a:r>
              <a:rPr lang="cs-CZ" dirty="0"/>
              <a:t>Dharma (soubor práv a povinností)</a:t>
            </a:r>
          </a:p>
          <a:p>
            <a:endParaRPr lang="cs-CZ" dirty="0"/>
          </a:p>
        </p:txBody>
      </p:sp>
      <p:pic>
        <p:nvPicPr>
          <p:cNvPr id="4098" name="Picture 2" descr="VÃ½sledek obrÃ¡zku pro indie, mapa">
            <a:extLst>
              <a:ext uri="{FF2B5EF4-FFF2-40B4-BE49-F238E27FC236}">
                <a16:creationId xmlns:a16="http://schemas.microsoft.com/office/drawing/2014/main" id="{A9B45F85-5B95-439F-BDAF-025E67B4006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40" y="1117895"/>
            <a:ext cx="4399189" cy="505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9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ED9400-23C3-44CA-8AEA-13138359F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161" y="1032730"/>
            <a:ext cx="5181600" cy="340738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Víra v reinkarnaci: </a:t>
            </a:r>
          </a:p>
          <a:p>
            <a:r>
              <a:rPr lang="cs-CZ" dirty="0"/>
              <a:t>Koloběh životů (</a:t>
            </a:r>
            <a:r>
              <a:rPr lang="cs-CZ" dirty="0" err="1"/>
              <a:t>sansára</a:t>
            </a:r>
            <a:r>
              <a:rPr lang="cs-CZ" dirty="0"/>
              <a:t>)</a:t>
            </a:r>
          </a:p>
          <a:p>
            <a:r>
              <a:rPr lang="cs-CZ" dirty="0"/>
              <a:t>Duchovní složka jedince (átman)</a:t>
            </a:r>
          </a:p>
          <a:p>
            <a:r>
              <a:rPr lang="cs-CZ" dirty="0" err="1"/>
              <a:t>Karmový</a:t>
            </a:r>
            <a:r>
              <a:rPr lang="cs-CZ" dirty="0"/>
              <a:t> zákon (karmanů)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Rozdílná pojetí:</a:t>
            </a:r>
          </a:p>
          <a:p>
            <a:r>
              <a:rPr lang="cs-CZ" dirty="0" err="1"/>
              <a:t>brahma</a:t>
            </a:r>
            <a:r>
              <a:rPr lang="cs-CZ" dirty="0"/>
              <a:t> (Nejvyšší duch)</a:t>
            </a:r>
          </a:p>
          <a:p>
            <a:r>
              <a:rPr lang="cs-CZ" dirty="0" err="1"/>
              <a:t>Višna</a:t>
            </a:r>
            <a:endParaRPr lang="cs-CZ" dirty="0"/>
          </a:p>
          <a:p>
            <a:r>
              <a:rPr lang="cs-CZ" dirty="0"/>
              <a:t>Šiva</a:t>
            </a:r>
          </a:p>
        </p:txBody>
      </p:sp>
      <p:pic>
        <p:nvPicPr>
          <p:cNvPr id="2050" name="Picture 2" descr="SouvisejÃ­cÃ­ obrÃ¡zek">
            <a:extLst>
              <a:ext uri="{FF2B5EF4-FFF2-40B4-BE49-F238E27FC236}">
                <a16:creationId xmlns:a16="http://schemas.microsoft.com/office/drawing/2014/main" id="{79B29E4D-6911-4709-AEE2-D6F230032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478" y="795950"/>
            <a:ext cx="5887225" cy="440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D4FD186-D076-4B85-87DB-CFCB5E6C3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Věroučná základna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1C730E5-2449-4321-BFFF-251696404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7878" y="3754315"/>
            <a:ext cx="4800600" cy="2422648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362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D6E03D-4843-4E08-9DBB-3F7978EE3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117123"/>
            <a:ext cx="5181600" cy="13757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Směry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0070C0"/>
                </a:solidFill>
              </a:rPr>
              <a:t>višnuismus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 err="1">
                <a:solidFill>
                  <a:srgbClr val="0070C0"/>
                </a:solidFill>
              </a:rPr>
              <a:t>šivaismus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 err="1">
                <a:solidFill>
                  <a:srgbClr val="0070C0"/>
                </a:solidFill>
              </a:rPr>
              <a:t>šaktismus</a:t>
            </a:r>
            <a:r>
              <a:rPr lang="cs-CZ" dirty="0"/>
              <a:t>, bráhmanismus, džinismus, sikhismus, buddhismus, tantrismus atd.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993EA21-D9ED-45B4-A5C0-C2251719E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100" y="641839"/>
            <a:ext cx="4589585" cy="47302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Cesta ze </a:t>
            </a:r>
            <a:r>
              <a:rPr lang="cs-CZ" dirty="0" err="1">
                <a:solidFill>
                  <a:srgbClr val="C00000"/>
                </a:solidFill>
              </a:rPr>
              <a:t>sansáry</a:t>
            </a:r>
            <a:r>
              <a:rPr lang="cs-CZ" dirty="0">
                <a:solidFill>
                  <a:srgbClr val="C00000"/>
                </a:solidFill>
              </a:rPr>
              <a:t>: </a:t>
            </a:r>
          </a:p>
          <a:p>
            <a:r>
              <a:rPr lang="cs-CZ" dirty="0"/>
              <a:t>Oddanost bohu (</a:t>
            </a:r>
            <a:r>
              <a:rPr lang="cs-CZ" i="1" dirty="0"/>
              <a:t>bhakti</a:t>
            </a:r>
            <a:r>
              <a:rPr lang="cs-CZ" dirty="0"/>
              <a:t>)</a:t>
            </a:r>
          </a:p>
          <a:p>
            <a:r>
              <a:rPr lang="cs-CZ" dirty="0"/>
              <a:t>Poznáním (</a:t>
            </a:r>
            <a:r>
              <a:rPr lang="cs-CZ" i="1" dirty="0" err="1"/>
              <a:t>džňána</a:t>
            </a:r>
            <a:r>
              <a:rPr lang="cs-CZ" dirty="0"/>
              <a:t>)</a:t>
            </a:r>
          </a:p>
          <a:p>
            <a:r>
              <a:rPr lang="cs-CZ" dirty="0"/>
              <a:t>Jednota duše a ducha (</a:t>
            </a:r>
            <a:r>
              <a:rPr lang="cs-CZ" i="1" dirty="0"/>
              <a:t>jóga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Etická pravidla:</a:t>
            </a:r>
          </a:p>
          <a:p>
            <a:r>
              <a:rPr lang="cs-CZ" dirty="0"/>
              <a:t>Neubližování bytostem (</a:t>
            </a:r>
            <a:r>
              <a:rPr lang="cs-CZ" i="1" dirty="0" err="1"/>
              <a:t>ahinsá</a:t>
            </a:r>
            <a:r>
              <a:rPr lang="cs-CZ" dirty="0"/>
              <a:t>)</a:t>
            </a:r>
          </a:p>
          <a:p>
            <a:r>
              <a:rPr lang="cs-CZ" dirty="0"/>
              <a:t>Štědrost</a:t>
            </a:r>
          </a:p>
          <a:p>
            <a:r>
              <a:rPr lang="cs-CZ" dirty="0"/>
              <a:t>Vnitřní a vnější čistota</a:t>
            </a:r>
          </a:p>
          <a:p>
            <a:r>
              <a:rPr lang="cs-CZ" dirty="0"/>
              <a:t>Nelpění na hmotných statcích</a:t>
            </a:r>
          </a:p>
          <a:p>
            <a:r>
              <a:rPr lang="cs-CZ" dirty="0"/>
              <a:t>Sebeovládání</a:t>
            </a:r>
          </a:p>
          <a:p>
            <a:r>
              <a:rPr lang="cs-CZ" dirty="0"/>
              <a:t>askeze</a:t>
            </a:r>
          </a:p>
          <a:p>
            <a:endParaRPr lang="cs-CZ" dirty="0"/>
          </a:p>
        </p:txBody>
      </p:sp>
      <p:pic>
        <p:nvPicPr>
          <p:cNvPr id="1026" name="Picture 2" descr="VÃ½sledek obrÃ¡zku pro vÃ¡rÃ¡nÃ¡sÃ­">
            <a:extLst>
              <a:ext uri="{FF2B5EF4-FFF2-40B4-BE49-F238E27FC236}">
                <a16:creationId xmlns:a16="http://schemas.microsoft.com/office/drawing/2014/main" id="{23952B67-0598-4C2D-B6AF-6E22A9CEC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18" y="944245"/>
            <a:ext cx="5839564" cy="390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480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BBE0A-2F02-4898-9453-F331CBCDC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40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Historie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B469B1-B218-4FF6-9346-F1A9B8833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769" y="1134208"/>
            <a:ext cx="6128239" cy="50427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Prehistorie</a:t>
            </a:r>
          </a:p>
          <a:p>
            <a:pPr marL="0" indent="0">
              <a:buNone/>
            </a:pPr>
            <a:r>
              <a:rPr lang="cs-CZ" dirty="0"/>
              <a:t>Před. n. l.: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6500 počátky zemědělství (Z od Indu)</a:t>
            </a:r>
          </a:p>
          <a:p>
            <a:r>
              <a:rPr lang="cs-CZ" dirty="0"/>
              <a:t>2500 městská spol. okolo Indu</a:t>
            </a:r>
          </a:p>
          <a:p>
            <a:r>
              <a:rPr lang="cs-CZ" dirty="0"/>
              <a:t>2200-2000 vrchol </a:t>
            </a:r>
            <a:r>
              <a:rPr lang="cs-CZ" dirty="0" err="1"/>
              <a:t>harappské</a:t>
            </a:r>
            <a:r>
              <a:rPr lang="cs-CZ" dirty="0"/>
              <a:t> kult. </a:t>
            </a:r>
          </a:p>
          <a:p>
            <a:r>
              <a:rPr lang="cs-CZ" dirty="0"/>
              <a:t>200-1500 úpade; vpád indoevropských kmenů</a:t>
            </a:r>
          </a:p>
          <a:p>
            <a:endParaRPr lang="cs-CZ" dirty="0"/>
          </a:p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6D71729-CA91-46CE-9334-E52A39CC6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4714" y="211014"/>
            <a:ext cx="4800601" cy="6418385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Védské období</a:t>
            </a:r>
          </a:p>
          <a:p>
            <a:r>
              <a:rPr lang="cs-CZ" dirty="0"/>
              <a:t>1500 – 1000 stále stěhování</a:t>
            </a:r>
          </a:p>
          <a:p>
            <a:r>
              <a:rPr lang="cs-CZ" dirty="0">
                <a:solidFill>
                  <a:srgbClr val="0070C0"/>
                </a:solidFill>
              </a:rPr>
              <a:t>Lit. památky tzv. </a:t>
            </a:r>
            <a:r>
              <a:rPr lang="cs-CZ" dirty="0" err="1">
                <a:solidFill>
                  <a:srgbClr val="0070C0"/>
                </a:solidFill>
              </a:rPr>
              <a:t>šruti</a:t>
            </a:r>
            <a:r>
              <a:rPr lang="cs-CZ" dirty="0">
                <a:solidFill>
                  <a:srgbClr val="0070C0"/>
                </a:solidFill>
              </a:rPr>
              <a:t> = slyšené, (zjevené)</a:t>
            </a:r>
          </a:p>
          <a:p>
            <a:r>
              <a:rPr lang="cs-CZ" dirty="0">
                <a:solidFill>
                  <a:srgbClr val="0070C0"/>
                </a:solidFill>
              </a:rPr>
              <a:t>Védy: vědění, svaté učení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/>
              <a:t>1200 vznik </a:t>
            </a:r>
            <a:r>
              <a:rPr lang="cs-CZ" dirty="0" err="1">
                <a:solidFill>
                  <a:srgbClr val="FF0000"/>
                </a:solidFill>
              </a:rPr>
              <a:t>Rgvéd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(Véd veršů)</a:t>
            </a:r>
          </a:p>
          <a:p>
            <a:r>
              <a:rPr lang="cs-CZ" dirty="0"/>
              <a:t>1200-900 </a:t>
            </a:r>
            <a:r>
              <a:rPr lang="cs-CZ" dirty="0" err="1">
                <a:solidFill>
                  <a:srgbClr val="FF0000"/>
                </a:solidFill>
              </a:rPr>
              <a:t>Sámavéd</a:t>
            </a:r>
            <a:r>
              <a:rPr lang="cs-CZ" dirty="0"/>
              <a:t> (Véd písní), </a:t>
            </a:r>
            <a:r>
              <a:rPr lang="cs-CZ" dirty="0" err="1">
                <a:solidFill>
                  <a:srgbClr val="FF0000"/>
                </a:solidFill>
              </a:rPr>
              <a:t>Jadžurvéd</a:t>
            </a:r>
            <a:r>
              <a:rPr lang="cs-CZ" dirty="0"/>
              <a:t> (Véd obětních průpovědí), </a:t>
            </a:r>
            <a:r>
              <a:rPr lang="cs-CZ" dirty="0" err="1">
                <a:solidFill>
                  <a:srgbClr val="FF0000"/>
                </a:solidFill>
              </a:rPr>
              <a:t>Atharvavéd</a:t>
            </a:r>
            <a:r>
              <a:rPr lang="cs-CZ" dirty="0"/>
              <a:t> (Véd </a:t>
            </a:r>
            <a:r>
              <a:rPr lang="cs-CZ" dirty="0" err="1"/>
              <a:t>atharvana</a:t>
            </a:r>
            <a:r>
              <a:rPr lang="cs-CZ" dirty="0"/>
              <a:t>)</a:t>
            </a:r>
          </a:p>
          <a:p>
            <a:r>
              <a:rPr lang="cs-CZ" dirty="0"/>
              <a:t>(</a:t>
            </a:r>
            <a:r>
              <a:rPr lang="cs-CZ" dirty="0" err="1">
                <a:solidFill>
                  <a:srgbClr val="0070C0"/>
                </a:solidFill>
              </a:rPr>
              <a:t>sanhita</a:t>
            </a:r>
            <a:r>
              <a:rPr lang="cs-CZ" dirty="0"/>
              <a:t>=sbírka, </a:t>
            </a:r>
            <a:r>
              <a:rPr lang="cs-CZ" dirty="0">
                <a:solidFill>
                  <a:srgbClr val="0070C0"/>
                </a:solidFill>
              </a:rPr>
              <a:t>bráhmana</a:t>
            </a:r>
            <a:r>
              <a:rPr lang="cs-CZ" dirty="0"/>
              <a:t>=výklad rituálu, </a:t>
            </a:r>
            <a:r>
              <a:rPr lang="cs-CZ" dirty="0">
                <a:solidFill>
                  <a:srgbClr val="0070C0"/>
                </a:solidFill>
              </a:rPr>
              <a:t>sútra</a:t>
            </a:r>
            <a:r>
              <a:rPr lang="cs-CZ" dirty="0"/>
              <a:t>=učebnice)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1000-800 </a:t>
            </a:r>
            <a:r>
              <a:rPr lang="cs-CZ" dirty="0">
                <a:solidFill>
                  <a:srgbClr val="FF0000"/>
                </a:solidFill>
              </a:rPr>
              <a:t>Bráhmany</a:t>
            </a:r>
          </a:p>
          <a:p>
            <a:r>
              <a:rPr lang="cs-CZ" dirty="0"/>
              <a:t>900-600 </a:t>
            </a:r>
            <a:r>
              <a:rPr lang="cs-CZ" dirty="0" err="1"/>
              <a:t>Áranjaky</a:t>
            </a:r>
            <a:r>
              <a:rPr lang="cs-CZ" dirty="0"/>
              <a:t>, </a:t>
            </a:r>
            <a:r>
              <a:rPr lang="cs-CZ" dirty="0" err="1"/>
              <a:t>nejs</a:t>
            </a:r>
            <a:r>
              <a:rPr lang="cs-CZ" dirty="0"/>
              <a:t>. </a:t>
            </a:r>
            <a:r>
              <a:rPr lang="cs-CZ" dirty="0">
                <a:solidFill>
                  <a:srgbClr val="FF0000"/>
                </a:solidFill>
              </a:rPr>
              <a:t>Upanišady</a:t>
            </a:r>
          </a:p>
          <a:p>
            <a:r>
              <a:rPr lang="cs-CZ" dirty="0">
                <a:solidFill>
                  <a:srgbClr val="FF0000"/>
                </a:solidFill>
              </a:rPr>
              <a:t>Átman a </a:t>
            </a:r>
            <a:r>
              <a:rPr lang="cs-CZ" dirty="0" err="1">
                <a:solidFill>
                  <a:srgbClr val="FF0000"/>
                </a:solidFill>
              </a:rPr>
              <a:t>Brahma</a:t>
            </a:r>
            <a:r>
              <a:rPr lang="cs-CZ" dirty="0">
                <a:solidFill>
                  <a:srgbClr val="FF0000"/>
                </a:solidFill>
              </a:rPr>
              <a:t>, ÓM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/>
              <a:t>600-200 </a:t>
            </a:r>
            <a:r>
              <a:rPr lang="cs-CZ" dirty="0" err="1"/>
              <a:t>pozd</a:t>
            </a:r>
            <a:r>
              <a:rPr lang="cs-CZ" dirty="0"/>
              <a:t>. Upanišady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19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46A2EF-4C86-4FA8-BFD8-C5FB6B550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747346"/>
            <a:ext cx="4793151" cy="4870937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Období eposů, klasické období</a:t>
            </a:r>
          </a:p>
          <a:p>
            <a:pPr lvl="1"/>
            <a:endParaRPr lang="cs-CZ" sz="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70C0"/>
                </a:solidFill>
              </a:rPr>
              <a:t>Literatura tradovaná, </a:t>
            </a:r>
            <a:r>
              <a:rPr lang="cs-CZ" sz="2000" dirty="0" err="1">
                <a:solidFill>
                  <a:srgbClr val="FF0000"/>
                </a:solidFill>
              </a:rPr>
              <a:t>itihása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483 př.n.l. </a:t>
            </a:r>
            <a:r>
              <a:rPr lang="cs-CZ" sz="2000" dirty="0" err="1"/>
              <a:t>Siddhártha</a:t>
            </a:r>
            <a:r>
              <a:rPr lang="cs-CZ" sz="2000" dirty="0"/>
              <a:t> </a:t>
            </a:r>
            <a:r>
              <a:rPr lang="cs-CZ" sz="2000" dirty="0" err="1"/>
              <a:t>Gautama</a:t>
            </a:r>
            <a:r>
              <a:rPr lang="cs-CZ" sz="2000" dirty="0"/>
              <a:t> (Buddha)</a:t>
            </a:r>
          </a:p>
          <a:p>
            <a:r>
              <a:rPr lang="cs-CZ" sz="2000" dirty="0"/>
              <a:t>5 st. př.n.l. - 2 st. n.l. </a:t>
            </a:r>
            <a:r>
              <a:rPr lang="cs-CZ" sz="2000" dirty="0" err="1">
                <a:solidFill>
                  <a:srgbClr val="FF0000"/>
                </a:solidFill>
              </a:rPr>
              <a:t>Mahabhárata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(</a:t>
            </a:r>
            <a:r>
              <a:rPr lang="cs-CZ" sz="2000" dirty="0" err="1">
                <a:solidFill>
                  <a:srgbClr val="0070C0"/>
                </a:solidFill>
              </a:rPr>
              <a:t>Vjása</a:t>
            </a:r>
            <a:r>
              <a:rPr lang="cs-CZ" sz="2000" dirty="0">
                <a:solidFill>
                  <a:srgbClr val="0070C0"/>
                </a:solidFill>
              </a:rPr>
              <a:t>, 18 knih, </a:t>
            </a:r>
            <a:r>
              <a:rPr lang="cs-CZ" sz="2000" dirty="0">
                <a:solidFill>
                  <a:srgbClr val="FF0000"/>
                </a:solidFill>
              </a:rPr>
              <a:t>Bhagavadgíta</a:t>
            </a:r>
            <a:r>
              <a:rPr lang="cs-CZ" sz="2000" dirty="0">
                <a:solidFill>
                  <a:srgbClr val="0070C0"/>
                </a:solidFill>
              </a:rPr>
              <a:t> = 6. kniha; </a:t>
            </a:r>
            <a:r>
              <a:rPr lang="cs-CZ" sz="2000" dirty="0" err="1">
                <a:solidFill>
                  <a:srgbClr val="0070C0"/>
                </a:solidFill>
              </a:rPr>
              <a:t>Kuruovci</a:t>
            </a:r>
            <a:r>
              <a:rPr lang="cs-CZ" sz="2000" dirty="0">
                <a:solidFill>
                  <a:srgbClr val="0070C0"/>
                </a:solidFill>
              </a:rPr>
              <a:t> vs. </a:t>
            </a:r>
            <a:r>
              <a:rPr lang="cs-CZ" sz="2000" dirty="0" err="1">
                <a:solidFill>
                  <a:srgbClr val="0070C0"/>
                </a:solidFill>
              </a:rPr>
              <a:t>Pánduovci</a:t>
            </a:r>
            <a:r>
              <a:rPr lang="cs-CZ" sz="2000" dirty="0">
                <a:solidFill>
                  <a:srgbClr val="0070C0"/>
                </a:solidFill>
              </a:rPr>
              <a:t>; </a:t>
            </a:r>
            <a:r>
              <a:rPr lang="cs-CZ" sz="2000" dirty="0" err="1">
                <a:solidFill>
                  <a:srgbClr val="0070C0"/>
                </a:solidFill>
              </a:rPr>
              <a:t>Dhrtaráštra</a:t>
            </a:r>
            <a:r>
              <a:rPr lang="cs-CZ" sz="2000" dirty="0">
                <a:solidFill>
                  <a:srgbClr val="0070C0"/>
                </a:solidFill>
              </a:rPr>
              <a:t> ; 106 000 veršů)</a:t>
            </a:r>
          </a:p>
          <a:p>
            <a:endParaRPr lang="cs-CZ" sz="2000" dirty="0">
              <a:solidFill>
                <a:srgbClr val="C00000"/>
              </a:solidFill>
            </a:endParaRPr>
          </a:p>
          <a:p>
            <a:r>
              <a:rPr lang="cs-CZ" sz="2000" dirty="0"/>
              <a:t>327-325 př.n.l. </a:t>
            </a:r>
            <a:r>
              <a:rPr lang="cs-CZ" sz="2000" dirty="0" err="1"/>
              <a:t>Alexand</a:t>
            </a:r>
            <a:r>
              <a:rPr lang="cs-CZ" sz="2000" dirty="0"/>
              <a:t> Veliký</a:t>
            </a:r>
          </a:p>
          <a:p>
            <a:r>
              <a:rPr lang="cs-CZ" sz="2000" dirty="0"/>
              <a:t>272-236 př.n.l. </a:t>
            </a:r>
            <a:r>
              <a:rPr lang="cs-CZ" sz="2000" dirty="0" err="1"/>
              <a:t>Ašóka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4 st. př.n.l. </a:t>
            </a:r>
            <a:r>
              <a:rPr lang="cs-CZ" sz="2000" dirty="0" err="1">
                <a:solidFill>
                  <a:srgbClr val="FF0000"/>
                </a:solidFill>
              </a:rPr>
              <a:t>Rámajána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(Příběh života </a:t>
            </a:r>
            <a:r>
              <a:rPr lang="cs-CZ" sz="2000" dirty="0" err="1">
                <a:solidFill>
                  <a:srgbClr val="0070C0"/>
                </a:solidFill>
              </a:rPr>
              <a:t>Rámova</a:t>
            </a:r>
            <a:r>
              <a:rPr lang="cs-CZ" sz="2000" dirty="0">
                <a:solidFill>
                  <a:srgbClr val="0070C0"/>
                </a:solidFill>
              </a:rPr>
              <a:t>; </a:t>
            </a:r>
            <a:r>
              <a:rPr lang="cs-CZ" sz="2000" dirty="0" err="1">
                <a:solidFill>
                  <a:srgbClr val="0070C0"/>
                </a:solidFill>
              </a:rPr>
              <a:t>Válmiki</a:t>
            </a:r>
            <a:r>
              <a:rPr lang="cs-CZ" sz="2000" dirty="0">
                <a:solidFill>
                  <a:srgbClr val="0070C0"/>
                </a:solidFill>
              </a:rPr>
              <a:t>; 7 částí; 24 000 veršů; </a:t>
            </a:r>
            <a:r>
              <a:rPr lang="cs-CZ" sz="2000" dirty="0" err="1">
                <a:solidFill>
                  <a:srgbClr val="0070C0"/>
                </a:solidFill>
              </a:rPr>
              <a:t>Ráma</a:t>
            </a:r>
            <a:r>
              <a:rPr lang="cs-CZ" sz="2000" dirty="0">
                <a:solidFill>
                  <a:srgbClr val="0070C0"/>
                </a:solidFill>
              </a:rPr>
              <a:t>, Síta, </a:t>
            </a:r>
            <a:r>
              <a:rPr lang="cs-CZ" sz="2000" dirty="0" err="1">
                <a:solidFill>
                  <a:srgbClr val="0070C0"/>
                </a:solidFill>
              </a:rPr>
              <a:t>Rávana</a:t>
            </a:r>
            <a:r>
              <a:rPr lang="cs-CZ" sz="2000" dirty="0">
                <a:solidFill>
                  <a:srgbClr val="0070C0"/>
                </a:solidFill>
              </a:rPr>
              <a:t>; místo: </a:t>
            </a:r>
            <a:r>
              <a:rPr lang="cs-CZ" sz="2000" dirty="0" err="1">
                <a:solidFill>
                  <a:srgbClr val="0070C0"/>
                </a:solidFill>
              </a:rPr>
              <a:t>Ajódhja</a:t>
            </a:r>
            <a:r>
              <a:rPr lang="cs-CZ" sz="2000" dirty="0">
                <a:solidFill>
                  <a:srgbClr val="0070C0"/>
                </a:solidFill>
              </a:rPr>
              <a:t>; smrt, </a:t>
            </a:r>
            <a:r>
              <a:rPr lang="cs-CZ" sz="2000" dirty="0" err="1">
                <a:solidFill>
                  <a:srgbClr val="0070C0"/>
                </a:solidFill>
              </a:rPr>
              <a:t>Rámovo</a:t>
            </a:r>
            <a:r>
              <a:rPr lang="cs-CZ" sz="2000" dirty="0">
                <a:solidFill>
                  <a:srgbClr val="0070C0"/>
                </a:solidFill>
              </a:rPr>
              <a:t> vystoupení na nebesa)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4EB1AB93-91DC-4FF2-A821-7338FC523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59062" y="3736732"/>
            <a:ext cx="4796326" cy="1881552"/>
          </a:xfrm>
        </p:spPr>
        <p:txBody>
          <a:bodyPr>
            <a:normAutofit lnSpcReduction="10000"/>
          </a:bodyPr>
          <a:lstStyle/>
          <a:p>
            <a:r>
              <a:rPr lang="cs-CZ" sz="1900" b="0" dirty="0"/>
              <a:t>150-300 nejstarší </a:t>
            </a:r>
            <a:r>
              <a:rPr lang="cs-CZ" sz="1900" b="0" dirty="0" err="1">
                <a:solidFill>
                  <a:srgbClr val="FF0000"/>
                </a:solidFill>
              </a:rPr>
              <a:t>dharmašástry</a:t>
            </a:r>
            <a:r>
              <a:rPr lang="cs-CZ" sz="1900" b="0" dirty="0"/>
              <a:t> (</a:t>
            </a:r>
            <a:r>
              <a:rPr lang="cs-CZ" sz="1900" b="0" dirty="0" err="1"/>
              <a:t>Manuův</a:t>
            </a:r>
            <a:r>
              <a:rPr lang="cs-CZ" sz="1900" b="0" dirty="0"/>
              <a:t> zákoník)</a:t>
            </a:r>
          </a:p>
          <a:p>
            <a:r>
              <a:rPr lang="cs-CZ" sz="1900" b="0" dirty="0"/>
              <a:t>300-500 nejstarší </a:t>
            </a:r>
            <a:r>
              <a:rPr lang="cs-CZ" sz="1900" b="0" dirty="0" err="1">
                <a:solidFill>
                  <a:srgbClr val="FF0000"/>
                </a:solidFill>
              </a:rPr>
              <a:t>purány</a:t>
            </a:r>
            <a:r>
              <a:rPr lang="cs-CZ" sz="1900" b="0" dirty="0"/>
              <a:t> (vyprávění, legendy o bozích; základní texty </a:t>
            </a:r>
            <a:r>
              <a:rPr lang="cs-CZ" sz="1900" b="0" dirty="0" err="1">
                <a:solidFill>
                  <a:srgbClr val="0070C0"/>
                </a:solidFill>
              </a:rPr>
              <a:t>višnuismu</a:t>
            </a:r>
            <a:r>
              <a:rPr lang="cs-CZ" sz="1900" b="0" dirty="0">
                <a:solidFill>
                  <a:srgbClr val="0070C0"/>
                </a:solidFill>
              </a:rPr>
              <a:t>, </a:t>
            </a:r>
            <a:r>
              <a:rPr lang="cs-CZ" sz="1900" b="0" dirty="0" err="1">
                <a:solidFill>
                  <a:srgbClr val="0070C0"/>
                </a:solidFill>
              </a:rPr>
              <a:t>šivaismu</a:t>
            </a:r>
            <a:r>
              <a:rPr lang="cs-CZ" sz="1900" b="0" dirty="0">
                <a:solidFill>
                  <a:srgbClr val="0070C0"/>
                </a:solidFill>
              </a:rPr>
              <a:t>, </a:t>
            </a:r>
            <a:r>
              <a:rPr lang="cs-CZ" sz="1900" b="0" dirty="0" err="1">
                <a:solidFill>
                  <a:srgbClr val="0070C0"/>
                </a:solidFill>
              </a:rPr>
              <a:t>brahmanismu</a:t>
            </a:r>
            <a:r>
              <a:rPr lang="cs-CZ" sz="1900" b="0" dirty="0"/>
              <a:t>)</a:t>
            </a:r>
          </a:p>
          <a:p>
            <a:r>
              <a:rPr lang="cs-CZ" sz="1900" b="0" dirty="0"/>
              <a:t>500-700 nejstarší </a:t>
            </a:r>
            <a:r>
              <a:rPr lang="cs-CZ" sz="1900" b="0" dirty="0">
                <a:solidFill>
                  <a:srgbClr val="FF0000"/>
                </a:solidFill>
              </a:rPr>
              <a:t>tantry</a:t>
            </a:r>
          </a:p>
          <a:p>
            <a:endParaRPr lang="cs-CZ" dirty="0"/>
          </a:p>
        </p:txBody>
      </p:sp>
      <p:pic>
        <p:nvPicPr>
          <p:cNvPr id="5128" name="Picture 8" descr="VÃ½sledek obrÃ¡zku pro indickÃ© posvÃ¡tnÃ© texty">
            <a:extLst>
              <a:ext uri="{FF2B5EF4-FFF2-40B4-BE49-F238E27FC236}">
                <a16:creationId xmlns:a16="http://schemas.microsoft.com/office/drawing/2014/main" id="{4B414017-A67D-468D-8653-FAB51A91B6D7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2594" y="661621"/>
            <a:ext cx="39624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0980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432</Words>
  <Application>Microsoft Office PowerPoint</Application>
  <PresentationFormat>Širokoúhlá obrazovka</PresentationFormat>
  <Paragraphs>78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Hinduismus</vt:lpstr>
      <vt:lpstr>Prezentace aplikace PowerPoint</vt:lpstr>
      <vt:lpstr>Věroučná základna</vt:lpstr>
      <vt:lpstr>Prezentace aplikace PowerPoint</vt:lpstr>
      <vt:lpstr>Historie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Hinduismus</dc:title>
  <dc:creator>Ondřej Sládek</dc:creator>
  <cp:lastModifiedBy>Ondřej Sládek</cp:lastModifiedBy>
  <cp:revision>2</cp:revision>
  <dcterms:created xsi:type="dcterms:W3CDTF">2020-03-13T23:02:43Z</dcterms:created>
  <dcterms:modified xsi:type="dcterms:W3CDTF">2020-03-14T20:48:33Z</dcterms:modified>
</cp:coreProperties>
</file>