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7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E7924-23EE-41ED-8627-3CB2C412A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9325F8D-D2F0-4E5E-A4F9-F719482BC9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459BF-3B28-4529-8109-6E54F5CAF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7F7E6E5-5874-4383-8CD6-44A63838E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CA24B3-DC6F-4C90-92A2-B4D09D3A5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168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43417-45D4-4872-8271-7B624C1EC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B982B3-FF28-42F3-9C13-DC138E7412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E4E78E-0ADD-470A-8813-3D323E1CE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43BA6D-80CC-4016-9E4B-1E14162C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00B8E-574D-4C12-9042-916AE9C21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851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C0F2A9E-CBE2-496E-888E-3C34DD2ED3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3818B3D-629B-44F7-B612-EC42487E0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3772DC-F29C-4A54-BBA1-FF661118FB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11EF9F3-B598-4355-9569-69F30BC70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A817A2-8A4A-4D51-B944-5E4F98CBE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383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A90DCE-29C5-4F2C-85C2-66C10E7E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3F5DA9-58D1-4BFC-8306-833FA5FCEC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FB90D7E-756B-40A4-9CC3-F44A2D881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68A0D0F-89AF-41A7-9220-FB1531053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E70457-72C5-4E04-95FB-A5BF2EAC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0325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421B86-C676-48B2-87B3-C5325289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E78F6F-9528-4DA9-B351-25FCDDD06D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699E41-28B5-446A-83AC-65A533B7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0B3323E-7AA1-4C81-9DA4-2D2268669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8522DF3-170B-4058-8B40-6EB3064C7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9275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2344B7-C3A4-4111-A787-53C5F3017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DCFB9-926B-4CD1-BDA6-0DBC03B86F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715BEF-DF75-4B8E-B0AD-7D2301210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8B5D8C4-0A31-4BB6-A741-C37BBB63B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D8D4341-0C25-468B-AC67-534A188B7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3C5798-C9A5-4CA1-88B0-DAFF8FEB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217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18B2CE-B063-4F21-9468-3CC6A568F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692811-47C9-4DE1-994E-3EAB8A3667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9DA7E38-0546-465E-9974-1134935B29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CBC1A9-CEBB-4018-9BBB-70FA0B760F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CEFA7AB-DD30-434A-B4FD-F432332A1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B4DF83C-8042-4156-BE7F-A24E5945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2D1419E-1444-499F-847C-F2122A6DC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02905B-0653-42B7-9F2C-D3C1C869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53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4F866-241B-4B92-ADC3-9EA9C8316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20B1733-35D4-485D-B453-8A29AC64C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F39D4D-0E87-4FDE-984B-F70398CB5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526FA12-D531-465F-AD02-349D2C0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75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055083B-C8EB-48AF-A1F1-98064014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50374B2-6DC4-4E56-AACB-F02A6789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98A4558-E53E-41E8-BE49-351DE85F0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880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36AA1-6F00-4A7B-B5D8-968B1E3FB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AC1B02-EBEA-49B5-A622-240FB1CA0D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EEE132-9AA7-4A25-8905-E951E6CD5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69A767D-F049-4B6F-8662-BE14DBFE5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17759EC-2BED-4506-9A5C-98BA145A7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59893B4-6AE1-4D7F-98EA-B9D733E3A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70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7F3AAF-177F-4F48-82EB-705A0ACC5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8CDC3CB-DAEF-49B3-B77B-4ABC09E597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4E0BC02-C31F-497F-9FC7-23BC01DCD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35AF5FA-1B16-42BE-9601-D988F1C8C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3809EB-D9B9-433B-BCDE-8B3AE6FBA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67D73F9-9CC1-4CF0-891B-F1AFC9137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32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85E3140-9C5D-44D7-A145-FC72361F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4C7D76-05EC-410A-B0F8-DACD7717F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B6BD44-A512-4282-9F81-153D6DAB9B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4EDBE-FD11-4E58-A0F4-5CFA00060DEB}" type="datetimeFigureOut">
              <a:rPr lang="cs-CZ" smtClean="0"/>
              <a:t>14.03.2020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115B38-2FE8-4578-90C6-A6095BB531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6811FB-871F-4D9E-8BB5-1E271D9488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9B1B-245C-4CBD-BDA3-6346972467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125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EE2D49-72F5-4911-96A0-3B99215FC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Texty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F1F6C04-3BE7-475A-8067-67ABD1C2A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Literatura = umění písma, písemné verbální umění</a:t>
            </a:r>
          </a:p>
          <a:p>
            <a:r>
              <a:rPr lang="cs-CZ" dirty="0"/>
              <a:t>Literární x neliterární texty</a:t>
            </a:r>
          </a:p>
          <a:p>
            <a:r>
              <a:rPr lang="cs-CZ" dirty="0"/>
              <a:t>Fixace mluvené (orální) tradice</a:t>
            </a:r>
          </a:p>
          <a:p>
            <a:pPr lvl="1"/>
            <a:r>
              <a:rPr lang="cs-CZ" dirty="0" err="1">
                <a:solidFill>
                  <a:srgbClr val="C00000"/>
                </a:solidFill>
              </a:rPr>
              <a:t>Milman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 err="1">
                <a:solidFill>
                  <a:srgbClr val="C00000"/>
                </a:solidFill>
              </a:rPr>
              <a:t>Parry</a:t>
            </a:r>
            <a:r>
              <a:rPr lang="cs-CZ" dirty="0"/>
              <a:t> (orální hrdinská poezie): existují dvě formy literatury (orální, písemná); Odyssea a </a:t>
            </a:r>
            <a:r>
              <a:rPr lang="cs-CZ" dirty="0" err="1"/>
              <a:t>Ílias</a:t>
            </a:r>
            <a:r>
              <a:rPr lang="cs-CZ" dirty="0"/>
              <a:t> = orální počátek (formule=skupiny slov, které se pravidelně používají za stejných metrických podmínek; nejde o obsah, ale o formu; forma (formule) zajišťuje to, že si lze zapamatovat až 27 000 veršů). Analog. jihoslovanská orální epika.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8686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62C38D-80B3-4A29-B5F5-B70D77883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autor – text – interpret - interpretace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E0899A-3CF7-409F-904C-00E7685B1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582"/>
            <a:ext cx="10515600" cy="4614381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Text/literatura</a:t>
            </a:r>
          </a:p>
          <a:p>
            <a:r>
              <a:rPr lang="cs-CZ" dirty="0"/>
              <a:t>Náboženský fenomén</a:t>
            </a:r>
          </a:p>
          <a:p>
            <a:r>
              <a:rPr lang="cs-CZ" dirty="0"/>
              <a:t>Fenomén náboženství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Literatura</a:t>
            </a:r>
            <a:r>
              <a:rPr lang="cs-CZ" dirty="0"/>
              <a:t>: jakožto aktualizace a obnovení jazyka; integrace jazyka; fikce; estetický objekt; intertextový a </a:t>
            </a:r>
            <a:r>
              <a:rPr lang="cs-CZ" dirty="0" err="1"/>
              <a:t>sebereflexivní</a:t>
            </a:r>
            <a:r>
              <a:rPr lang="cs-CZ" dirty="0"/>
              <a:t> konstrukt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Texty</a:t>
            </a:r>
            <a:r>
              <a:rPr lang="cs-CZ" dirty="0"/>
              <a:t>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POSVÁTNÉ TEXTY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OSTATNÍ NORMATIVNÍ TEXTY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NENORMATIVNÍ TEXTY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>
                <a:solidFill>
                  <a:srgbClr val="FF0000"/>
                </a:solidFill>
              </a:rPr>
              <a:t>OSTATNÍ NENÁBOŽENSKÉ TEXTY</a:t>
            </a:r>
          </a:p>
        </p:txBody>
      </p:sp>
    </p:spTree>
    <p:extLst>
      <p:ext uri="{BB962C8B-B14F-4D97-AF65-F5344CB8AC3E}">
        <p14:creationId xmlns:p14="http://schemas.microsoft.com/office/powerpoint/2010/main" val="132734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6E8F05-F865-4F1E-B1C2-6CC322977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Posvátný text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F62BFF-2A39-42EC-B805-44DF89078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Normativní text</a:t>
            </a:r>
          </a:p>
          <a:p>
            <a:r>
              <a:rPr lang="cs-CZ" dirty="0"/>
              <a:t>Absolutní závaznost (autorství přisuzováno bohu)</a:t>
            </a:r>
          </a:p>
          <a:p>
            <a:r>
              <a:rPr lang="cs-CZ" dirty="0"/>
              <a:t>Vznik a kanonizace textů</a:t>
            </a:r>
          </a:p>
          <a:p>
            <a:r>
              <a:rPr lang="cs-CZ" i="1" dirty="0"/>
              <a:t>Tóra</a:t>
            </a:r>
            <a:r>
              <a:rPr lang="cs-CZ" dirty="0"/>
              <a:t> vs. </a:t>
            </a:r>
            <a:r>
              <a:rPr lang="cs-CZ" i="1" dirty="0"/>
              <a:t>Nový zákon </a:t>
            </a:r>
            <a:r>
              <a:rPr lang="cs-CZ" dirty="0"/>
              <a:t>(zvl. evangelia)</a:t>
            </a:r>
          </a:p>
          <a:p>
            <a:r>
              <a:rPr lang="cs-CZ" dirty="0">
                <a:solidFill>
                  <a:srgbClr val="C00000"/>
                </a:solidFill>
              </a:rPr>
              <a:t>Text, kterému je přisuzována normativnost, podle toho se k němu také jako k jinému (tj. posvátnému) chováme.</a:t>
            </a:r>
          </a:p>
          <a:p>
            <a:r>
              <a:rPr lang="cs-CZ" dirty="0">
                <a:solidFill>
                  <a:srgbClr val="C00000"/>
                </a:solidFill>
              </a:rPr>
              <a:t>Zvláštní způsoby zacházení s textem (manipulace, způsob četby, prostor, kde se čte, povolání k četbě)</a:t>
            </a:r>
          </a:p>
          <a:p>
            <a:r>
              <a:rPr lang="cs-CZ" dirty="0"/>
              <a:t>Četba  a interpretace (výlučnost interpretů; zákaz četby a interpretace)</a:t>
            </a:r>
          </a:p>
        </p:txBody>
      </p:sp>
    </p:spTree>
    <p:extLst>
      <p:ext uri="{BB962C8B-B14F-4D97-AF65-F5344CB8AC3E}">
        <p14:creationId xmlns:p14="http://schemas.microsoft.com/office/powerpoint/2010/main" val="93893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6E7ADC-D445-41F9-BA9B-D3D7E2C96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C00000"/>
                </a:solidFill>
              </a:rPr>
              <a:t>Mýtus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31C2612-B8E5-4632-837A-89D2E2F37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 err="1"/>
              <a:t>mýthos</a:t>
            </a:r>
            <a:r>
              <a:rPr lang="cs-CZ" dirty="0"/>
              <a:t> = vyprávění; odvozeno od </a:t>
            </a:r>
            <a:r>
              <a:rPr lang="cs-CZ" i="1" dirty="0" err="1"/>
              <a:t>mýtheuein</a:t>
            </a:r>
            <a:r>
              <a:rPr lang="cs-CZ" dirty="0"/>
              <a:t> = vyprávět</a:t>
            </a:r>
          </a:p>
          <a:p>
            <a:r>
              <a:rPr lang="cs-CZ" dirty="0"/>
              <a:t>Odpovědi na otázky týkající se života a smrti, vzniku a tradice společnosti, vzniku věcí a poznání; </a:t>
            </a:r>
            <a:r>
              <a:rPr lang="cs-CZ" dirty="0">
                <a:solidFill>
                  <a:srgbClr val="C00000"/>
                </a:solidFill>
              </a:rPr>
              <a:t>POSVÁTNÉ VYPRÁVĚNÍ </a:t>
            </a:r>
            <a:r>
              <a:rPr lang="cs-CZ" dirty="0"/>
              <a:t>o tom, co bylo na počátku věků – </a:t>
            </a:r>
            <a:r>
              <a:rPr lang="cs-CZ" i="1" dirty="0"/>
              <a:t>in </a:t>
            </a:r>
            <a:r>
              <a:rPr lang="cs-CZ" i="1" dirty="0" err="1"/>
              <a:t>illo</a:t>
            </a:r>
            <a:r>
              <a:rPr lang="cs-CZ" i="1" dirty="0"/>
              <a:t> </a:t>
            </a:r>
            <a:r>
              <a:rPr lang="cs-CZ" i="1" dirty="0" err="1"/>
              <a:t>tempore</a:t>
            </a:r>
            <a:r>
              <a:rPr lang="cs-CZ" dirty="0"/>
              <a:t>. Nemá konkrétního autora.</a:t>
            </a:r>
          </a:p>
          <a:p>
            <a:endParaRPr lang="cs-CZ" dirty="0"/>
          </a:p>
          <a:p>
            <a:r>
              <a:rPr lang="cs-CZ" dirty="0"/>
              <a:t>Vyprávění se </a:t>
            </a:r>
            <a:r>
              <a:rPr lang="cs-CZ" dirty="0" err="1"/>
              <a:t>řec</a:t>
            </a:r>
            <a:r>
              <a:rPr lang="cs-CZ" dirty="0"/>
              <a:t>. ale také řekne </a:t>
            </a:r>
            <a:r>
              <a:rPr lang="cs-CZ" dirty="0">
                <a:solidFill>
                  <a:srgbClr val="C00000"/>
                </a:solidFill>
              </a:rPr>
              <a:t>EPOS (vyprávění ve verších, epická báseň); vyprávění, jehož autora známe. </a:t>
            </a:r>
          </a:p>
        </p:txBody>
      </p:sp>
    </p:spTree>
    <p:extLst>
      <p:ext uri="{BB962C8B-B14F-4D97-AF65-F5344CB8AC3E}">
        <p14:creationId xmlns:p14="http://schemas.microsoft.com/office/powerpoint/2010/main" val="3945829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626A1-74CF-4E41-A19C-1ACAA2F01E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77837"/>
          </a:xfrm>
        </p:spPr>
        <p:txBody>
          <a:bodyPr>
            <a:noAutofit/>
          </a:bodyPr>
          <a:lstStyle/>
          <a:p>
            <a:r>
              <a:rPr lang="cs-CZ" sz="4400" b="1" dirty="0">
                <a:solidFill>
                  <a:srgbClr val="C00000"/>
                </a:solidFill>
              </a:rPr>
              <a:t>Typologie mýtů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792A16-A4F7-4E61-BCEC-95701321D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86673"/>
            <a:ext cx="9144000" cy="3371127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C00000"/>
                </a:solidFill>
              </a:rPr>
              <a:t>kosmogonické mýty </a:t>
            </a:r>
            <a:r>
              <a:rPr lang="cs-CZ" dirty="0"/>
              <a:t>(z 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/>
              <a:t>kosmos</a:t>
            </a:r>
            <a:r>
              <a:rPr lang="cs-CZ" dirty="0"/>
              <a:t>, svět a </a:t>
            </a:r>
            <a:r>
              <a:rPr lang="cs-CZ" i="1" dirty="0" err="1"/>
              <a:t>gonia</a:t>
            </a:r>
            <a:r>
              <a:rPr lang="cs-CZ" dirty="0"/>
              <a:t>, zrození), které vyprávějí o vzniku a počátcích světa;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</a:rPr>
              <a:t>antropogonické</a:t>
            </a:r>
            <a:r>
              <a:rPr lang="cs-CZ" dirty="0">
                <a:solidFill>
                  <a:srgbClr val="C00000"/>
                </a:solidFill>
              </a:rPr>
              <a:t> mýty </a:t>
            </a:r>
            <a:r>
              <a:rPr lang="cs-CZ" dirty="0"/>
              <a:t>(z </a:t>
            </a:r>
            <a:r>
              <a:rPr lang="cs-CZ" dirty="0" err="1"/>
              <a:t>řec</a:t>
            </a:r>
            <a:r>
              <a:rPr lang="cs-CZ" dirty="0"/>
              <a:t>. </a:t>
            </a:r>
            <a:r>
              <a:rPr lang="cs-CZ" i="1" dirty="0" err="1"/>
              <a:t>anthropos</a:t>
            </a:r>
            <a:r>
              <a:rPr lang="cs-CZ" dirty="0"/>
              <a:t>, člověk a </a:t>
            </a:r>
            <a:r>
              <a:rPr lang="cs-CZ" i="1" dirty="0" err="1"/>
              <a:t>gonia</a:t>
            </a:r>
            <a:r>
              <a:rPr lang="cs-CZ" dirty="0"/>
              <a:t>, zrození), které vyprávějí o původu, zrození či stvoření člověka;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</a:rPr>
              <a:t>aitiologické</a:t>
            </a:r>
            <a:r>
              <a:rPr lang="cs-CZ" dirty="0">
                <a:solidFill>
                  <a:srgbClr val="C00000"/>
                </a:solidFill>
              </a:rPr>
              <a:t> mýty </a:t>
            </a:r>
            <a:r>
              <a:rPr lang="cs-CZ" dirty="0"/>
              <a:t>(z </a:t>
            </a:r>
            <a:r>
              <a:rPr lang="cs-CZ" dirty="0" err="1"/>
              <a:t>řec</a:t>
            </a:r>
            <a:r>
              <a:rPr lang="cs-CZ" dirty="0"/>
              <a:t>. </a:t>
            </a:r>
            <a:r>
              <a:rPr lang="cs-CZ" i="1" dirty="0" err="1"/>
              <a:t>aitia</a:t>
            </a:r>
            <a:r>
              <a:rPr lang="cs-CZ" dirty="0"/>
              <a:t>, příčina), které vysvětlují původ různých svátků, zvyků a institucí a potvrzují tak jejich oprávněnost;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 err="1">
                <a:solidFill>
                  <a:srgbClr val="C00000"/>
                </a:solidFill>
              </a:rPr>
              <a:t>soteriologické</a:t>
            </a:r>
            <a:r>
              <a:rPr lang="cs-CZ" dirty="0">
                <a:solidFill>
                  <a:srgbClr val="C00000"/>
                </a:solidFill>
              </a:rPr>
              <a:t> mýty </a:t>
            </a:r>
            <a:r>
              <a:rPr lang="cs-CZ" dirty="0"/>
              <a:t>(z </a:t>
            </a:r>
            <a:r>
              <a:rPr lang="cs-CZ" dirty="0" err="1"/>
              <a:t>řec</a:t>
            </a:r>
            <a:r>
              <a:rPr lang="cs-CZ" dirty="0"/>
              <a:t>. </a:t>
            </a:r>
            <a:r>
              <a:rPr lang="cs-CZ" i="1" dirty="0" err="1"/>
              <a:t>sótér</a:t>
            </a:r>
            <a:r>
              <a:rPr lang="cs-CZ" dirty="0"/>
              <a:t>, zachránce) o záchraně a zachráncích;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C00000"/>
                </a:solidFill>
              </a:rPr>
              <a:t>eschatologické mýty </a:t>
            </a:r>
            <a:r>
              <a:rPr lang="cs-CZ" dirty="0"/>
              <a:t>(z </a:t>
            </a:r>
            <a:r>
              <a:rPr lang="cs-CZ" dirty="0" err="1"/>
              <a:t>řec</a:t>
            </a:r>
            <a:r>
              <a:rPr lang="cs-CZ" dirty="0"/>
              <a:t>. </a:t>
            </a:r>
            <a:r>
              <a:rPr lang="cs-CZ" i="1" dirty="0"/>
              <a:t>ta </a:t>
            </a:r>
            <a:r>
              <a:rPr lang="cs-CZ" i="1" dirty="0" err="1"/>
              <a:t>eschata</a:t>
            </a:r>
            <a:r>
              <a:rPr lang="cs-CZ" dirty="0"/>
              <a:t>, poslední věci), které předkládají obrazné vylíčení budoucnosti, případně konce světa.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2276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395</Words>
  <Application>Microsoft Office PowerPoint</Application>
  <PresentationFormat>Širokoúhlá obrazovka</PresentationFormat>
  <Paragraphs>36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Texty</vt:lpstr>
      <vt:lpstr>autor – text – interpret - interpretace</vt:lpstr>
      <vt:lpstr>Posvátný text</vt:lpstr>
      <vt:lpstr>Mýtus</vt:lpstr>
      <vt:lpstr>Typologie mýtů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Texty</dc:title>
  <dc:creator>Ondřej Sládek</dc:creator>
  <cp:lastModifiedBy>Ondřej Sládek</cp:lastModifiedBy>
  <cp:revision>2</cp:revision>
  <dcterms:created xsi:type="dcterms:W3CDTF">2020-03-13T17:47:29Z</dcterms:created>
  <dcterms:modified xsi:type="dcterms:W3CDTF">2020-03-13T23:13:21Z</dcterms:modified>
</cp:coreProperties>
</file>