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7" r:id="rId4"/>
    <p:sldId id="319" r:id="rId5"/>
    <p:sldId id="347" r:id="rId6"/>
    <p:sldId id="348" r:id="rId7"/>
    <p:sldId id="349" r:id="rId8"/>
    <p:sldId id="350" r:id="rId9"/>
    <p:sldId id="346" r:id="rId10"/>
    <p:sldId id="318" r:id="rId11"/>
    <p:sldId id="320" r:id="rId12"/>
    <p:sldId id="321" r:id="rId13"/>
    <p:sldId id="322" r:id="rId14"/>
    <p:sldId id="323" r:id="rId15"/>
    <p:sldId id="351" r:id="rId16"/>
    <p:sldId id="352" r:id="rId17"/>
    <p:sldId id="353" r:id="rId18"/>
    <p:sldId id="354" r:id="rId19"/>
    <p:sldId id="324" r:id="rId20"/>
    <p:sldId id="355" r:id="rId21"/>
    <p:sldId id="356" r:id="rId22"/>
    <p:sldId id="325" r:id="rId23"/>
    <p:sldId id="357" r:id="rId24"/>
    <p:sldId id="358" r:id="rId25"/>
    <p:sldId id="326" r:id="rId26"/>
    <p:sldId id="359" r:id="rId27"/>
    <p:sldId id="327" r:id="rId28"/>
    <p:sldId id="360" r:id="rId29"/>
    <p:sldId id="361" r:id="rId30"/>
    <p:sldId id="362" r:id="rId31"/>
    <p:sldId id="328" r:id="rId32"/>
    <p:sldId id="373" r:id="rId33"/>
    <p:sldId id="372" r:id="rId34"/>
    <p:sldId id="375" r:id="rId35"/>
    <p:sldId id="376" r:id="rId36"/>
    <p:sldId id="330" r:id="rId37"/>
    <p:sldId id="377" r:id="rId38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116" d="100"/>
          <a:sy n="116" d="100"/>
        </p:scale>
        <p:origin x="156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069B73-74FD-48A1-88D5-E5CDEFF0D1AC}" type="slidenum">
              <a:rPr lang="cs-CZ" altLang="cs-CZ">
                <a:solidFill>
                  <a:srgbClr val="000000"/>
                </a:solidFill>
              </a:rPr>
              <a:pPr eaLnBrk="1" hangingPunct="1"/>
              <a:t>34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63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63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3183-4CB4-4846-A772-85379C0A324D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C78DA-9754-457D-AE08-39B4A46DB3D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19418-5285-48A2-832F-A921F6BCCD2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3110E-D0EC-4347-BDA8-23DA5E7F09B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2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3D02F-C5BF-40A1-976C-8811B39370E0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54D3F-2090-42A2-80C0-CC604900635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8A89E-1FF9-4534-B906-FBFD467AAF3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1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8ABA-0E32-4D04-A6E5-2F82F5F0D4F1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ADF6-8225-41DF-8346-DC271AAF44B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1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5CBE4-4810-45FC-A94B-8348C42378EF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89093-89F8-431E-8852-73A0FE4452C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6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5FAEB-08CB-441B-AF56-02689219B0AD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3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3091-C32F-4E3B-986C-F9C3170E61A2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3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53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3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53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53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53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99D876-0358-47F0-958A-634F4BC6CFB8}" type="slidenum">
              <a:rPr lang="cs-CZ" altLang="cs-CZ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cs-CZ" altLang="cs-CZ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028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youtu.be/4rG9u478X1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yuka.jihlavsko.cz/sily/index.htm" TargetMode="External"/><Relationship Id="rId7" Type="http://schemas.openxmlformats.org/officeDocument/2006/relationships/hyperlink" Target="http://agris.wz.cz/pri.html" TargetMode="External"/><Relationship Id="rId2" Type="http://schemas.openxmlformats.org/officeDocument/2006/relationships/hyperlink" Target="https://ucim-se.webnode.cz/a9-tridy/a7-trida/translace-a-rot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ppingphysics.com/stable-unstable-neutral-equilibrium.html" TargetMode="External"/><Relationship Id="rId5" Type="http://schemas.openxmlformats.org/officeDocument/2006/relationships/hyperlink" Target="http://fyzweb.cz/materialy/sily/ucinky/pokus1.php" TargetMode="External"/><Relationship Id="rId4" Type="http://schemas.openxmlformats.org/officeDocument/2006/relationships/hyperlink" Target="https://sehnalova-informatika.blogspot.com/2012/12/animace-skladani-ruznobeznych-si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Dynamika tuhého tělesa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Protože moment síly je vektor, pak při působení více sil s různými otáčivými účinky na tuhé těleso kolem pevné (nehybné) osy se působící momenty sil sčítají vektorově.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 </a:t>
                </a:r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57150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400" dirty="0"/>
              </a:p>
              <a:p>
                <a:pPr marL="0" indent="0" algn="just">
                  <a:buNone/>
                </a:pPr>
                <a:r>
                  <a:rPr lang="cs-CZ" sz="1000" dirty="0"/>
                  <a:t>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Pro danou osu můžou momenty sil působit se stejnou nebo opačnou orientací. </a:t>
                </a:r>
              </a:p>
              <a:p>
                <a:pPr marL="0" indent="0" algn="just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Momentová věta</a:t>
                </a:r>
                <a:r>
                  <a:rPr lang="cs-CZ" sz="1800" dirty="0"/>
                  <a:t>: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D675AB9A-720D-4F00-99C2-4CD721C48800}"/>
              </a:ext>
            </a:extLst>
          </p:cNvPr>
          <p:cNvSpPr/>
          <p:nvPr/>
        </p:nvSpPr>
        <p:spPr>
          <a:xfrm>
            <a:off x="509589" y="3105835"/>
            <a:ext cx="808232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Výsledný moment sil </a:t>
            </a:r>
            <a:r>
              <a:rPr lang="cs-CZ" sz="1800" dirty="0">
                <a:latin typeface="+mn-lt"/>
              </a:rPr>
              <a:t>současně působících na těleso </a:t>
            </a:r>
            <a:r>
              <a:rPr lang="cs-CZ" sz="1800" b="1" dirty="0">
                <a:latin typeface="+mn-lt"/>
              </a:rPr>
              <a:t>je roven vektorovému součtu momentů</a:t>
            </a:r>
            <a:r>
              <a:rPr lang="cs-CZ" sz="1800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jednotlivých sil vzhledem k dané ose otáčení</a:t>
            </a:r>
            <a:r>
              <a:rPr lang="cs-CZ" sz="1800" dirty="0">
                <a:latin typeface="+mn-lt"/>
              </a:rPr>
              <a:t>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503119" y="5602069"/>
            <a:ext cx="8082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Otáčivý účinek sil působících na tuhé těleso se navzájem ruší, je-li vektorový součet momentů všech sil vzhledem k dané ose roven nule.</a:t>
            </a:r>
          </a:p>
        </p:txBody>
      </p:sp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Pro stanovení velikosti otáčivého pohybu tělesa (soustavy) zavádíme (analogicky s posuvným pohybem) veličinu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moment hybnosti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dirty="0"/>
                  <a:t>.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(někdy označován jako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točivost</a:t>
                </a:r>
                <a:r>
                  <a:rPr lang="cs-CZ" sz="1800" dirty="0"/>
                  <a:t>)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r>
                  <a:rPr lang="cs-CZ" sz="1800" dirty="0"/>
                  <a:t>Protože existuje analogie mezi veličinami obvodovými a úhlovými,  (násobení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dirty="0"/>
                  <a:t> u skalárních a vektorově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 u vektorových veličin), pro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moment hybnosti máme:</a:t>
                </a:r>
              </a:p>
              <a:p>
                <a:pPr marL="457200" lvl="1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Navíc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cs-CZ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cs-CZ" sz="1800" b="1" i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acc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=….=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/>
                  <a:t>Výraz </a:t>
                </a:r>
                <a:r>
                  <a:rPr lang="cs-CZ" sz="1400" b="1" i="1" dirty="0">
                    <a:solidFill>
                      <a:srgbClr val="00287D"/>
                    </a:solidFill>
                  </a:rPr>
                  <a:t>J</a:t>
                </a:r>
                <a:r>
                  <a:rPr lang="el-GR" sz="1400" b="1" i="1" dirty="0">
                    <a:solidFill>
                      <a:srgbClr val="00287D"/>
                    </a:solidFill>
                  </a:rPr>
                  <a:t>ω</a:t>
                </a:r>
                <a:r>
                  <a:rPr lang="el-GR" sz="1400" dirty="0"/>
                  <a:t> </a:t>
                </a:r>
                <a:r>
                  <a:rPr lang="cs-CZ" sz="1400" dirty="0"/>
                  <a:t>pro moment hybnosti je analogií s výrazem pro hybnost </a:t>
                </a:r>
                <a:r>
                  <a:rPr lang="cs-CZ" sz="1400" b="1" i="1" dirty="0" err="1">
                    <a:solidFill>
                      <a:srgbClr val="00287D"/>
                    </a:solidFill>
                  </a:rPr>
                  <a:t>mv</a:t>
                </a:r>
                <a:r>
                  <a:rPr lang="cs-CZ" sz="1400" dirty="0"/>
                  <a:t> translačního pohybu. Symbolem </a:t>
                </a:r>
                <a:r>
                  <a:rPr lang="cs-CZ" sz="1400" b="1" i="1" dirty="0">
                    <a:solidFill>
                      <a:srgbClr val="00287D"/>
                    </a:solidFill>
                  </a:rPr>
                  <a:t>J</a:t>
                </a:r>
                <a:r>
                  <a:rPr lang="cs-CZ" sz="1400" dirty="0"/>
                  <a:t> je označen </a:t>
                </a:r>
                <a:r>
                  <a:rPr lang="cs-CZ" sz="1400" i="1" dirty="0">
                    <a:solidFill>
                      <a:srgbClr val="00287D"/>
                    </a:solidFill>
                  </a:rPr>
                  <a:t>moment setrvačnosti</a:t>
                </a:r>
                <a:r>
                  <a:rPr lang="cs-CZ" sz="1400" dirty="0"/>
                  <a:t>, veličina charakterizující setrvačné vlastnosti tělesa u rotačního pohybu.</a:t>
                </a:r>
                <a:endParaRPr lang="cs-CZ" sz="14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1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Skládání sil při působení na tuhé těleso není jen o sčítání vektorů, síly totiž nepůsobí jen na jeden hmotný bod, ale na rozměrné tuhé těleso. Záleží tedy na místě působiště síly. Podle toho bude těleso konat pohyb – translační, rotační, složený…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Podle působiště skládaných sil mohou nastat dvě situace. </a:t>
            </a:r>
          </a:p>
          <a:p>
            <a:pPr marL="0" indent="0">
              <a:buNone/>
            </a:pPr>
            <a:r>
              <a:rPr lang="cs-CZ" sz="1800" dirty="0"/>
              <a:t>Buď síly působí </a:t>
            </a:r>
          </a:p>
          <a:p>
            <a:pPr lvl="2"/>
            <a:r>
              <a:rPr lang="cs-CZ" sz="1800" dirty="0"/>
              <a:t>	- v jednom bodě tělesa</a:t>
            </a:r>
          </a:p>
          <a:p>
            <a:pPr lvl="2"/>
            <a:r>
              <a:rPr lang="cs-CZ" sz="1800" dirty="0"/>
              <a:t>	- v bodech různých.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9589" y="3187175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indent="-57150">
              <a:spcBef>
                <a:spcPct val="20000"/>
              </a:spcBef>
              <a:buClr>
                <a:srgbClr val="00287D"/>
              </a:buClr>
              <a:buSzPct val="80000"/>
            </a:pPr>
            <a:r>
              <a:rPr lang="cs-CZ" sz="1800" b="1" kern="0" dirty="0">
                <a:solidFill>
                  <a:srgbClr val="000000"/>
                </a:solidFill>
                <a:latin typeface="Arial"/>
              </a:rPr>
              <a:t>Skládat síly působící na těleso znamená nahradit je silou jedinou, která má na těleso stejný pohybový účinek.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B3868EC-718D-4E67-9DBF-6DB49BF4E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19"/>
          <a:stretch/>
        </p:blipFill>
        <p:spPr>
          <a:xfrm>
            <a:off x="6376841" y="3847070"/>
            <a:ext cx="2804057" cy="24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Síly působící v jednom bodě tělesa.</a:t>
            </a:r>
            <a:endParaRPr lang="cs-CZ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      </a:t>
            </a:r>
            <a:r>
              <a:rPr lang="cs-CZ" sz="1800" dirty="0"/>
              <a:t>Síly skládáme jako v případě hmotného bodu.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9500CB0-89B7-459C-A529-52273EFA4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7" y="2884970"/>
            <a:ext cx="4387886" cy="32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A) </a:t>
                </a:r>
                <a:r>
                  <a:rPr lang="cs-CZ" sz="1800" dirty="0"/>
                  <a:t>Nejjednodušeji se skládají dvě působící různoběžné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400050" lvl="1" indent="0">
                  <a:buNone/>
                </a:pPr>
                <a:r>
                  <a:rPr lang="pl-PL" sz="1800" dirty="0"/>
                  <a:t>Každou z těchto sil posuneme po přímkách, na </a:t>
                </a:r>
                <a:r>
                  <a:rPr lang="cs-CZ" sz="1800" dirty="0"/>
                  <a:t>kterých leží do společného působiště </a:t>
                </a:r>
                <a:r>
                  <a:rPr lang="cs-CZ" sz="1800" b="1" i="1" dirty="0"/>
                  <a:t>O</a:t>
                </a:r>
                <a:r>
                  <a:rPr lang="cs-CZ" sz="1800" dirty="0"/>
                  <a:t>. Tam je složíme podle pravidla o vektorovém součtu</a:t>
                </a:r>
                <a:r>
                  <a:rPr lang="cs-CZ" dirty="0">
                    <a:latin typeface="Times New Roman" panose="02020603050405020304" pitchFamily="18" charset="0"/>
                  </a:rPr>
                  <a:t>,</a:t>
                </a:r>
              </a:p>
              <a:p>
                <a:pPr marL="400050" lvl="1" indent="0">
                  <a:buNone/>
                </a:pPr>
                <a:r>
                  <a:rPr lang="cs-CZ" sz="3600" dirty="0">
                    <a:latin typeface="Times New Roman" panose="02020603050405020304" pitchFamily="18" charset="0"/>
                  </a:rPr>
                  <a:t>	</a:t>
                </a:r>
                <a:r>
                  <a:rPr lang="cs-CZ" sz="1800" b="1" dirty="0">
                    <a:solidFill>
                      <a:srgbClr val="00287D"/>
                    </a:solidFill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endParaRPr lang="cs-CZ" sz="3600" dirty="0"/>
              </a:p>
              <a:p>
                <a:pPr marL="400050" lvl="1" indent="0">
                  <a:buNone/>
                </a:pPr>
                <a:r>
                  <a:rPr lang="cs-CZ" sz="1800" dirty="0"/>
                  <a:t>Nejlépe je výslednici posunout do působiště </a:t>
                </a:r>
                <a:r>
                  <a:rPr lang="cs-CZ" sz="1800" b="1" i="1" dirty="0"/>
                  <a:t>C</a:t>
                </a:r>
                <a:r>
                  <a:rPr lang="cs-CZ" sz="1800" dirty="0"/>
                  <a:t>,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do bodu, který je průsečíkem vektorových přímek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  <a:r>
                  <a:rPr lang="cs-CZ" sz="1800" dirty="0"/>
                  <a:t> Pak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v tomto bodě má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stejný pohybový účinek na </a:t>
                </a:r>
                <a:r>
                  <a:rPr lang="cs-CZ" sz="1800" kern="1200" dirty="0">
                    <a:ea typeface="+mn-ea"/>
                    <a:cs typeface="+mn-cs"/>
                  </a:rPr>
                  <a:t>těleso jako složky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6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6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600" b="1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kern="1200" dirty="0">
                    <a:ea typeface="+mn-ea"/>
                    <a:cs typeface="+mn-cs"/>
                  </a:rPr>
                  <a:t> působící v bodech A </a:t>
                </a:r>
                <a:r>
                  <a:rPr lang="cs-CZ" sz="1800" kern="1200" dirty="0" err="1">
                    <a:ea typeface="+mn-ea"/>
                    <a:cs typeface="+mn-cs"/>
                  </a:rPr>
                  <a:t>a</a:t>
                </a:r>
                <a:r>
                  <a:rPr lang="cs-CZ" sz="1800" kern="1200" dirty="0">
                    <a:ea typeface="+mn-ea"/>
                    <a:cs typeface="+mn-cs"/>
                  </a:rPr>
                  <a:t> B.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r="-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972513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B) </a:t>
                </a:r>
                <a:r>
                  <a:rPr lang="cs-CZ" sz="1800" dirty="0"/>
                  <a:t>Když působí na těleso dvě rovnoběžné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 </a:t>
                </a:r>
                <a:r>
                  <a:rPr lang="cs-CZ" sz="1800" dirty="0">
                    <a:solidFill>
                      <a:srgbClr val="C00000"/>
                    </a:solidFill>
                  </a:rPr>
                  <a:t>stejné orientace</a:t>
                </a:r>
                <a:r>
                  <a:rPr lang="cs-CZ" sz="1800" dirty="0"/>
                  <a:t>, pak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jejich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má stejnou orientaci jako působící síly.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/>
                  <a:t>Její velikost je rovna součtu velikostí obou sil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F =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+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/>
                  <a:t>.</a:t>
                </a:r>
              </a:p>
              <a:p>
                <a:pPr marL="400050" lvl="1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:r>
                  <a:rPr lang="pl-PL" sz="1800" dirty="0"/>
                  <a:t>Pro polohu působiště výslednice platí </a:t>
                </a:r>
              </a:p>
              <a:p>
                <a:pPr marL="400050" lvl="1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	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= 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  </a:t>
                </a:r>
              </a:p>
              <a:p>
                <a:pPr marL="400050" lvl="1" indent="0">
                  <a:buNone/>
                </a:pPr>
                <a:r>
                  <a:rPr lang="pl-PL" sz="1800" dirty="0"/>
                  <a:t>(momenty obou sil jsou stejné).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B376C7-6683-48F1-B8FF-0C118638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96" y="4019162"/>
            <a:ext cx="3859715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C) </a:t>
                </a:r>
                <a:r>
                  <a:rPr lang="cs-CZ" sz="1800" dirty="0"/>
                  <a:t>Když působí na těleso dvě rovnoběžné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 </a:t>
                </a:r>
                <a:r>
                  <a:rPr lang="cs-CZ" sz="1800" dirty="0"/>
                  <a:t>, </a:t>
                </a:r>
                <a:r>
                  <a:rPr lang="cs-CZ" sz="1800" dirty="0">
                    <a:solidFill>
                      <a:srgbClr val="C00000"/>
                    </a:solidFill>
                  </a:rPr>
                  <a:t>opačné orientace</a:t>
                </a:r>
                <a:r>
                  <a:rPr lang="cs-CZ" sz="1800" dirty="0"/>
                  <a:t>, pak 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jejich 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má stejný směr jako působící síly.</a:t>
                </a:r>
              </a:p>
              <a:p>
                <a:pPr marL="400050" lvl="1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Její velikost je rovna rozdílu velikostí obou sil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F =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- F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:endParaRPr lang="pl-PL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pl-PL" sz="1800" dirty="0">
                    <a:solidFill>
                      <a:srgbClr val="000000"/>
                    </a:solidFill>
                  </a:rPr>
                  <a:t>Pro polohu působiště výslednice platí </a:t>
                </a:r>
              </a:p>
              <a:p>
                <a:pPr marL="400050" lvl="1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	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= d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.F</a:t>
                </a:r>
                <a:r>
                  <a:rPr lang="cs-CZ" sz="1800" i="1" baseline="-25000" dirty="0">
                    <a:solidFill>
                      <a:srgbClr val="00287D"/>
                    </a:solidFill>
                    <a:ea typeface="+mn-ea"/>
                    <a:cs typeface="+mn-cs"/>
                  </a:rPr>
                  <a:t>2  </a:t>
                </a:r>
              </a:p>
              <a:p>
                <a:pPr marL="400050" lvl="1" indent="0">
                  <a:buNone/>
                </a:pPr>
                <a:endParaRPr lang="cs-CZ" sz="1800" kern="1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r="-1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D2D35D5-8788-4CF5-A110-821281E2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842" y="4001313"/>
            <a:ext cx="3859715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Skládání sil působících na těleso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Síly působí v různých bodech tělesa.</a:t>
                </a:r>
                <a:endParaRPr lang="cs-CZ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 D) </a:t>
                </a:r>
                <a:r>
                  <a:rPr lang="cs-CZ" sz="1800" b="1" i="1" dirty="0">
                    <a:solidFill>
                      <a:srgbClr val="C00000"/>
                    </a:solidFill>
                  </a:rPr>
                  <a:t>Dvojici sil </a:t>
                </a:r>
                <a:r>
                  <a:rPr lang="cs-CZ" sz="1800" dirty="0"/>
                  <a:t>- tvoří dvě stejně velké rovnoběžné síly </a:t>
                </a:r>
                <a:r>
                  <a:rPr lang="cs-CZ" sz="1800" dirty="0">
                    <a:solidFill>
                      <a:srgbClr val="000000"/>
                    </a:solidFill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, </a:t>
                </a: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opačné orientace</a:t>
                </a:r>
                <a:r>
                  <a:rPr lang="cs-CZ" sz="1800" dirty="0"/>
                  <a:t>, které působí ve dvou různých bodech tělesa, otáčivého kolem pevné osy.</a:t>
                </a:r>
              </a:p>
              <a:p>
                <a:pPr marL="0" indent="0">
                  <a:buNone/>
                </a:pPr>
                <a:r>
                  <a:rPr lang="cs-CZ" sz="1800" dirty="0"/>
                  <a:t> Výsledný moment dvojice 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/>
                  <a:t> je dán součtem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m:rPr>
                        <m:nor/>
                      </m:rP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cs-CZ" sz="3600" dirty="0"/>
              </a:p>
              <a:p>
                <a:pPr marL="400050" lvl="1" indent="0">
                  <a:buNone/>
                </a:pPr>
                <a:endParaRPr lang="cs-CZ" sz="1800" dirty="0">
                  <a:solidFill>
                    <a:srgbClr val="000000"/>
                  </a:solidFill>
                  <a:ea typeface="+mn-ea"/>
                  <a:cs typeface="+mn-cs"/>
                </a:endParaRPr>
              </a:p>
              <a:p>
                <a:pPr marL="400050" lvl="1" indent="0">
                  <a:buNone/>
                </a:pPr>
                <a:r>
                  <a:rPr lang="cs-CZ" sz="1800" dirty="0"/>
                  <a:t>Protože velikosti sil i ramena jsou stejné, 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Velikost </a:t>
                </a:r>
                <a:r>
                  <a:rPr lang="cs-CZ" sz="1800" dirty="0">
                    <a:solidFill>
                      <a:srgbClr val="C00000"/>
                    </a:solidFill>
                  </a:rPr>
                  <a:t>momentu dvojice sil </a:t>
                </a:r>
                <a:r>
                  <a:rPr lang="cs-CZ" sz="1800" dirty="0">
                    <a:solidFill>
                      <a:srgbClr val="000000"/>
                    </a:solidFill>
                  </a:rPr>
                  <a:t>je rovna </a:t>
                </a:r>
              </a:p>
              <a:p>
                <a:pPr marL="400050" lvl="1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	</a:t>
                </a:r>
                <a:r>
                  <a:rPr lang="cs-CZ" sz="1800" b="1" i="1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D = d . F</a:t>
                </a:r>
                <a:endParaRPr lang="cs-CZ" sz="1800" b="1" i="1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pl-PL" sz="1800" dirty="0">
                    <a:solidFill>
                      <a:srgbClr val="000000"/>
                    </a:solidFill>
                  </a:rPr>
                  <a:t>kde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d</a:t>
                </a:r>
                <a:r>
                  <a:rPr lang="pl-PL" sz="1800" dirty="0">
                    <a:solidFill>
                      <a:srgbClr val="000000"/>
                    </a:solidFill>
                  </a:rPr>
                  <a:t> je kolmá vzdálenost vektorových přímek obou sil označovaná jako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rameno dvojice sil</a:t>
                </a:r>
                <a:r>
                  <a:rPr lang="pl-PL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:endParaRPr lang="cs-CZ" sz="1800" kern="1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b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69A5C346-E927-4BD1-8274-B4435045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0100"/>
            <a:ext cx="2112686" cy="17658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57820"/>
            <a:ext cx="3810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Řekneme, že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těleso je v rovnovážné poloze </a:t>
                </a:r>
                <a:r>
                  <a:rPr lang="cs-CZ" sz="1800" dirty="0"/>
                  <a:t>(v rovnováze), když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výslednice sil i výsledný moment sil na něj působících je nulový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a těleso je v klidu</a:t>
                </a:r>
                <a:r>
                  <a:rPr lang="cs-CZ" sz="1800" dirty="0"/>
                  <a:t>. Budou tedy platit vztahy: 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cs-CZ" sz="1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>
                    <a:solidFill>
                      <a:srgbClr val="C00000"/>
                    </a:solidFill>
                  </a:rPr>
                  <a:t>Stabilní rovnovážnou polohu </a:t>
                </a:r>
                <a:r>
                  <a:rPr lang="cs-CZ" sz="1800" dirty="0"/>
                  <a:t>má těleso,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/>
                  <a:t>které se po vychýlení z této polohy opět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1800" dirty="0"/>
                  <a:t>do ní vrací.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b="-30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8254989-C684-47FF-BE9A-B02F4D81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55" y="245020"/>
            <a:ext cx="2511615" cy="152821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18943" y="3903570"/>
            <a:ext cx="440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youtu.be/4rG9u478X1Q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12252" t="13123" r="13334" b="7757"/>
          <a:stretch/>
        </p:blipFill>
        <p:spPr>
          <a:xfrm>
            <a:off x="5223746" y="4448400"/>
            <a:ext cx="300971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24623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Stabilní rovnovážnou polohu </a:t>
            </a:r>
            <a:r>
              <a:rPr lang="cs-CZ" sz="1800" dirty="0"/>
              <a:t>má také těleso, které je otáčivé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kolem osy umístěné nad svým těžištěm.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Labilní rovnovážnou polohu </a:t>
            </a:r>
            <a:r>
              <a:rPr lang="cs-CZ" sz="1800" dirty="0"/>
              <a:t>má těleso, které se po vychýlení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z této polohy do ní nevrací. Těleso po vychýlení přechází 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nové stabilní polohy.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C209151-C771-4C99-A8BF-C99D2CBC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62" y="877391"/>
            <a:ext cx="1324216" cy="1791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353E737-E1CB-47A2-B26F-BEBDC953B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9" y="4652079"/>
            <a:ext cx="2690811" cy="159632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D508D846-0647-4C49-B13C-88F4704C7FBF}"/>
              </a:ext>
            </a:extLst>
          </p:cNvPr>
          <p:cNvSpPr/>
          <p:nvPr/>
        </p:nvSpPr>
        <p:spPr>
          <a:xfrm>
            <a:off x="3287295" y="4649053"/>
            <a:ext cx="4015205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C00000"/>
                </a:solidFill>
                <a:latin typeface="Arial"/>
              </a:rPr>
              <a:t>Labilní rovnovážnou polohu 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má také těleso, které je otáčivé kolem osy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umístěné pod svým těžištěm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3BC595B8-32F4-4E6B-8AAE-04E6C69E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62" y="4281042"/>
            <a:ext cx="1324216" cy="17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Tuhé těleso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/>
              <a:t>Dynamika tuhého tělesa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algn="ctr"/>
            <a:r>
              <a:rPr lang="cs-CZ" sz="1800" dirty="0"/>
              <a:t>Zabývá se tělesem s nezanedbatelnými rozměry, s určitým tvarem.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Každé těleso je více či méně uspořádaný soubor atomů, molekul nebo iontů. Rozměry těchto stavebních prvků tělesa jsou ovšem malé v porovnání s rozměry tělesa, takže je můžeme považovat za hmotné body. Těleso tak můžeme považovat za </a:t>
            </a:r>
            <a:r>
              <a:rPr lang="cs-CZ" sz="1800" b="1" dirty="0">
                <a:solidFill>
                  <a:srgbClr val="00287D"/>
                </a:solidFill>
              </a:rPr>
              <a:t>soustavu hmotných bodů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Když vyšetřujeme pohyb tělesa vycházíme z předpokladu, že síly které jednotlivé částice drží pohromadě (vnitřní síly) nemají na vzájemnou vzdálenost jednotlivých částic prakticky žádný vliv, tj. </a:t>
            </a:r>
            <a:r>
              <a:rPr lang="cs-CZ" sz="1800" dirty="0">
                <a:solidFill>
                  <a:srgbClr val="00287D"/>
                </a:solidFill>
              </a:rPr>
              <a:t>těleso se nedeformuje</a:t>
            </a:r>
            <a:r>
              <a:rPr lang="cs-CZ" sz="1800" dirty="0"/>
              <a:t>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360168"/>
            <a:ext cx="208703" cy="3703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C3A2922-C4D3-4F24-9307-75857EC89555}"/>
              </a:ext>
            </a:extLst>
          </p:cNvPr>
          <p:cNvSpPr/>
          <p:nvPr/>
        </p:nvSpPr>
        <p:spPr>
          <a:xfrm>
            <a:off x="774700" y="5417403"/>
            <a:ext cx="78172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287D"/>
                </a:solidFill>
                <a:latin typeface="+mn-lt"/>
              </a:rPr>
              <a:t>Tuhé těleso </a:t>
            </a:r>
            <a:r>
              <a:rPr lang="cs-CZ" sz="1800" b="1" dirty="0">
                <a:latin typeface="+mn-lt"/>
              </a:rPr>
              <a:t>je ideální těleso, model tělesa.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Jeho tvar ani objem se působením sil nemění.</a:t>
            </a: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24623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dirty="0">
                <a:solidFill>
                  <a:srgbClr val="C00000"/>
                </a:solidFill>
              </a:rPr>
              <a:t>Volnou (</a:t>
            </a:r>
            <a:r>
              <a:rPr lang="cs-CZ" sz="1800" dirty="0" smtClean="0">
                <a:solidFill>
                  <a:srgbClr val="C00000"/>
                </a:solidFill>
              </a:rPr>
              <a:t>indiferentní</a:t>
            </a:r>
            <a:r>
              <a:rPr lang="cs-CZ" sz="1800" dirty="0">
                <a:solidFill>
                  <a:srgbClr val="C00000"/>
                </a:solidFill>
              </a:rPr>
              <a:t>) rovnovážnou polohu </a:t>
            </a:r>
            <a:r>
              <a:rPr lang="cs-CZ" sz="1800" dirty="0"/>
              <a:t>má těleso, které po vychýlení zůstává v jakékoliv nové opět stabilní poloze.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D508D846-0647-4C49-B13C-88F4704C7FBF}"/>
              </a:ext>
            </a:extLst>
          </p:cNvPr>
          <p:cNvSpPr/>
          <p:nvPr/>
        </p:nvSpPr>
        <p:spPr>
          <a:xfrm>
            <a:off x="552090" y="4788196"/>
            <a:ext cx="4015205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C00000"/>
                </a:solidFill>
                <a:latin typeface="Arial"/>
              </a:rPr>
              <a:t>Volnou rovnovážnou polohu 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má také těleso, které je otáčivé kolem osy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287D"/>
              </a:buClr>
              <a:buSzPct val="100000"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umístěné ve svém těžišti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4B5A089-2842-4902-977D-00109B29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" y="2831165"/>
            <a:ext cx="3778458" cy="1420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E6578B5-139C-4A1C-B9D9-723C105C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14" y="4480074"/>
            <a:ext cx="1211459" cy="15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1) Kinetická energie posuvného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Všechny body tělesa se pohybují stejnou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/>
                  <a:t>. Kinetickou energii tělesa o celkové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dirty="0"/>
                  <a:t> dostaneme, sečteme-li kinetické energie všech jednotlivých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</a:t>
                </a:r>
                <a:r>
                  <a:rPr lang="cs-CZ" sz="1800" dirty="0"/>
                  <a:t> hmotných bodů tělesa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		</a:t>
                </a: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r="-2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EF8829E8-10F9-4C8C-8C6C-2AD5A3B0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9" y="4660905"/>
            <a:ext cx="2347691" cy="13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2) Kinetická energie otáčivého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Všechny body tělesa se pohybují stejnou úhlovou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/>
                  <a:t>. Kinetickou energii tělesa o celkové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dirty="0"/>
                  <a:t> dostaneme, sečteme-li kinetické energie všech jednotlivých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n</a:t>
                </a:r>
                <a:r>
                  <a:rPr lang="cs-CZ" sz="1800" dirty="0"/>
                  <a:t> hmotných bodů tělesa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i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𝑘𝑟𝑜𝑡</m:t>
                          </m:r>
                        </m:sub>
                      </m:sSub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l-GR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cs-CZ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p>
                        <m:sSupPr>
                          <m:ctrlP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p>
                          <m:r>
                            <a:rPr lang="cs-CZ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Součet výrazů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m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</a:rPr>
                  <a:t>j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r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j</a:t>
                </a:r>
                <a:r>
                  <a:rPr lang="cs-CZ" sz="1800" b="1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se označuje jako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moment setrvačnosti</a:t>
                </a:r>
              </a:p>
              <a:p>
                <a:pPr marL="0" indent="0">
                  <a:buNone/>
                </a:pPr>
                <a:r>
                  <a:rPr lang="cs-CZ" sz="1800" dirty="0"/>
                  <a:t>tělesa vzhledem k ose otáčení a označuje se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J</a:t>
                </a:r>
                <a:r>
                  <a:rPr lang="cs-CZ" sz="1800" dirty="0"/>
                  <a:t>.</a:t>
                </a:r>
                <a:r>
                  <a:rPr lang="cs-CZ" sz="1800" b="1" dirty="0"/>
                  <a:t>		</a:t>
                </a:r>
              </a:p>
              <a:p>
                <a:pPr marL="0" indent="0">
                  <a:buNone/>
                </a:pPr>
                <a:r>
                  <a:rPr lang="cs-CZ" sz="1800" dirty="0"/>
                  <a:t>Moment setrvačnosti </a:t>
                </a:r>
                <a:r>
                  <a:rPr lang="cs-CZ" sz="1800" b="1" i="1" dirty="0"/>
                  <a:t>J</a:t>
                </a:r>
                <a:r>
                  <a:rPr lang="cs-CZ" sz="1800" dirty="0"/>
                  <a:t>  určuje setrvačné vlastnosti tělesa při rotačním pohybu.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Moment setrvačnosti je schopnost tělesa „setrvávat“ v rotačním pohybu.</a:t>
                </a: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 t="-2207" r="-830" b="-11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3F2A54C-9B1C-4464-8CCB-16610CEE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90" y="3099814"/>
            <a:ext cx="1879693" cy="1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energie tuhého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3) Kinetická energie složeného pohybu.</a:t>
                </a:r>
              </a:p>
              <a:p>
                <a:pPr marL="0" indent="0">
                  <a:buNone/>
                </a:pPr>
                <a:r>
                  <a:rPr lang="cs-CZ" sz="1800" dirty="0"/>
                  <a:t>Tento pohyb vzniká složením posuvného a rotačního pohybu k dané ose. </a:t>
                </a:r>
              </a:p>
              <a:p>
                <a:pPr marL="0" indent="0">
                  <a:buNone/>
                </a:pPr>
                <a:r>
                  <a:rPr lang="cs-CZ" sz="1800" dirty="0"/>
                  <a:t>Protože kinetická energie je skalární veličina, jednoduše sečteme</a:t>
                </a:r>
              </a:p>
              <a:p>
                <a:pPr marL="0" indent="0">
                  <a:buNone/>
                </a:pPr>
                <a:r>
                  <a:rPr lang="cs-CZ" sz="1800" dirty="0"/>
                  <a:t>kinetickou energii posuvného a rotačního pohybu.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lang="cs-CZ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cs-CZ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sSup>
                        <m:sSupPr>
                          <m:ctrlP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p>
                          <m:r>
                            <a:rPr lang="cs-CZ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1B9E634-D9DF-4000-ACEF-FDEDDD3E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28" y="3579088"/>
            <a:ext cx="3047143" cy="20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setrvačnosti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Moment setrvačnosti J  </a:t>
            </a:r>
            <a:r>
              <a:rPr lang="cs-CZ" sz="1800" dirty="0"/>
              <a:t>je</a:t>
            </a:r>
            <a:r>
              <a:rPr lang="cs-CZ" sz="1800" i="1" dirty="0"/>
              <a:t> </a:t>
            </a:r>
            <a:r>
              <a:rPr lang="cs-CZ" sz="1800" dirty="0"/>
              <a:t>veličina, která má u rotačního pohybu stejnou funkci jako hmotnost </a:t>
            </a:r>
            <a:r>
              <a:rPr lang="cs-CZ" sz="1800" b="1" i="1" dirty="0"/>
              <a:t>m</a:t>
            </a:r>
            <a:r>
              <a:rPr lang="cs-CZ" sz="1800" dirty="0"/>
              <a:t> u pohybu translačního – charakterizuje setrvačné</a:t>
            </a:r>
          </a:p>
          <a:p>
            <a:pPr marL="0" indent="0">
              <a:buNone/>
            </a:pPr>
            <a:r>
              <a:rPr lang="cs-CZ" sz="1800" dirty="0"/>
              <a:t>vlastnosti rotujícího tělesa. Je to veličina, která charakterizuje rozložení</a:t>
            </a:r>
          </a:p>
          <a:p>
            <a:pPr marL="0" indent="0">
              <a:buNone/>
            </a:pPr>
            <a:r>
              <a:rPr lang="cs-CZ" sz="1800" dirty="0"/>
              <a:t>hmotnosti tělesa </a:t>
            </a:r>
            <a:r>
              <a:rPr lang="cs-CZ" sz="1800" dirty="0">
                <a:solidFill>
                  <a:srgbClr val="C00000"/>
                </a:solidFill>
              </a:rPr>
              <a:t>vzhledem k ose rotace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Moment setrvačnosti tohoto elementu </a:t>
            </a:r>
            <a:r>
              <a:rPr lang="cs-CZ" sz="1800" b="1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 je dán</a:t>
            </a:r>
          </a:p>
          <a:p>
            <a:pPr marL="0" indent="0">
              <a:buNone/>
            </a:pPr>
            <a:r>
              <a:rPr lang="cs-CZ" sz="1800" dirty="0"/>
              <a:t>Výrazem </a:t>
            </a:r>
            <a:r>
              <a:rPr lang="cs-CZ" sz="1800" b="1" i="1" dirty="0">
                <a:solidFill>
                  <a:srgbClr val="00287D"/>
                </a:solidFill>
              </a:rPr>
              <a:t>r</a:t>
            </a:r>
            <a:r>
              <a:rPr lang="cs-CZ" sz="1800" b="1" i="1" baseline="30000" dirty="0">
                <a:solidFill>
                  <a:srgbClr val="00287D"/>
                </a:solidFill>
              </a:rPr>
              <a:t>2</a:t>
            </a:r>
            <a:r>
              <a:rPr lang="cs-CZ" sz="1800" b="1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. Moment setrvačnosti celého tělesa</a:t>
            </a:r>
          </a:p>
          <a:p>
            <a:pPr marL="0" indent="0">
              <a:buNone/>
            </a:pPr>
            <a:r>
              <a:rPr lang="cs-CZ" sz="1800" dirty="0"/>
              <a:t>hmotnosti m dostaneme integrováním tohoto vztahu</a:t>
            </a: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25489" y="4938524"/>
                <a:ext cx="2690811" cy="6600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sSup>
                            <m:sSup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𝒅𝒎</m:t>
                          </m:r>
                        </m:e>
                      </m:nary>
                    </m:oMath>
                  </m:oMathPara>
                </a14:m>
                <a:endParaRPr 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9" y="4938524"/>
                <a:ext cx="2690811" cy="6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076AC3C-96AD-4C8C-9561-DA5C4827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68" y="3275885"/>
            <a:ext cx="2762743" cy="2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setrvačnosti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Moment setrvačnosti J  </a:t>
            </a:r>
            <a:r>
              <a:rPr lang="cs-CZ" sz="1800" dirty="0"/>
              <a:t>vůči ose procházející těžištěm (označované jako </a:t>
            </a:r>
            <a:r>
              <a:rPr lang="cs-CZ" sz="1800" b="1" i="1" dirty="0">
                <a:solidFill>
                  <a:srgbClr val="00287D"/>
                </a:solidFill>
              </a:rPr>
              <a:t>J</a:t>
            </a:r>
            <a:r>
              <a:rPr lang="cs-CZ" sz="1800" b="1" i="1" baseline="-25000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) pro jednoduché útvary můžeme spočítat vhodnou volbou elementu </a:t>
            </a:r>
            <a:r>
              <a:rPr lang="cs-CZ" sz="1800" i="1" dirty="0">
                <a:solidFill>
                  <a:srgbClr val="00287D"/>
                </a:solidFill>
              </a:rPr>
              <a:t>dm</a:t>
            </a:r>
            <a:r>
              <a:rPr lang="cs-CZ" sz="1800" dirty="0"/>
              <a:t> nebo je lze najít v tabulkách.</a:t>
            </a:r>
          </a:p>
          <a:p>
            <a:pPr marL="0" indent="0">
              <a:buNone/>
            </a:pPr>
            <a:r>
              <a:rPr lang="cs-CZ" sz="1800" dirty="0"/>
              <a:t>Často potřebujete stanovit moment setrvačnosti </a:t>
            </a:r>
            <a:r>
              <a:rPr lang="cs-CZ" sz="1800" i="1" dirty="0">
                <a:solidFill>
                  <a:srgbClr val="00287D"/>
                </a:solidFill>
              </a:rPr>
              <a:t>J </a:t>
            </a:r>
            <a:r>
              <a:rPr lang="cs-CZ" sz="1800" dirty="0"/>
              <a:t>vůči ose </a:t>
            </a:r>
            <a:r>
              <a:rPr lang="cs-CZ" sz="1800" dirty="0">
                <a:solidFill>
                  <a:srgbClr val="C00000"/>
                </a:solidFill>
              </a:rPr>
              <a:t>neprocházející těžištěm</a:t>
            </a:r>
            <a:r>
              <a:rPr lang="cs-CZ" sz="1800" dirty="0"/>
              <a:t>. Moment setrvačnosti tělesa </a:t>
            </a:r>
            <a:r>
              <a:rPr lang="cs-CZ" sz="1800" i="1" dirty="0">
                <a:solidFill>
                  <a:srgbClr val="00287D"/>
                </a:solidFill>
              </a:rPr>
              <a:t>J  </a:t>
            </a:r>
            <a:r>
              <a:rPr lang="cs-CZ" sz="1800" dirty="0"/>
              <a:t>lze pak stanovit pomocí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Steinerovy věty: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Osu otáčení </a:t>
            </a:r>
            <a:r>
              <a:rPr lang="cs-CZ" sz="1800" b="1" i="1" dirty="0"/>
              <a:t>o</a:t>
            </a:r>
            <a:r>
              <a:rPr lang="cs-CZ" sz="1800" dirty="0"/>
              <a:t> vůči níž chceme stanovit moment</a:t>
            </a:r>
          </a:p>
          <a:p>
            <a:pPr marL="0" indent="0">
              <a:buNone/>
            </a:pPr>
            <a:r>
              <a:rPr lang="cs-CZ" sz="1800" dirty="0"/>
              <a:t>setrvačnosti a která je </a:t>
            </a:r>
            <a:r>
              <a:rPr lang="cs-CZ" sz="1800" dirty="0">
                <a:solidFill>
                  <a:srgbClr val="C00000"/>
                </a:solidFill>
              </a:rPr>
              <a:t>rovnoběžná</a:t>
            </a:r>
            <a:r>
              <a:rPr lang="cs-CZ" sz="1800" dirty="0"/>
              <a:t> s těžištní</a:t>
            </a:r>
          </a:p>
          <a:p>
            <a:pPr marL="0" indent="0">
              <a:buNone/>
            </a:pPr>
            <a:r>
              <a:rPr lang="cs-CZ" sz="1800" dirty="0"/>
              <a:t>osou </a:t>
            </a:r>
            <a:r>
              <a:rPr lang="cs-CZ" sz="1800" b="1" i="1" dirty="0" err="1">
                <a:solidFill>
                  <a:srgbClr val="00287D"/>
                </a:solidFill>
              </a:rPr>
              <a:t>o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b="1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a je ve vzdálenosti </a:t>
            </a:r>
            <a:r>
              <a:rPr lang="cs-CZ" sz="1800" b="1" i="1" dirty="0">
                <a:solidFill>
                  <a:srgbClr val="00287D"/>
                </a:solidFill>
              </a:rPr>
              <a:t>a</a:t>
            </a:r>
            <a:r>
              <a:rPr lang="cs-CZ" sz="1800" dirty="0"/>
              <a:t>. 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76289" y="3813258"/>
                <a:ext cx="2690811" cy="3755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𝑱𝑻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9" y="3813258"/>
                <a:ext cx="2690811" cy="37555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67EB7F9-F6DE-40D9-8726-C61F60EF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81" y="3731317"/>
            <a:ext cx="2600229" cy="18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translace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cs-CZ" sz="1800" b="1" dirty="0">
                <a:solidFill>
                  <a:srgbClr val="00287D"/>
                </a:solidFill>
              </a:rPr>
              <a:t>impulsová věta: 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Pro vnitřní síly působící na hmotné body soustavy platí zákon akce a reakce a proto je jejich součet nulový.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5668194"/>
            <a:ext cx="78695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Těžiště soustavy hmotných bodů se pohybuje tak, jako kdyby celá hmotnost soustavy byla soustředěna v těžišti a všechny vnější síly působily v těžišti.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84346" y="4697591"/>
                <a:ext cx="5867430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𝒊𝒏𝒕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46" y="4697591"/>
                <a:ext cx="5867430" cy="8206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="" xmlns:a16="http://schemas.microsoft.com/office/drawing/2014/main" id="{72A0C897-9A99-4D89-8AD8-44CD4541C583}"/>
                  </a:ext>
                </a:extLst>
              </p:cNvPr>
              <p:cNvSpPr/>
              <p:nvPr/>
            </p:nvSpPr>
            <p:spPr>
              <a:xfrm>
                <a:off x="825500" y="2354397"/>
                <a:ext cx="7466728" cy="6799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Součet všech </a:t>
                </a:r>
                <a:r>
                  <a:rPr lang="cs-CZ" sz="1800" kern="0" dirty="0">
                    <a:solidFill>
                      <a:srgbClr val="C00000"/>
                    </a:solidFill>
                    <a:latin typeface="+mn-lt"/>
                  </a:rPr>
                  <a:t>vnějších sil </a:t>
                </a: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působících na soustavu hmotných bodů je roven časové derivaci celkové hybnosti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2A0C897-9A99-4D89-8AD8-44CD4541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354397"/>
                <a:ext cx="7466728" cy="679930"/>
              </a:xfrm>
              <a:prstGeom prst="rect">
                <a:avLst/>
              </a:prstGeom>
              <a:blipFill>
                <a:blip r:embed="rId3"/>
                <a:stretch>
                  <a:fillRect l="-653" t="-4464" b="-13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="" xmlns:a16="http://schemas.microsoft.com/office/drawing/2014/main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rotace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400050" indent="-400050">
                  <a:buFont typeface="+mj-lt"/>
                  <a:buAutoNum type="romanUcPeriod" startAt="2"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impulsová věta: 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/>
                  <a:t>Momenty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dirty="0"/>
                  <a:t> jsou vztaženy ke stejnému referenčnímu bodu. Pro vnitřní síly působící na hmotné body soustavy platí zákon akce a reakce a proto je jejich celkový moment nulový. (Moment hybnosti ~ točivost).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660" t="-2207" r="-1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71647" y="5025037"/>
                <a:ext cx="5373654" cy="8282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5025037"/>
                <a:ext cx="5373654" cy="8282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="" xmlns:a16="http://schemas.microsoft.com/office/drawing/2014/main" id="{72A0C897-9A99-4D89-8AD8-44CD4541C583}"/>
                  </a:ext>
                </a:extLst>
              </p:cNvPr>
              <p:cNvSpPr/>
              <p:nvPr/>
            </p:nvSpPr>
            <p:spPr>
              <a:xfrm>
                <a:off x="825500" y="2354397"/>
                <a:ext cx="7645400" cy="6874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Součet momentů všech </a:t>
                </a:r>
                <a:r>
                  <a:rPr lang="cs-CZ" sz="1800" kern="0" dirty="0">
                    <a:solidFill>
                      <a:srgbClr val="C00000"/>
                    </a:solidFill>
                    <a:latin typeface="+mn-lt"/>
                  </a:rPr>
                  <a:t>vnějších sil </a:t>
                </a:r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působících na soustavu hmotných bodů je roven časové derivaci celkového momentu hybnosti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2A0C897-9A99-4D89-8AD8-44CD4541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2354397"/>
                <a:ext cx="7645400" cy="687496"/>
              </a:xfrm>
              <a:prstGeom prst="rect">
                <a:avLst/>
              </a:prstGeom>
              <a:blipFill>
                <a:blip r:embed="rId4"/>
                <a:stretch>
                  <a:fillRect l="-637" t="-4425" b="-132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="" xmlns:a16="http://schemas.microsoft.com/office/drawing/2014/main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47" y="3104531"/>
                <a:ext cx="3100353" cy="820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8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rovnice rotace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Pohybovou rovnici rotačního pohybu lze také zapsat: 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Rotační impuls </a:t>
            </a:r>
            <a:r>
              <a:rPr lang="cs-CZ" sz="1800" b="1" i="1" dirty="0">
                <a:solidFill>
                  <a:srgbClr val="00287D"/>
                </a:solidFill>
              </a:rPr>
              <a:t>L</a:t>
            </a:r>
            <a:r>
              <a:rPr lang="cs-CZ" sz="1800" dirty="0"/>
              <a:t> definujeme vztahem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Působení rotačního impulsu vnějších sil vede ke změně momentu hybnosti – ke změně točivosti tělesa.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92898" y="4059837"/>
                <a:ext cx="3079102" cy="95635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acc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98" y="4059837"/>
                <a:ext cx="3079102" cy="956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="" xmlns:a16="http://schemas.microsoft.com/office/drawing/2014/main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1450396" y="2608326"/>
                <a:ext cx="3100353" cy="64254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96" y="2608326"/>
                <a:ext cx="3100353" cy="642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Zákony zachování v izolované soustavě hmotných bodů a při pohybu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Zákon zachování hybnosti </a:t>
            </a:r>
          </a:p>
          <a:p>
            <a:pPr marL="0" indent="0">
              <a:buNone/>
            </a:pPr>
            <a:endParaRPr lang="cs-CZ" sz="1800" b="1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0" lv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Zákon zachování točivosti (momentu hybnosti) </a:t>
            </a: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/>
              <a:t>Krasobruslaři - pirueta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="" xmlns:a16="http://schemas.microsoft.com/office/drawing/2014/main" id="{C36B2045-C979-4A9A-A2C5-BA7DE3E4A375}"/>
                  </a:ext>
                </a:extLst>
              </p:cNvPr>
              <p:cNvSpPr txBox="1"/>
              <p:nvPr/>
            </p:nvSpPr>
            <p:spPr>
              <a:xfrm>
                <a:off x="5635900" y="6219757"/>
                <a:ext cx="2190102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36B2045-C979-4A9A-A2C5-BA7DE3E4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900" y="6219757"/>
                <a:ext cx="2190102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="" xmlns:a16="http://schemas.microsoft.com/office/drawing/2014/main" id="{9D4CB318-7335-4B07-921B-1C6800DC7AED}"/>
                  </a:ext>
                </a:extLst>
              </p:cNvPr>
              <p:cNvSpPr/>
              <p:nvPr/>
            </p:nvSpPr>
            <p:spPr>
              <a:xfrm>
                <a:off x="509588" y="2302343"/>
                <a:ext cx="7961311" cy="6799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V izolované soustavě hmotných bodů se celková hybnost soustavy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 zachovává.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9D4CB318-7335-4B07-921B-1C6800DC7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8" y="2302343"/>
                <a:ext cx="7961311" cy="679930"/>
              </a:xfrm>
              <a:prstGeom prst="rect">
                <a:avLst/>
              </a:prstGeom>
              <a:blipFill>
                <a:blip r:embed="rId3"/>
                <a:stretch>
                  <a:fillRect l="-689" b="-144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="" xmlns:a16="http://schemas.microsoft.com/office/drawing/2014/main" id="{54104607-2E27-45BD-B69E-A6F5A03084BB}"/>
                  </a:ext>
                </a:extLst>
              </p:cNvPr>
              <p:cNvSpPr txBox="1"/>
              <p:nvPr/>
            </p:nvSpPr>
            <p:spPr>
              <a:xfrm>
                <a:off x="1515398" y="3018663"/>
                <a:ext cx="4120502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𝒌𝒐𝒏𝒔𝒕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4104607-2E27-45BD-B69E-A6F5A030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8" y="3018663"/>
                <a:ext cx="412050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="" xmlns:a16="http://schemas.microsoft.com/office/drawing/2014/main" id="{B004F0EB-09A1-42D9-9C46-E6C4C37B1215}"/>
                  </a:ext>
                </a:extLst>
              </p:cNvPr>
              <p:cNvSpPr/>
              <p:nvPr/>
            </p:nvSpPr>
            <p:spPr>
              <a:xfrm>
                <a:off x="509587" y="4351870"/>
                <a:ext cx="7961311" cy="68749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V izolované soustavě hmotných bodů se celkový moment hybnosti soustavy (točivost)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cs-CZ" sz="1800" b="1" kern="0" dirty="0">
                    <a:solidFill>
                      <a:srgbClr val="000000"/>
                    </a:solidFill>
                    <a:latin typeface="Arial"/>
                  </a:rPr>
                  <a:t> zachovává.</a:t>
                </a: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004F0EB-09A1-42D9-9C46-E6C4C37B1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7" y="4351870"/>
                <a:ext cx="7961311" cy="687496"/>
              </a:xfrm>
              <a:prstGeom prst="rect">
                <a:avLst/>
              </a:prstGeom>
              <a:blipFill>
                <a:blip r:embed="rId5"/>
                <a:stretch>
                  <a:fillRect l="-689" t="-5310" b="-132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="" xmlns:a16="http://schemas.microsoft.com/office/drawing/2014/main" id="{80E397A5-A95A-43F3-AAC5-78FA862DD07A}"/>
                  </a:ext>
                </a:extLst>
              </p:cNvPr>
              <p:cNvSpPr txBox="1"/>
              <p:nvPr/>
            </p:nvSpPr>
            <p:spPr>
              <a:xfrm>
                <a:off x="1515398" y="5150567"/>
                <a:ext cx="4120502" cy="8206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𝒌𝒐𝒏𝒔𝒕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0E397A5-A95A-43F3-AAC5-78FA862D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8" y="5150567"/>
                <a:ext cx="4120502" cy="820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="" xmlns:a16="http://schemas.microsoft.com/office/drawing/2014/main" id="{49A9595E-F514-42AC-A08C-7EE2C9A747D9}"/>
                  </a:ext>
                </a:extLst>
              </p:cNvPr>
              <p:cNvSpPr/>
              <p:nvPr/>
            </p:nvSpPr>
            <p:spPr>
              <a:xfrm>
                <a:off x="3395230" y="6063052"/>
                <a:ext cx="2190023" cy="64254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acc>
                        <m:accPr>
                          <m:chr m:val="⃗"/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49A9595E-F514-42AC-A08C-7EE2C9A74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30" y="6063052"/>
                <a:ext cx="2190023" cy="642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8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tělesa, těžiště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Tuhé těleso může konat dva základní druhy pohybů: </a:t>
            </a:r>
            <a:r>
              <a:rPr lang="cs-CZ" sz="2000" i="1" dirty="0">
                <a:solidFill>
                  <a:srgbClr val="00287D"/>
                </a:solidFill>
              </a:rPr>
              <a:t>posuvný</a:t>
            </a:r>
            <a:r>
              <a:rPr lang="cs-CZ" sz="2000" dirty="0"/>
              <a:t> a </a:t>
            </a:r>
            <a:r>
              <a:rPr lang="cs-CZ" sz="2000" i="1" dirty="0">
                <a:solidFill>
                  <a:srgbClr val="00287D"/>
                </a:solidFill>
              </a:rPr>
              <a:t>otáčivý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>
              <a:buFont typeface="+mj-lt"/>
              <a:buAutoNum type="arabicPeriod"/>
            </a:pPr>
            <a:r>
              <a:rPr lang="cs-CZ" sz="1800" b="1" i="1" dirty="0">
                <a:solidFill>
                  <a:srgbClr val="00287D"/>
                </a:solidFill>
              </a:rPr>
              <a:t>Pohyb posuvný (translační).</a:t>
            </a:r>
          </a:p>
          <a:p>
            <a:pPr marL="400050" lvl="1" indent="0">
              <a:buNone/>
            </a:pPr>
            <a:r>
              <a:rPr lang="cs-CZ" sz="1800" dirty="0"/>
              <a:t>Těleso, které se po trajektorii posunuje tak, že všechny body tělesa mají</a:t>
            </a:r>
          </a:p>
          <a:p>
            <a:pPr marL="400050" lvl="1" indent="0">
              <a:buNone/>
            </a:pPr>
            <a:r>
              <a:rPr lang="cs-CZ" sz="1800" dirty="0"/>
              <a:t>Během pohybu stejnou rychlost – </a:t>
            </a:r>
            <a:r>
              <a:rPr lang="cs-CZ" sz="1800" i="1" dirty="0">
                <a:solidFill>
                  <a:srgbClr val="00287D"/>
                </a:solidFill>
              </a:rPr>
              <a:t>velikost </a:t>
            </a:r>
            <a:r>
              <a:rPr lang="cs-CZ" sz="1800" dirty="0"/>
              <a:t>i</a:t>
            </a:r>
            <a:r>
              <a:rPr lang="cs-CZ" sz="1800" i="1" dirty="0">
                <a:solidFill>
                  <a:srgbClr val="00287D"/>
                </a:solidFill>
              </a:rPr>
              <a:t> směr.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Trajektorií může být zcela obecná křivka (nejen přímka)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a má pro všechny body tělesa stejný tvar</a:t>
            </a:r>
            <a:r>
              <a:rPr lang="cs-CZ" sz="1800" dirty="0"/>
              <a:t>.</a:t>
            </a: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C0109EC-4A95-4D47-91C6-CA7A705D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15" y="372905"/>
            <a:ext cx="2633225" cy="152257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BF486F8-2549-4271-9688-3D0DF5FA4991}"/>
              </a:ext>
            </a:extLst>
          </p:cNvPr>
          <p:cNvSpPr/>
          <p:nvPr/>
        </p:nvSpPr>
        <p:spPr>
          <a:xfrm>
            <a:off x="509589" y="5670848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Translační pohyb homogenního tělesa můžeme nahradit pohybem jeho těžiště, ve kterém je soustředěna hmotnost tělesa a platí všechny dosud uvedené zákony pro pohyb hmotného bodu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4" y="3748611"/>
            <a:ext cx="317114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a výkon při rotaci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Protože směry vektorů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/>
                  <a:t> </a:t>
                </a:r>
                <a:r>
                  <a:rPr lang="cs-CZ" sz="1800" dirty="0"/>
                  <a:t>jsou totožné a pod integrálem máme skalární součin (</a:t>
                </a:r>
                <a:r>
                  <a:rPr lang="cs-CZ" sz="1800" i="1" dirty="0"/>
                  <a:t>cos0 = 1</a:t>
                </a:r>
                <a:r>
                  <a:rPr lang="cs-CZ" sz="1800" dirty="0"/>
                  <a:t>)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="" xmlns:a16="http://schemas.microsoft.com/office/drawing/2014/main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976346" y="2017713"/>
                <a:ext cx="3417853" cy="9324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acc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6" y="2017713"/>
                <a:ext cx="3417853" cy="932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="" xmlns:a16="http://schemas.microsoft.com/office/drawing/2014/main" id="{A9B5F712-92D1-492D-8F9B-5211A0241813}"/>
                  </a:ext>
                </a:extLst>
              </p:cNvPr>
              <p:cNvSpPr txBox="1"/>
              <p:nvPr/>
            </p:nvSpPr>
            <p:spPr>
              <a:xfrm>
                <a:off x="976344" y="3813258"/>
                <a:ext cx="3417853" cy="9324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𝑴𝒅</m:t>
                          </m:r>
                          <m:r>
                            <a:rPr lang="cs-CZ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</m:nary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9B5F712-92D1-492D-8F9B-5211A0241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4" y="3813258"/>
                <a:ext cx="3417853" cy="932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="" xmlns:a16="http://schemas.microsoft.com/office/drawing/2014/main" id="{1BCE2CD9-FF0E-4D9A-A68E-12541490B873}"/>
                  </a:ext>
                </a:extLst>
              </p:cNvPr>
              <p:cNvSpPr txBox="1"/>
              <p:nvPr/>
            </p:nvSpPr>
            <p:spPr>
              <a:xfrm>
                <a:off x="976344" y="5345767"/>
                <a:ext cx="3417853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cs-CZ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BCE2CD9-FF0E-4D9A-A68E-12541490B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4" y="5345767"/>
                <a:ext cx="34178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2045145"/>
            <a:ext cx="8082321" cy="3591090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Z </a:t>
            </a:r>
            <a:r>
              <a:rPr lang="cs-CZ" sz="1800" dirty="0"/>
              <a:t>fyzikálního hlediska je dělíme do 2 skupin:</a:t>
            </a:r>
          </a:p>
          <a:p>
            <a:r>
              <a:rPr lang="cs-CZ" sz="1800" dirty="0"/>
              <a:t> stroje založené na rovnováze momentů sil </a:t>
            </a:r>
            <a:r>
              <a:rPr lang="cs-CZ" sz="1800" dirty="0" smtClean="0"/>
              <a:t>(páka</a:t>
            </a:r>
            <a:r>
              <a:rPr lang="cs-CZ" sz="1800" dirty="0"/>
              <a:t>, kladka, kolo na </a:t>
            </a:r>
            <a:r>
              <a:rPr lang="cs-CZ" sz="1800" dirty="0" smtClean="0"/>
              <a:t>hřídeli =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tělesa </a:t>
            </a:r>
            <a:r>
              <a:rPr lang="cs-CZ" sz="1800" dirty="0"/>
              <a:t>otáčivá kolem pevné </a:t>
            </a:r>
            <a:r>
              <a:rPr lang="cs-CZ" sz="1800" dirty="0" smtClean="0"/>
              <a:t>osy)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smtClean="0"/>
              <a:t> </a:t>
            </a:r>
            <a:r>
              <a:rPr lang="cs-CZ" sz="1800" dirty="0"/>
              <a:t>stroje založené na rovnováze sil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(</a:t>
            </a:r>
            <a:r>
              <a:rPr lang="cs-CZ" sz="1800" dirty="0"/>
              <a:t>nakloněná rovina, klín, </a:t>
            </a:r>
            <a:r>
              <a:rPr lang="cs-CZ" sz="1800" dirty="0" smtClean="0"/>
              <a:t>šroub)</a:t>
            </a: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="" xmlns:a16="http://schemas.microsoft.com/office/drawing/2014/main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509589" y="2045145"/>
                <a:ext cx="8322567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jsou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ří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zen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í,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kter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áš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ej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lu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mechanick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pohyb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jednoho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lesa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druh</m:t>
                    </m:r>
                    <m:r>
                      <a:rPr lang="cs-CZ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itom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mohou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nit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velikost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ly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usnad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ň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ovat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kon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mechanick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  <m:r>
                        <a:rPr lang="cs-CZ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045145"/>
                <a:ext cx="8322567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20" t="-5607" r="-1245" b="-84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9" y="3967034"/>
            <a:ext cx="20962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lvl="0">
                  <a:buClrTx/>
                  <a:buSzPct val="90000"/>
                  <a:defRPr/>
                </a:pPr>
                <a:r>
                  <a:rPr lang="cs-CZ" sz="1800" i="1" dirty="0">
                    <a:solidFill>
                      <a:srgbClr val="00287D"/>
                    </a:solidFill>
                    <a:cs typeface="Arial"/>
                  </a:rPr>
                  <a:t>jednozvratná</a:t>
                </a:r>
                <a:r>
                  <a:rPr lang="cs-CZ" sz="1800" dirty="0">
                    <a:solidFill>
                      <a:srgbClr val="00287D"/>
                    </a:solidFill>
                    <a:cs typeface="Arial"/>
                  </a:rPr>
                  <a:t>: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jedné straně od osy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 smtClean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lvl="0">
                  <a:buSzPct val="90000"/>
                  <a:defRPr/>
                </a:pPr>
                <a:r>
                  <a:rPr lang="cs-CZ" sz="1800" i="1" dirty="0">
                    <a:solidFill>
                      <a:srgbClr val="00287D"/>
                    </a:solidFill>
                    <a:cs typeface="Arial"/>
                  </a:rPr>
                  <a:t>dvojzvratná páka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/>
                  </a:rPr>
                  <a:t>	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různých stranách od osy páky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endParaRPr lang="cs-CZ" sz="1800" dirty="0">
                  <a:cs typeface="Arial"/>
                </a:endParaRP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Páka </a:t>
                </a:r>
                <a:r>
                  <a:rPr lang="cs-CZ" sz="1800" dirty="0"/>
                  <a:t>je v rovnovážné poloze: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+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= 0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 smtClean="0"/>
                  <a:t>Na </a:t>
                </a:r>
                <a:r>
                  <a:rPr lang="cs-CZ" sz="1400" dirty="0"/>
                  <a:t>principu páky pracují různé stroje (kleště, nůžky, louskáček na ořechy, vahadlo vah, </a:t>
                </a:r>
                <a:r>
                  <a:rPr lang="cs-CZ" sz="1400" dirty="0" smtClean="0"/>
                  <a:t>závory,…)</a:t>
                </a:r>
                <a:endParaRPr lang="cs-CZ" sz="1400" dirty="0"/>
              </a:p>
              <a:p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  <a:blipFill rotWithShape="0">
                <a:blip r:embed="rId2"/>
                <a:stretch>
                  <a:fillRect l="-1811" b="-628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="" xmlns:a16="http://schemas.microsoft.com/office/drawing/2014/main" id="{22E99578-C8ED-43DD-BC1B-28486685F245}"/>
                  </a:ext>
                </a:extLst>
              </p:cNvPr>
              <p:cNvSpPr txBox="1"/>
              <p:nvPr/>
            </p:nvSpPr>
            <p:spPr>
              <a:xfrm>
                <a:off x="455672" y="1945989"/>
                <a:ext cx="83225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Páka</a:t>
                </a: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 je pevná tyč otáčivá kolem osy, která je k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tyči kolmá. 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E99578-C8ED-43DD-BC1B-28486685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2" y="1945989"/>
                <a:ext cx="832256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05" y="2363428"/>
            <a:ext cx="1773751" cy="13294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05" y="4082018"/>
            <a:ext cx="1785836" cy="13385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248" y="2363428"/>
            <a:ext cx="1894528" cy="7593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715" y="4082018"/>
            <a:ext cx="1894528" cy="7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stroje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Kladky</a:t>
                </a:r>
                <a:endParaRPr lang="cs-CZ" sz="1800" b="1" dirty="0" smtClean="0">
                  <a:solidFill>
                    <a:srgbClr val="00287D"/>
                  </a:solidFill>
                </a:endParaRPr>
              </a:p>
              <a:p>
                <a:pPr lvl="0">
                  <a:buClrTx/>
                  <a:buSzPct val="90000"/>
                  <a:defRPr/>
                </a:pP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pevná kladka</a:t>
                </a:r>
                <a:r>
                  <a:rPr lang="cs-CZ" sz="1800" dirty="0" smtClean="0">
                    <a:solidFill>
                      <a:srgbClr val="00287D"/>
                    </a:solidFill>
                    <a:cs typeface="Arial"/>
                  </a:rPr>
                  <a:t>:</a:t>
                </a:r>
                <a:endParaRPr lang="cs-CZ" sz="1800" dirty="0">
                  <a:solidFill>
                    <a:srgbClr val="00287D"/>
                  </a:solidFill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stejně jako u dvojzvratné páky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cs typeface="Arial"/>
                  </a:rPr>
                  <a:t>působí na různých stranách od osy </a:t>
                </a:r>
                <a:r>
                  <a:rPr lang="cs-CZ" sz="1800" dirty="0" smtClean="0">
                    <a:cs typeface="Arial"/>
                  </a:rPr>
                  <a:t>páky, jsou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stejně velké</a:t>
                </a:r>
                <a:r>
                  <a:rPr lang="cs-CZ" sz="1800" dirty="0" smtClean="0">
                    <a:cs typeface="Arial"/>
                  </a:rPr>
                  <a:t> se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stejně velkými rameny</a:t>
                </a:r>
              </a:p>
              <a:p>
                <a:pPr lvl="1">
                  <a:buClr>
                    <a:srgbClr val="FFFF00"/>
                  </a:buClr>
                  <a:buSzPct val="90000"/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endParaRPr lang="cs-CZ" sz="1800" dirty="0" smtClean="0"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Slouží </a:t>
                </a:r>
                <a:r>
                  <a:rPr lang="cs-CZ" sz="1800" dirty="0">
                    <a:cs typeface="Arial"/>
                  </a:rPr>
                  <a:t>jen ke změně směru působící síly (zvedání nákladu silou působící směrem dolů</a:t>
                </a:r>
                <a:r>
                  <a:rPr lang="cs-CZ" sz="1800" dirty="0" smtClean="0">
                    <a:cs typeface="Arial"/>
                  </a:rPr>
                  <a:t>).</a:t>
                </a:r>
                <a:endParaRPr lang="cs-CZ" sz="1800" dirty="0">
                  <a:cs typeface="Arial"/>
                </a:endParaRPr>
              </a:p>
              <a:p>
                <a:pPr lvl="0">
                  <a:buSzPct val="90000"/>
                  <a:defRPr/>
                </a:pPr>
                <a:r>
                  <a:rPr lang="cs-CZ" sz="1800" i="1" dirty="0" smtClean="0">
                    <a:solidFill>
                      <a:srgbClr val="00287D"/>
                    </a:solidFill>
                    <a:cs typeface="Arial"/>
                  </a:rPr>
                  <a:t>volná kladka</a:t>
                </a:r>
                <a:endParaRPr lang="cs-CZ" sz="1800" i="1" dirty="0">
                  <a:solidFill>
                    <a:srgbClr val="00287D"/>
                  </a:solidFill>
                  <a:cs typeface="Arial"/>
                </a:endParaRP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/>
                  </a:rPr>
                  <a:t>	</a:t>
                </a:r>
                <a:r>
                  <a:rPr lang="cs-CZ" sz="1800" dirty="0">
                    <a:cs typeface="Arial"/>
                  </a:rPr>
                  <a:t>jako u </a:t>
                </a:r>
                <a:r>
                  <a:rPr lang="pt-BR" sz="1800" dirty="0" smtClean="0">
                    <a:cs typeface="Arial"/>
                  </a:rPr>
                  <a:t>jednozvratn</a:t>
                </a:r>
                <a:r>
                  <a:rPr lang="cs-CZ" sz="1800" dirty="0" smtClean="0">
                    <a:cs typeface="Arial"/>
                  </a:rPr>
                  <a:t>é</a:t>
                </a:r>
                <a:r>
                  <a:rPr lang="pt-BR" sz="1800" dirty="0" smtClean="0">
                    <a:cs typeface="Arial"/>
                  </a:rPr>
                  <a:t> pák</a:t>
                </a:r>
                <a:r>
                  <a:rPr lang="cs-CZ" sz="1800" dirty="0" smtClean="0">
                    <a:cs typeface="Arial"/>
                  </a:rPr>
                  <a:t>y </a:t>
                </a:r>
                <a:r>
                  <a:rPr lang="cs-CZ" sz="1800" dirty="0" smtClean="0">
                    <a:solidFill>
                      <a:srgbClr val="000000"/>
                    </a:solidFill>
                    <a:cs typeface="Arial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2 </a:t>
                </a:r>
                <a:r>
                  <a:rPr lang="cs-CZ" sz="1800" dirty="0">
                    <a:solidFill>
                      <a:srgbClr val="000000"/>
                    </a:solidFill>
                    <a:cs typeface="Arial"/>
                  </a:rPr>
                  <a:t>působí na jedné straně od osy</a:t>
                </a:r>
              </a:p>
              <a:p>
                <a:pPr lvl="0">
                  <a:buClr>
                    <a:srgbClr val="FFFF00"/>
                  </a:buClr>
                  <a:buSzPct val="90000"/>
                  <a:buNone/>
                  <a:defRPr/>
                </a:pPr>
                <a:r>
                  <a:rPr lang="cs-CZ" sz="1800" dirty="0">
                    <a:cs typeface="Arial"/>
                  </a:rPr>
                  <a:t>	</a:t>
                </a:r>
                <a:r>
                  <a:rPr lang="cs-CZ" sz="1800" dirty="0" smtClean="0">
                    <a:cs typeface="Arial"/>
                  </a:rPr>
                  <a:t>s rameny </a:t>
                </a:r>
                <a:r>
                  <a:rPr lang="pt-BR" sz="1800" dirty="0" smtClean="0">
                    <a:cs typeface="Arial"/>
                  </a:rPr>
                  <a:t> </a:t>
                </a:r>
                <a:r>
                  <a:rPr lang="pt-BR" sz="1800" b="1" i="1" dirty="0">
                    <a:solidFill>
                      <a:srgbClr val="00287D"/>
                    </a:solidFill>
                    <a:cs typeface="Arial"/>
                  </a:rPr>
                  <a:t>r</a:t>
                </a:r>
                <a:r>
                  <a:rPr lang="pt-BR" sz="1800" dirty="0">
                    <a:cs typeface="Arial"/>
                  </a:rPr>
                  <a:t>, </a:t>
                </a:r>
                <a:r>
                  <a:rPr lang="pt-BR" sz="1800" b="1" i="1" dirty="0">
                    <a:solidFill>
                      <a:srgbClr val="00287D"/>
                    </a:solidFill>
                    <a:cs typeface="Arial"/>
                  </a:rPr>
                  <a:t>2r</a:t>
                </a:r>
              </a:p>
              <a:p>
                <a:pPr marL="400050" lvl="1" indent="0">
                  <a:buNone/>
                </a:pPr>
                <a:r>
                  <a:rPr lang="cs-CZ" sz="1800" dirty="0" smtClean="0"/>
                  <a:t>Z rovnosti momentů sil 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2r.F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  <a:cs typeface="Arial"/>
                  </a:rPr>
                  <a:t>1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cs typeface="Arial"/>
                  </a:rPr>
                  <a:t>= </a:t>
                </a:r>
                <a:r>
                  <a:rPr lang="cs-CZ" sz="1800" b="1" i="1" dirty="0" smtClean="0">
                    <a:solidFill>
                      <a:srgbClr val="00287D"/>
                    </a:solidFill>
                    <a:cs typeface="Arial"/>
                  </a:rPr>
                  <a:t>r.F</a:t>
                </a:r>
                <a:r>
                  <a:rPr lang="cs-CZ" sz="1800" b="1" i="1" baseline="-25000" dirty="0" smtClean="0">
                    <a:solidFill>
                      <a:srgbClr val="00287D"/>
                    </a:solidFill>
                    <a:cs typeface="Arial"/>
                  </a:rPr>
                  <a:t>2    </a:t>
                </a:r>
                <a:r>
                  <a:rPr lang="cs-CZ" sz="1800" dirty="0" smtClean="0"/>
                  <a:t>pak </a:t>
                </a:r>
                <a:r>
                  <a:rPr lang="cs-CZ" sz="1800" dirty="0"/>
                  <a:t>platí </a:t>
                </a:r>
              </a:p>
              <a:p>
                <a:pPr marL="400050" lvl="1" indent="0">
                  <a:buNone/>
                </a:pPr>
                <a:r>
                  <a:rPr lang="cs-CZ" sz="1800" dirty="0" smtClean="0"/>
                  <a:t>Umožňuje </a:t>
                </a:r>
                <a:r>
                  <a:rPr lang="cs-CZ" sz="1800" dirty="0"/>
                  <a:t>zvedat těleso poloviční silou, než je tíha </a:t>
                </a:r>
                <a:r>
                  <a:rPr lang="cs-CZ" sz="1800" dirty="0" smtClean="0"/>
                  <a:t>tělesa.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Pro výkon</a:t>
                </a:r>
                <a:r>
                  <a:rPr lang="cs-CZ" sz="1800" i="1" dirty="0"/>
                  <a:t>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999039"/>
              </a:xfrm>
              <a:blipFill rotWithShape="0">
                <a:blip r:embed="rId2"/>
                <a:stretch>
                  <a:fillRect l="-1811" t="-1982" b="-454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66" y="5202068"/>
            <a:ext cx="775630" cy="6051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273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7732713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00287D"/>
                </a:solidFill>
                <a:effectLst/>
              </a:rPr>
              <a:t>KLADKA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73119" y="126841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+mn-lt"/>
              </a:rPr>
              <a:t>Dělení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580063" y="1989138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00287D"/>
                </a:solidFill>
                <a:latin typeface="+mn-lt"/>
              </a:rPr>
              <a:t>volná kladka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260475" y="206057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00287D"/>
                </a:solidFill>
                <a:latin typeface="+mn-lt"/>
              </a:rPr>
              <a:t>pevná kladka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2266950" y="1771650"/>
            <a:ext cx="2017713" cy="36195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rot="16200000" flipV="1">
            <a:off x="5220494" y="837406"/>
            <a:ext cx="288925" cy="2157413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292225" y="5440363"/>
            <a:ext cx="105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 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220788" y="4937125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 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042988" y="6165850"/>
            <a:ext cx="5019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</a:rPr>
              <a:t>Kladkostroj – spojení pevných a volných kladek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1622425" y="4951413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2371725" y="5008563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605463" y="5368925"/>
            <a:ext cx="1426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mtClean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 </a:t>
            </a:r>
            <a:r>
              <a:rPr lang="cs-CZ" altLang="cs-CZ" b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/ 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534025" y="486568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.2r = F</a:t>
            </a:r>
            <a:r>
              <a:rPr lang="cs-CZ" altLang="cs-CZ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.r</a:t>
            </a: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>
            <a:off x="6108700" y="4879975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>
            <a:off x="6829425" y="4937125"/>
            <a:ext cx="144463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684213" y="2586038"/>
            <a:ext cx="2879725" cy="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1663700" y="2657475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 rot="10800000">
            <a:off x="1835150" y="2586038"/>
            <a:ext cx="215900" cy="36036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1654175" y="2916238"/>
            <a:ext cx="9525" cy="669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2236788" y="2946400"/>
            <a:ext cx="11112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1431925" y="3608388"/>
            <a:ext cx="43180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2239963" y="3738563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1647825" y="3752850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447800" y="437832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2079625" y="43862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5508625" y="2513013"/>
            <a:ext cx="1871663" cy="0"/>
          </a:xfrm>
          <a:prstGeom prst="line">
            <a:avLst/>
          </a:prstGeom>
          <a:noFill/>
          <a:ln w="38100">
            <a:solidFill>
              <a:srgbClr val="0028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6083300" y="30178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6083300" y="2492375"/>
            <a:ext cx="9525" cy="812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 flipH="1">
            <a:off x="6650038" y="2946400"/>
            <a:ext cx="635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6156325" y="3789363"/>
            <a:ext cx="43180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800" smtClean="0">
              <a:solidFill>
                <a:srgbClr val="FFFFFF"/>
              </a:solidFill>
            </a:endParaRPr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 flipV="1">
            <a:off x="6659563" y="2657475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6372225" y="3954463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5984875" y="43068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6732588" y="26574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800" baseline="-25000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endParaRPr lang="cs-CZ" altLang="cs-CZ" sz="1800" dirty="0" smtClean="0">
              <a:solidFill>
                <a:srgbClr val="0028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H="1">
            <a:off x="6372225" y="3284538"/>
            <a:ext cx="635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18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98586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autoUpdateAnimBg="0"/>
      <p:bldP spid="77829" grpId="0"/>
      <p:bldP spid="77830" grpId="0"/>
      <p:bldP spid="77831" grpId="0" animBg="1"/>
      <p:bldP spid="77832" grpId="0" animBg="1"/>
      <p:bldP spid="77833" grpId="0"/>
      <p:bldP spid="77834" grpId="0"/>
      <p:bldP spid="77835" grpId="0"/>
      <p:bldP spid="77836" grpId="0" animBg="1"/>
      <p:bldP spid="77837" grpId="0" animBg="1"/>
      <p:bldP spid="77838" grpId="0"/>
      <p:bldP spid="77839" grpId="0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/>
      <p:bldP spid="77851" grpId="0"/>
      <p:bldP spid="77852" grpId="0" animBg="1"/>
      <p:bldP spid="77853" grpId="0" animBg="1"/>
      <p:bldP spid="77854" grpId="0" animBg="1"/>
      <p:bldP spid="77855" grpId="0" animBg="1"/>
      <p:bldP spid="77856" grpId="0" animBg="1"/>
      <p:bldP spid="77857" grpId="0" animBg="1"/>
      <p:bldP spid="77858" grpId="0" animBg="1"/>
      <p:bldP spid="77859" grpId="0"/>
      <p:bldP spid="77860" grpId="0"/>
      <p:bldP spid="778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Nakloněná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je rovina svírající s vodorovným směrem úhel </a:t>
            </a:r>
            <a:r>
              <a:rPr lang="el-GR" sz="1800" i="1" dirty="0">
                <a:solidFill>
                  <a:srgbClr val="00287D"/>
                </a:solidFill>
              </a:rPr>
              <a:t>α</a:t>
            </a:r>
            <a:r>
              <a:rPr lang="el-GR" sz="1800" dirty="0"/>
              <a:t> </a:t>
            </a:r>
            <a:r>
              <a:rPr lang="cs-CZ" sz="1800" dirty="0" smtClean="0"/>
              <a:t>.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h</a:t>
            </a:r>
            <a:r>
              <a:rPr lang="cs-CZ" sz="1800" dirty="0"/>
              <a:t> …výška nakloněné roviny 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</a:t>
            </a:r>
            <a:r>
              <a:rPr lang="cs-CZ" sz="1800" dirty="0"/>
              <a:t> … délka nakloněné roviny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cs typeface="Arial"/>
              </a:rPr>
              <a:t>podmínka </a:t>
            </a:r>
            <a:r>
              <a:rPr lang="cs-CZ" sz="1800" dirty="0">
                <a:cs typeface="Arial"/>
              </a:rPr>
              <a:t>rovnováhy: </a:t>
            </a:r>
            <a:r>
              <a:rPr lang="cs-CZ" sz="1800" b="1" i="1" dirty="0" err="1" smtClean="0">
                <a:solidFill>
                  <a:srgbClr val="00287D"/>
                </a:solidFill>
                <a:cs typeface="Arial"/>
              </a:rPr>
              <a:t>s.F</a:t>
            </a:r>
            <a:r>
              <a:rPr lang="cs-CZ" sz="1800" b="1" i="1" dirty="0" smtClean="0">
                <a:solidFill>
                  <a:srgbClr val="00287D"/>
                </a:solidFill>
                <a:cs typeface="Arial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cs typeface="Arial"/>
              </a:rPr>
              <a:t>= </a:t>
            </a:r>
            <a:r>
              <a:rPr lang="cs-CZ" sz="1800" b="1" i="1" dirty="0" err="1" smtClean="0">
                <a:solidFill>
                  <a:srgbClr val="00287D"/>
                </a:solidFill>
                <a:cs typeface="Arial"/>
              </a:rPr>
              <a:t>h.F</a:t>
            </a:r>
            <a:r>
              <a:rPr lang="cs-CZ" sz="1800" b="1" i="1" baseline="-25000" dirty="0" err="1" smtClean="0">
                <a:solidFill>
                  <a:srgbClr val="00287D"/>
                </a:solidFill>
                <a:cs typeface="Arial"/>
              </a:rPr>
              <a:t>G</a:t>
            </a:r>
            <a:r>
              <a:rPr lang="cs-CZ" sz="1800" b="1" i="1" baseline="-25000" dirty="0" smtClean="0">
                <a:solidFill>
                  <a:srgbClr val="00287D"/>
                </a:solidFill>
                <a:cs typeface="Arial"/>
              </a:rPr>
              <a:t> </a:t>
            </a:r>
            <a:endParaRPr lang="el-G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Nakloněná </a:t>
            </a:r>
            <a:r>
              <a:rPr lang="cs-CZ" sz="1800" dirty="0"/>
              <a:t>rovina se používá k přemísťování těžkých </a:t>
            </a:r>
            <a:r>
              <a:rPr lang="cs-CZ" sz="1800" dirty="0" smtClean="0"/>
              <a:t>nákladů (šikmo </a:t>
            </a:r>
            <a:r>
              <a:rPr lang="cs-CZ" sz="1800" dirty="0"/>
              <a:t>postavený žebřík, schodiště, silnice se stoupáním</a:t>
            </a:r>
            <a:r>
              <a:rPr lang="cs-CZ" sz="1800" dirty="0" smtClean="0"/>
              <a:t>…)</a:t>
            </a:r>
            <a:endParaRPr lang="cs-CZ" sz="1800" dirty="0"/>
          </a:p>
          <a:p>
            <a:pPr lvl="0">
              <a:buSzPct val="90000"/>
              <a:defRPr/>
            </a:pPr>
            <a:r>
              <a:rPr lang="cs-CZ" sz="1800" dirty="0"/>
              <a:t>na principu nakloněné roviny je založen:</a:t>
            </a:r>
          </a:p>
          <a:p>
            <a:pPr lvl="0">
              <a:buClr>
                <a:srgbClr val="FFFF00"/>
              </a:buClr>
              <a:buSzPct val="90000"/>
              <a:buNone/>
              <a:defRPr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287D"/>
                </a:solidFill>
              </a:rPr>
              <a:t>a) klín</a:t>
            </a:r>
            <a:r>
              <a:rPr lang="cs-CZ" sz="1800" dirty="0"/>
              <a:t> = sekera, dláto, nůž, pluh…</a:t>
            </a:r>
          </a:p>
          <a:p>
            <a:pPr lvl="0">
              <a:buClr>
                <a:srgbClr val="FFFF00"/>
              </a:buClr>
              <a:buSzPct val="90000"/>
              <a:buNone/>
              <a:defRPr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287D"/>
                </a:solidFill>
              </a:rPr>
              <a:t>b) šroub </a:t>
            </a:r>
            <a:r>
              <a:rPr lang="cs-CZ" sz="1800" dirty="0"/>
              <a:t>= lze vyvinout síly značné </a:t>
            </a:r>
            <a:r>
              <a:rPr lang="cs-CZ" sz="1800" dirty="0" smtClean="0"/>
              <a:t>velikosti </a:t>
            </a:r>
            <a:r>
              <a:rPr lang="cs-CZ" sz="1800" dirty="0"/>
              <a:t>(šroubový </a:t>
            </a:r>
            <a:r>
              <a:rPr lang="cs-CZ" sz="1800"/>
              <a:t>zvedák</a:t>
            </a:r>
            <a:r>
              <a:rPr lang="cs-CZ" sz="1800" smtClean="0"/>
              <a:t>)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68" y="2486687"/>
            <a:ext cx="285927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500" dirty="0" smtClean="0"/>
              <a:t>Posuvný a otáčivý pohyb - </a:t>
            </a:r>
            <a:r>
              <a:rPr lang="cs-CZ" sz="1500" dirty="0" smtClean="0">
                <a:hlinkClick r:id="rId2"/>
              </a:rPr>
              <a:t>https</a:t>
            </a:r>
            <a:r>
              <a:rPr lang="cs-CZ" sz="1500" dirty="0">
                <a:hlinkClick r:id="rId2"/>
              </a:rPr>
              <a:t>://ucim-se.webnode.cz/a9-tridy/a7-trida/translace-a-rotace</a:t>
            </a:r>
            <a:r>
              <a:rPr lang="cs-CZ" sz="1500" dirty="0" smtClean="0">
                <a:hlinkClick r:id="rId2"/>
              </a:rPr>
              <a:t>/</a:t>
            </a:r>
            <a:endParaRPr lang="cs-CZ" sz="1500" dirty="0"/>
          </a:p>
          <a:p>
            <a:r>
              <a:rPr lang="cs-CZ" sz="1500" dirty="0">
                <a:hlinkClick r:id="rId3"/>
              </a:rPr>
              <a:t>http://</a:t>
            </a:r>
            <a:r>
              <a:rPr lang="cs-CZ" sz="1500" dirty="0" smtClean="0">
                <a:hlinkClick r:id="rId3"/>
              </a:rPr>
              <a:t>vyuka.jihlavsko.cz/sily/index.htm</a:t>
            </a:r>
            <a:endParaRPr lang="cs-CZ" sz="1500" dirty="0" smtClean="0"/>
          </a:p>
          <a:p>
            <a:r>
              <a:rPr lang="cs-CZ" sz="1500" dirty="0" smtClean="0"/>
              <a:t>Skládání různoběžných </a:t>
            </a:r>
            <a:r>
              <a:rPr lang="cs-CZ" sz="1600" dirty="0" smtClean="0"/>
              <a:t>sil - </a:t>
            </a:r>
            <a:r>
              <a:rPr lang="cs-CZ" sz="1600" dirty="0" smtClean="0">
                <a:hlinkClick r:id="rId4"/>
              </a:rPr>
              <a:t>https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sehnalova-informatika.blogspot.com/2012/12/animace-skladani-ruznobeznych-sil.html</a:t>
            </a:r>
            <a:endParaRPr lang="cs-CZ" sz="1600" dirty="0" smtClean="0"/>
          </a:p>
          <a:p>
            <a:r>
              <a:rPr lang="cs-CZ" sz="1600" dirty="0"/>
              <a:t>Dvojice sil -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fyzweb.cz/materialy/sily/ucinky/pokus1.php</a:t>
            </a:r>
            <a:endParaRPr lang="cs-CZ" sz="1600" dirty="0" smtClean="0"/>
          </a:p>
          <a:p>
            <a:r>
              <a:rPr lang="cs-CZ" sz="1600" dirty="0"/>
              <a:t>Polohy těles - </a:t>
            </a:r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www.flippingphysics.com/stable-unstable-neutral-equilibrium.html</a:t>
            </a:r>
            <a:endParaRPr lang="cs-CZ" sz="1600" dirty="0"/>
          </a:p>
          <a:p>
            <a:r>
              <a:rPr lang="cs-CZ" sz="1600" dirty="0"/>
              <a:t>Jednoduché stroje - </a:t>
            </a: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agris.wz.cz/pri.html</a:t>
            </a: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40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 startAt="2"/>
            </a:pPr>
            <a:r>
              <a:rPr lang="cs-CZ" sz="1800" b="1" i="1" dirty="0">
                <a:solidFill>
                  <a:srgbClr val="00287D"/>
                </a:solidFill>
              </a:rPr>
              <a:t>Pohyb otáčivý (rotační)</a:t>
            </a:r>
            <a:r>
              <a:rPr lang="cs-CZ" sz="1800" b="1" dirty="0">
                <a:solidFill>
                  <a:srgbClr val="000000"/>
                </a:solidFill>
              </a:rPr>
              <a:t>. </a:t>
            </a:r>
          </a:p>
          <a:p>
            <a:pPr marL="400050" lvl="1" indent="0">
              <a:buNone/>
            </a:pPr>
            <a:r>
              <a:rPr lang="cs-CZ" sz="1800" dirty="0"/>
              <a:t>Otáčivý pohyb, neboli rotační, koná těleso při otáčení kolem pevné osy otáčení </a:t>
            </a:r>
            <a:r>
              <a:rPr lang="cs-CZ" sz="1800" i="1" dirty="0"/>
              <a:t>o</a:t>
            </a:r>
            <a:r>
              <a:rPr lang="cs-CZ" sz="1800" dirty="0"/>
              <a:t>. Při tomto pohybu všechny body tělesa opisují kružnice se středem na ose otáčení. Během pohybu mají stejnou úhlovou rychlost – </a:t>
            </a:r>
            <a:r>
              <a:rPr lang="cs-CZ" sz="1800" i="1" dirty="0">
                <a:solidFill>
                  <a:srgbClr val="00287D"/>
                </a:solidFill>
              </a:rPr>
              <a:t>velikost </a:t>
            </a:r>
            <a:r>
              <a:rPr lang="cs-CZ" sz="1800" dirty="0"/>
              <a:t>i</a:t>
            </a:r>
            <a:r>
              <a:rPr lang="cs-CZ" sz="1800" i="1" dirty="0">
                <a:solidFill>
                  <a:srgbClr val="00287D"/>
                </a:solidFill>
              </a:rPr>
              <a:t> směr.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Při změně úhlové rychlosti mají všechny body stejné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úhlové zrychlení </a:t>
            </a:r>
            <a:r>
              <a:rPr lang="el-GR" sz="1400" b="1" i="1" dirty="0">
                <a:solidFill>
                  <a:srgbClr val="00287D"/>
                </a:solidFill>
              </a:rPr>
              <a:t>ε</a:t>
            </a:r>
            <a:r>
              <a:rPr lang="el-GR" sz="1400" dirty="0">
                <a:solidFill>
                  <a:srgbClr val="00287D"/>
                </a:solidFill>
              </a:rPr>
              <a:t>. </a:t>
            </a:r>
            <a:r>
              <a:rPr lang="cs-CZ" sz="1400" dirty="0">
                <a:solidFill>
                  <a:srgbClr val="00287D"/>
                </a:solidFill>
              </a:rPr>
              <a:t>Ve stejném čase opíší také stejnou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úhlovou dráhu </a:t>
            </a:r>
            <a:r>
              <a:rPr lang="el-GR" sz="1400" b="1" i="1" dirty="0">
                <a:solidFill>
                  <a:srgbClr val="00287D"/>
                </a:solidFill>
              </a:rPr>
              <a:t>φ</a:t>
            </a:r>
            <a:r>
              <a:rPr lang="el-GR" sz="1400" dirty="0">
                <a:solidFill>
                  <a:srgbClr val="00287D"/>
                </a:solidFill>
              </a:rPr>
              <a:t>.</a:t>
            </a:r>
            <a:endParaRPr lang="cs-CZ" sz="1800" dirty="0"/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7676FAD8-F39B-4206-942F-1E3690A3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46" y="226717"/>
            <a:ext cx="2066601" cy="19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4" y="4236805"/>
            <a:ext cx="412248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tuhého tělesa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Složený pohyb</a:t>
                </a:r>
                <a:endParaRPr lang="cs-CZ" sz="1800" b="1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/>
                  <a:t>je pohyb složený z posuvného a rotačního pohybu. Těleso se pohybuje posuvným pohybem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/>
                  <a:t> a navíc se těleso otáčí úhlovou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800" b="1" i="1" dirty="0">
                            <a:solidFill>
                              <a:srgbClr val="000000"/>
                            </a:solidFill>
                            <a:ea typeface="+mn-ea"/>
                            <a:cs typeface="+mn-cs"/>
                          </a:rPr>
                          <m:t>ω</m:t>
                        </m:r>
                      </m:e>
                    </m:acc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cs-CZ" sz="1800" dirty="0"/>
                  <a:t>kolem okamžité osy otáčení (její poloha se v čase mění).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r>
                  <a:rPr lang="cs-CZ" sz="1800" dirty="0"/>
                  <a:t>Rychlost jednotlivých bodů je dána vektorovým součtem translační rychlosti těžiště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t</a:t>
                </a:r>
                <a:r>
                  <a:rPr lang="cs-CZ" sz="1050" dirty="0"/>
                  <a:t>  </a:t>
                </a:r>
                <a:r>
                  <a:rPr lang="cs-CZ" sz="1800" dirty="0"/>
                  <a:t>a okamžité obvodové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0</a:t>
                </a:r>
                <a:r>
                  <a:rPr lang="cs-CZ" sz="1800" dirty="0"/>
                  <a:t> .</a:t>
                </a: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j</a:t>
                </a:r>
                <a:r>
                  <a:rPr lang="cs-CZ" sz="1050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cs-CZ" sz="1050" dirty="0">
                    <a:solidFill>
                      <a:srgbClr val="000000"/>
                    </a:solidFill>
                  </a:rPr>
                  <a:t>  </a:t>
                </a:r>
                <a:r>
                  <a:rPr lang="cs-CZ" sz="1800" dirty="0">
                    <a:solidFill>
                      <a:srgbClr val="000000"/>
                    </a:solidFill>
                  </a:rPr>
                  <a:t>+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800" b="1" i="1" dirty="0">
                            <a:solidFill>
                              <a:srgbClr val="000000"/>
                            </a:solidFill>
                          </a:rPr>
                          <m:t>ω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s-CZ" sz="1800" baseline="-25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r="-1283" b="-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835E36F-0D25-4EBA-AA85-298F3F6D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17" y="3306599"/>
            <a:ext cx="2817223" cy="17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Těžiště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Těžiště tělesa </a:t>
                </a:r>
                <a:r>
                  <a:rPr lang="cs-CZ" sz="1800" dirty="0"/>
                  <a:t>je bod, který se pohybuje (hybnost) tak, jako by v něm byla soustředěna veškerá hmotnost tělesa.  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BF486F8-2549-4271-9688-3D0DF5FA4991}"/>
              </a:ext>
            </a:extLst>
          </p:cNvPr>
          <p:cNvSpPr/>
          <p:nvPr/>
        </p:nvSpPr>
        <p:spPr>
          <a:xfrm>
            <a:off x="509589" y="5363850"/>
            <a:ext cx="69834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Těžiště tělesa je působiště výslednice všech tíhových sil působících na jednotlivé hmotné body tvořící dané těleso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71D6A9C-3422-45A3-A35E-776B2AC9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64" y="51945"/>
            <a:ext cx="1803876" cy="1826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C9A5D4F3-A38E-4BC1-AD8E-3BC9BEF2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2" y="3323059"/>
            <a:ext cx="3250286" cy="17252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80" y="3167145"/>
            <a:ext cx="4962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Těžiště tělesa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Výpočet polohy těžiště tělesa</a:t>
                </a:r>
                <a:r>
                  <a:rPr lang="cs-CZ" sz="1800" dirty="0"/>
                  <a:t>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   protože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   pak	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1800" dirty="0"/>
                  <a:t>Celkem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cs-CZ" sz="2000" dirty="0"/>
              </a:p>
              <a:p>
                <a:pPr algn="just"/>
                <a:endParaRPr lang="cs-CZ" sz="2000" dirty="0"/>
              </a:p>
              <a:p>
                <a:pPr marL="0" indent="0" algn="just">
                  <a:buNone/>
                </a:pPr>
                <a:r>
                  <a:rPr lang="cs-CZ" sz="1800" dirty="0"/>
                  <a:t>Pro  spojitě rozloženou hmotnost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acc>
                    <m:r>
                      <a:rPr lang="cs-CZ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box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</m:nary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r>
                  <a:rPr lang="cs-CZ" sz="1400" dirty="0"/>
                  <a:t>Pro jednotlivé souřadnice:</a:t>
                </a:r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 algn="just">
                  <a:buNone/>
                </a:pPr>
                <a:r>
                  <a:rPr lang="cs-CZ" sz="1400" dirty="0"/>
                  <a:t>V případě homogenního tělesa je těžiště tělesa totožné s jeho geometrickým středem.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 b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C32D1AD-66B1-4E60-B82D-D71CA811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34" y="5207000"/>
            <a:ext cx="3872574" cy="5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Otáčivé účinky síly, moment síly, moment hybnosti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Působení síly  ve směru ležícím v rovině dveří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1</a:t>
                </a:r>
                <a:r>
                  <a:rPr lang="cs-CZ" sz="1800" dirty="0"/>
                  <a:t>), žádný pohyb.</a:t>
                </a:r>
              </a:p>
              <a:p>
                <a:r>
                  <a:rPr lang="cs-CZ" sz="1800" dirty="0"/>
                  <a:t>Působení silou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dirty="0">
                    <a:solidFill>
                      <a:srgbClr val="000000"/>
                    </a:solidFill>
                  </a:rPr>
                  <a:t>),</a:t>
                </a:r>
                <a:r>
                  <a:rPr lang="cs-CZ" sz="1800" dirty="0"/>
                  <a:t> ve směru více odkloněném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od roviny dveří, otáčení - až do srovnání rovin.</a:t>
                </a:r>
              </a:p>
              <a:p>
                <a:pPr marL="285750"/>
                <a:r>
                  <a:rPr lang="cs-CZ" sz="1800" dirty="0"/>
                  <a:t>Největší otáčivý účinek při síle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3</a:t>
                </a:r>
                <a:r>
                  <a:rPr lang="cs-CZ" sz="1800" dirty="0">
                    <a:solidFill>
                      <a:srgbClr val="000000"/>
                    </a:solidFill>
                  </a:rPr>
                  <a:t>), </a:t>
                </a:r>
                <a:r>
                  <a:rPr lang="cs-CZ" sz="1800" dirty="0"/>
                  <a:t>ve směru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kolmém na rovinu dveří. </a:t>
                </a:r>
              </a:p>
              <a:p>
                <a:pPr marL="285750"/>
                <a:r>
                  <a:rPr lang="cs-CZ" sz="1800" dirty="0"/>
                  <a:t>Čím blíže je síla </a:t>
                </a:r>
                <a:r>
                  <a:rPr lang="cs-CZ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4</a:t>
                </a:r>
                <a:r>
                  <a:rPr lang="cs-CZ" sz="1800" dirty="0">
                    <a:solidFill>
                      <a:srgbClr val="000000"/>
                    </a:solidFill>
                  </a:rPr>
                  <a:t>) </a:t>
                </a:r>
                <a:r>
                  <a:rPr lang="cs-CZ" sz="1800" dirty="0"/>
                  <a:t>ose otáčení, tím musíme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vynaložit větší sílu k dosažení stejných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otáčivých účinků.</a:t>
                </a:r>
              </a:p>
              <a:p>
                <a:r>
                  <a:rPr lang="cs-CZ" sz="1800" dirty="0"/>
                  <a:t>Působení síly v ose otáčení – žádný pohyb.</a:t>
                </a:r>
                <a:r>
                  <a:rPr lang="cs-CZ" sz="1800" b="1" dirty="0"/>
                  <a:t> </a:t>
                </a:r>
              </a:p>
              <a:p>
                <a:pPr algn="just"/>
                <a:endParaRPr lang="cs-CZ" sz="1800" dirty="0"/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55C809E-21D1-46E3-8742-2746405D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95" y="2627184"/>
            <a:ext cx="2740215" cy="289585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4171BDA5-E8BB-4A70-B17A-0F5E8798F128}"/>
              </a:ext>
            </a:extLst>
          </p:cNvPr>
          <p:cNvSpPr/>
          <p:nvPr/>
        </p:nvSpPr>
        <p:spPr>
          <a:xfrm>
            <a:off x="422694" y="5544125"/>
            <a:ext cx="804422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Otáčivý účinek síly působící na těleso závisí na velikosti síly, na jejím směru  a orientaci a na poloze jejího působiště.</a:t>
            </a:r>
          </a:p>
        </p:txBody>
      </p:sp>
    </p:spTree>
    <p:extLst>
      <p:ext uri="{BB962C8B-B14F-4D97-AF65-F5344CB8AC3E}">
        <p14:creationId xmlns:p14="http://schemas.microsoft.com/office/powerpoint/2010/main" val="134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Otáčivý účinek síly vyjadřujeme veličinou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moment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vzhledem k ose otáčení </a:t>
                </a:r>
                <a:r>
                  <a:rPr lang="cs-CZ" sz="1800" i="1" dirty="0"/>
                  <a:t>o</a:t>
                </a:r>
                <a:r>
                  <a:rPr lang="cs-CZ" sz="1800" dirty="0"/>
                  <a:t>.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Velikostně je to součin působící síly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F</a:t>
                </a:r>
                <a:r>
                  <a:rPr lang="cs-CZ" sz="1800" dirty="0"/>
                  <a:t> a ramena síly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d</a:t>
                </a:r>
                <a:r>
                  <a:rPr lang="cs-CZ" sz="1800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 = d. F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Rameno síly je kolmá vzdálenost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vektorové přímky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dirty="0"/>
                  <a:t> síly od osy otáčení</a:t>
                </a:r>
              </a:p>
              <a:p>
                <a:pPr marL="0" indent="0" algn="just">
                  <a:buNone/>
                </a:pPr>
                <a:r>
                  <a:rPr lang="cs-CZ" sz="2000" i="1" dirty="0">
                    <a:latin typeface="Times New Roman" panose="02020603050405020304" pitchFamily="18" charset="0"/>
                  </a:rPr>
                  <a:t>	</a:t>
                </a:r>
                <a:r>
                  <a:rPr lang="da-DK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M = </a:t>
                </a:r>
                <a:r>
                  <a:rPr lang="cs-CZ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r </a:t>
                </a:r>
                <a:r>
                  <a:rPr lang="da-DK" sz="20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F </a:t>
                </a:r>
                <a:r>
                  <a:rPr lang="da-DK" sz="2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sin </a:t>
                </a:r>
                <a:r>
                  <a:rPr lang="da-DK" sz="2000" dirty="0">
                    <a:solidFill>
                      <a:srgbClr val="00287D"/>
                    </a:solidFill>
                    <a:latin typeface="TimesNewRoman"/>
                  </a:rPr>
                  <a:t>φ</a:t>
                </a:r>
                <a:r>
                  <a:rPr lang="da-DK" sz="2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.</a:t>
                </a:r>
                <a:endParaRPr lang="cs-CZ" sz="2000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Protože otáčení lze přisoudit směr, půjde</a:t>
                </a:r>
              </a:p>
              <a:p>
                <a:pPr marL="0" indent="0">
                  <a:buNone/>
                </a:pPr>
                <a:r>
                  <a:rPr lang="cs-CZ" sz="1800" dirty="0"/>
                  <a:t>tedy o vektorovou veličinu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</a:t>
                </a:r>
                <a:endParaRPr lang="cs-CZ" sz="2000" b="1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DC016BC-77F3-43DE-A357-9F9E9210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734" y="2920325"/>
            <a:ext cx="3285466" cy="21809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9EED075-59F5-4A0B-B9C8-24BBA1C6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77" y="5101314"/>
            <a:ext cx="2072057" cy="17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24914</TotalTime>
  <Words>1517</Words>
  <Application>Microsoft Office PowerPoint</Application>
  <PresentationFormat>Předvádění na obrazovce (4:3)</PresentationFormat>
  <Paragraphs>428</Paragraphs>
  <Slides>36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Tahoma</vt:lpstr>
      <vt:lpstr>Times New Roman</vt:lpstr>
      <vt:lpstr>TimesNewRoman</vt:lpstr>
      <vt:lpstr>Wingdings</vt:lpstr>
      <vt:lpstr>Prezentace_MU_CZ</vt:lpstr>
      <vt:lpstr>Paprsky</vt:lpstr>
      <vt:lpstr>Mechanika a molekulová fyzika Dynamika tuhého tělesa</vt:lpstr>
      <vt:lpstr>Tuhé těleso</vt:lpstr>
      <vt:lpstr>Pohyb tuhého tělesa, těžiště tělesa</vt:lpstr>
      <vt:lpstr>Pohyb tuhého tělesa</vt:lpstr>
      <vt:lpstr>Pohyb tuhého tělesa </vt:lpstr>
      <vt:lpstr>Těžiště tělesa</vt:lpstr>
      <vt:lpstr>Těžiště tělesa</vt:lpstr>
      <vt:lpstr>Otáčivé účinky síly, moment síly, moment hybnosti</vt:lpstr>
      <vt:lpstr>Moment síly</vt:lpstr>
      <vt:lpstr>Moment síly</vt:lpstr>
      <vt:lpstr>Moment hybnosti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Skládání sil působících na těleso</vt:lpstr>
      <vt:lpstr>Rovnováha tuhého tělesa</vt:lpstr>
      <vt:lpstr>Rovnováha tuhého tělesa</vt:lpstr>
      <vt:lpstr>Rovnováha tuhého tělesa</vt:lpstr>
      <vt:lpstr>Kinetická energie tuhého tělesa</vt:lpstr>
      <vt:lpstr>Kinetická energie tuhého tělesa</vt:lpstr>
      <vt:lpstr>Kinetická energie tuhého tělesa</vt:lpstr>
      <vt:lpstr>Moment setrvačnosti</vt:lpstr>
      <vt:lpstr>Moment setrvačnosti</vt:lpstr>
      <vt:lpstr>Pohybová rovnice translace tělesa</vt:lpstr>
      <vt:lpstr>Pohybová rovnice rotace tělesa</vt:lpstr>
      <vt:lpstr>Pohybová rovnice rotace tělesa</vt:lpstr>
      <vt:lpstr>Zákony zachování v izolované soustavě hmotných bodů a při pohybu tuhého tělesa</vt:lpstr>
      <vt:lpstr>Práce a výkon při rotaci</vt:lpstr>
      <vt:lpstr>Jednoduché stroje</vt:lpstr>
      <vt:lpstr>Jednoduché stroje</vt:lpstr>
      <vt:lpstr>Jednoduché stroje</vt:lpstr>
      <vt:lpstr>KLADKA</vt:lpstr>
      <vt:lpstr>Nakloněná rovina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Ondřej Solovský</cp:lastModifiedBy>
  <cp:revision>425</cp:revision>
  <cp:lastPrinted>2017-05-31T19:18:36Z</cp:lastPrinted>
  <dcterms:created xsi:type="dcterms:W3CDTF">2015-11-23T07:04:47Z</dcterms:created>
  <dcterms:modified xsi:type="dcterms:W3CDTF">2021-10-27T20:03:18Z</dcterms:modified>
</cp:coreProperties>
</file>