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8" r:id="rId3"/>
    <p:sldId id="430" r:id="rId4"/>
    <p:sldId id="431" r:id="rId5"/>
    <p:sldId id="432" r:id="rId6"/>
    <p:sldId id="433" r:id="rId7"/>
    <p:sldId id="434" r:id="rId8"/>
    <p:sldId id="320" r:id="rId9"/>
    <p:sldId id="321" r:id="rId10"/>
    <p:sldId id="435" r:id="rId11"/>
    <p:sldId id="436" r:id="rId12"/>
    <p:sldId id="437" r:id="rId13"/>
    <p:sldId id="322" r:id="rId14"/>
    <p:sldId id="385" r:id="rId15"/>
    <p:sldId id="438" r:id="rId16"/>
    <p:sldId id="386" r:id="rId17"/>
    <p:sldId id="387" r:id="rId18"/>
    <p:sldId id="439" r:id="rId19"/>
    <p:sldId id="440" r:id="rId20"/>
    <p:sldId id="441" r:id="rId21"/>
    <p:sldId id="442" r:id="rId22"/>
    <p:sldId id="443" r:id="rId23"/>
    <p:sldId id="444" r:id="rId24"/>
    <p:sldId id="388" r:id="rId25"/>
    <p:sldId id="445" r:id="rId26"/>
    <p:sldId id="447" r:id="rId27"/>
    <p:sldId id="473" r:id="rId28"/>
    <p:sldId id="448" r:id="rId29"/>
    <p:sldId id="474" r:id="rId3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76" d="100"/>
          <a:sy n="76" d="100"/>
        </p:scale>
        <p:origin x="1723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1760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97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5181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6865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742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787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254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34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42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630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10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05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045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245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300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131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mg.buzzfeed.com/buzzfeed-static/static/2017-01/20/12/asset/buzzfeed-prod-fastlane-02/anigif_sub-buzz-12984-1484933871-5.gif" TargetMode="External"/><Relationship Id="rId3" Type="http://schemas.openxmlformats.org/officeDocument/2006/relationships/hyperlink" Target="https://e-konstrukter.cz/files/articles/thumbs/x50pyn53dr6i61cciyst47tv0d73ro_270x-1448809723.gif" TargetMode="External"/><Relationship Id="rId7" Type="http://schemas.openxmlformats.org/officeDocument/2006/relationships/hyperlink" Target="https://upload.wikimedia.org/wikipedia/commons/thumb/1/16/Melting_icecubes.gif/200px-Melting_icecubes.gif" TargetMode="External"/><Relationship Id="rId2" Type="http://schemas.openxmlformats.org/officeDocument/2006/relationships/hyperlink" Target="https://upload.wikimedia.org/wikipedia/commons/b/be/Maqterm1rP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pload.wikimedia.org/wikipedia/commons/thumb/9/90/Voda_fazovy_diagram.jpg/220px-Voda_fazovy_diagram.jpg" TargetMode="External"/><Relationship Id="rId11" Type="http://schemas.openxmlformats.org/officeDocument/2006/relationships/hyperlink" Target="https://thumbs.gfycat.com/AgitatedGargantuanFlamingo-size_restricted.gif" TargetMode="External"/><Relationship Id="rId5" Type="http://schemas.openxmlformats.org/officeDocument/2006/relationships/hyperlink" Target="https://docplayer.cz/docs-images/40/6889407/images/page_3.jpg" TargetMode="External"/><Relationship Id="rId10" Type="http://schemas.openxmlformats.org/officeDocument/2006/relationships/hyperlink" Target="http://vyuka.jihlavsko.cz/teplo/obr/skupenske-premeny-nazvy.gif" TargetMode="External"/><Relationship Id="rId4" Type="http://schemas.openxmlformats.org/officeDocument/2006/relationships/hyperlink" Target="https://www.helago-cz.cz/files/thumbs/mod_eshop/produkty/full/22597.217084881.jpg" TargetMode="External"/><Relationship Id="rId9" Type="http://schemas.openxmlformats.org/officeDocument/2006/relationships/hyperlink" Target="https://media4.giphy.com/media/RNkOyi9iD30Qc87kV9/giphy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5%BDelezo" TargetMode="External"/><Relationship Id="rId13" Type="http://schemas.openxmlformats.org/officeDocument/2006/relationships/hyperlink" Target="https://cs.wikipedia.org/wiki/Olovo" TargetMode="External"/><Relationship Id="rId18" Type="http://schemas.openxmlformats.org/officeDocument/2006/relationships/hyperlink" Target="https://cs.wikipedia.org/wiki/St%C5%99%C3%ADbro" TargetMode="External"/><Relationship Id="rId3" Type="http://schemas.openxmlformats.org/officeDocument/2006/relationships/hyperlink" Target="https://cs.wikipedia.org/wiki/Vzduch" TargetMode="External"/><Relationship Id="rId7" Type="http://schemas.openxmlformats.org/officeDocument/2006/relationships/hyperlink" Target="https://cs.wikipedia.org/wiki/D%C5%99evo" TargetMode="External"/><Relationship Id="rId12" Type="http://schemas.openxmlformats.org/officeDocument/2006/relationships/hyperlink" Target="https://cs.wikipedia.org/wiki/Platina" TargetMode="External"/><Relationship Id="rId17" Type="http://schemas.openxmlformats.org/officeDocument/2006/relationships/hyperlink" Target="https://cs.wikipedia.org/wiki/Zlato" TargetMode="External"/><Relationship Id="rId2" Type="http://schemas.openxmlformats.org/officeDocument/2006/relationships/hyperlink" Target="https://cs.wikipedia.org/wiki/Voda" TargetMode="External"/><Relationship Id="rId16" Type="http://schemas.openxmlformats.org/officeDocument/2006/relationships/hyperlink" Target="https://cs.wikipedia.org/wiki/K%C5%99em%C3%AD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Olej" TargetMode="External"/><Relationship Id="rId11" Type="http://schemas.openxmlformats.org/officeDocument/2006/relationships/hyperlink" Target="https://cs.wikipedia.org/wiki/Hlin%C3%ADk" TargetMode="External"/><Relationship Id="rId5" Type="http://schemas.openxmlformats.org/officeDocument/2006/relationships/hyperlink" Target="https://cs.wikipedia.org/wiki/Led" TargetMode="External"/><Relationship Id="rId15" Type="http://schemas.openxmlformats.org/officeDocument/2006/relationships/hyperlink" Target="https://cs.wikipedia.org/wiki/C%C3%ADn" TargetMode="External"/><Relationship Id="rId10" Type="http://schemas.openxmlformats.org/officeDocument/2006/relationships/hyperlink" Target="https://cs.wikipedia.org/wiki/Zinek" TargetMode="External"/><Relationship Id="rId4" Type="http://schemas.openxmlformats.org/officeDocument/2006/relationships/hyperlink" Target="https://cs.wikipedia.org/wiki/Ethanol" TargetMode="External"/><Relationship Id="rId9" Type="http://schemas.openxmlformats.org/officeDocument/2006/relationships/hyperlink" Target="https://cs.wikipedia.org/wiki/M%C4%9B%C4%8F" TargetMode="External"/><Relationship Id="rId14" Type="http://schemas.openxmlformats.org/officeDocument/2006/relationships/hyperlink" Target="https://cs.wikipedia.org/wiki/Kysl%C3%ADk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Termika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953419"/>
            <a:ext cx="8082321" cy="4114800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Složka</a:t>
            </a:r>
            <a:r>
              <a:rPr lang="cs-CZ" sz="1800" dirty="0"/>
              <a:t> je každá chemicky čistá látka v soustavě. Má 2 stupně volnosti (</a:t>
            </a:r>
            <a:r>
              <a:rPr lang="cs-CZ" sz="1800" i="1" dirty="0">
                <a:solidFill>
                  <a:srgbClr val="00287D"/>
                </a:solidFill>
              </a:rPr>
              <a:t>p, T</a:t>
            </a:r>
            <a:r>
              <a:rPr lang="cs-CZ" sz="1800" dirty="0"/>
              <a:t>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Počet stupňů volnosti </a:t>
            </a:r>
            <a:r>
              <a:rPr lang="cs-CZ" sz="1800" dirty="0"/>
              <a:t>závisí na </a:t>
            </a:r>
            <a:r>
              <a:rPr lang="cs-CZ" sz="1800" i="1" dirty="0">
                <a:solidFill>
                  <a:srgbClr val="00287D"/>
                </a:solidFill>
              </a:rPr>
              <a:t>počtu složek </a:t>
            </a:r>
            <a:r>
              <a:rPr lang="cs-CZ" sz="1800" dirty="0"/>
              <a:t>tvořících soustavu a na </a:t>
            </a:r>
            <a:r>
              <a:rPr lang="cs-CZ" sz="1800" i="1" dirty="0">
                <a:solidFill>
                  <a:srgbClr val="00287D"/>
                </a:solidFill>
              </a:rPr>
              <a:t>počtu fází </a:t>
            </a:r>
            <a:r>
              <a:rPr lang="cs-CZ" sz="1800" dirty="0"/>
              <a:t>existujících v soustavě vedle sebe.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 err="1">
                <a:solidFill>
                  <a:srgbClr val="00287D"/>
                </a:solidFill>
              </a:rPr>
              <a:t>Gibbsův</a:t>
            </a:r>
            <a:r>
              <a:rPr lang="cs-CZ" sz="1800" b="1" i="1" dirty="0">
                <a:solidFill>
                  <a:srgbClr val="00287D"/>
                </a:solidFill>
              </a:rPr>
              <a:t> zákon fází</a:t>
            </a: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328719" y="4010819"/>
            <a:ext cx="4243281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V rovnovážném stavu soustavy platí rovnice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f + v = s + 2 </a:t>
            </a:r>
            <a:r>
              <a:rPr lang="cs-CZ" sz="1800" b="1" dirty="0">
                <a:latin typeface="+mn-lt"/>
              </a:rPr>
              <a:t>, kde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f</a:t>
            </a:r>
            <a:r>
              <a:rPr lang="cs-CZ" sz="1800" b="1" dirty="0">
                <a:latin typeface="+mn-lt"/>
              </a:rPr>
              <a:t> je počet fází v soustavě a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s</a:t>
            </a:r>
            <a:r>
              <a:rPr lang="cs-CZ" sz="1800" b="1" dirty="0">
                <a:latin typeface="+mn-lt"/>
              </a:rPr>
              <a:t> je počet složek v soustavě.</a:t>
            </a:r>
          </a:p>
        </p:txBody>
      </p:sp>
      <p:pic>
        <p:nvPicPr>
          <p:cNvPr id="5122" name="Picture 2" descr="Gibbsův zákon fází – Wikipedie">
            <a:extLst>
              <a:ext uri="{FF2B5EF4-FFF2-40B4-BE49-F238E27FC236}">
                <a16:creationId xmlns:a16="http://schemas.microsoft.com/office/drawing/2014/main" id="{4FA32FA5-860A-4BE3-9E70-73421368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72" y="3314240"/>
            <a:ext cx="3008464" cy="33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Přechod látky z jedné fáze do druhé nazýváme </a:t>
            </a:r>
            <a:r>
              <a:rPr lang="cs-CZ" sz="1800" i="1" dirty="0">
                <a:solidFill>
                  <a:srgbClr val="00287D"/>
                </a:solidFill>
              </a:rPr>
              <a:t>fázová změna.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(led – voda, grafit – diamant)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/>
              <a:t>Přechod látky z jednoho skupenství do druhého skupenství nazýváme </a:t>
            </a:r>
            <a:r>
              <a:rPr lang="cs-CZ" sz="1800" i="1" dirty="0">
                <a:solidFill>
                  <a:srgbClr val="00287D"/>
                </a:solidFill>
              </a:rPr>
              <a:t>změna skupenství.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Fázové změny prvního druhu </a:t>
            </a:r>
            <a:r>
              <a:rPr lang="cs-CZ" sz="1800" dirty="0"/>
              <a:t>- dochází k pohlcování nebo uvolňování tepla, přitom se objem mění skokem.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tání, tuhnutí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vypařování, kondenzace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C00000"/>
                </a:solidFill>
              </a:rPr>
              <a:t>sublimace a desublimace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45" y="4454196"/>
            <a:ext cx="4348965" cy="202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7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306" y="1953419"/>
            <a:ext cx="7710626" cy="411480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Těleso o hmotnosti m při změně skupenství přijme nebo odevzdá </a:t>
            </a:r>
            <a:r>
              <a:rPr lang="cs-CZ" sz="1800" b="1" i="1" dirty="0">
                <a:solidFill>
                  <a:srgbClr val="00287D"/>
                </a:solidFill>
              </a:rPr>
              <a:t>skupenské teplo L</a:t>
            </a:r>
            <a:r>
              <a:rPr lang="cs-CZ" sz="1800" dirty="0"/>
              <a:t> (tání, vypařování, sublimační). </a:t>
            </a:r>
          </a:p>
          <a:p>
            <a:pPr marL="0" indent="0">
              <a:buNone/>
            </a:pPr>
            <a:r>
              <a:rPr lang="cs-CZ" sz="1800" dirty="0"/>
              <a:t>Skupenské teplo vztažené na 1 kg látky je </a:t>
            </a:r>
            <a:r>
              <a:rPr lang="cs-CZ" sz="1800" i="1" dirty="0">
                <a:solidFill>
                  <a:srgbClr val="00287D"/>
                </a:solidFill>
              </a:rPr>
              <a:t>měrné skupenské teplo (1 J.kg</a:t>
            </a:r>
            <a:r>
              <a:rPr lang="cs-CZ" sz="1800" i="1" baseline="30000" dirty="0">
                <a:solidFill>
                  <a:srgbClr val="00287D"/>
                </a:solidFill>
              </a:rPr>
              <a:t>-1</a:t>
            </a:r>
            <a:r>
              <a:rPr lang="cs-CZ" sz="1800" i="1" dirty="0">
                <a:solidFill>
                  <a:srgbClr val="00287D"/>
                </a:solidFill>
              </a:rPr>
              <a:t>)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a) tání a tuhnutí</a:t>
            </a:r>
          </a:p>
          <a:p>
            <a:pPr marL="0" indent="0">
              <a:buNone/>
            </a:pPr>
            <a:r>
              <a:rPr lang="cs-CZ" sz="1800" dirty="0"/>
              <a:t>Dodané teplo potřebné pro změnu pevného tělesa o </a:t>
            </a:r>
            <a:r>
              <a:rPr lang="cs-CZ" sz="1800" i="1" dirty="0">
                <a:solidFill>
                  <a:srgbClr val="00287D"/>
                </a:solidFill>
              </a:rPr>
              <a:t>hmotnosti m</a:t>
            </a:r>
            <a:r>
              <a:rPr lang="cs-CZ" sz="1800" dirty="0"/>
              <a:t> zahřátého na teplotu tání na kapalinu téže teploty je </a:t>
            </a:r>
            <a:r>
              <a:rPr lang="cs-CZ" sz="1800" i="1" dirty="0">
                <a:solidFill>
                  <a:srgbClr val="00287D"/>
                </a:solidFill>
              </a:rPr>
              <a:t>skupenské teplo tání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4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Měrné skupenské teplo tání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 je tepelnou konstantou látek.</a:t>
            </a:r>
          </a:p>
          <a:p>
            <a:pPr marL="0" indent="0">
              <a:buNone/>
            </a:pPr>
            <a:r>
              <a:rPr lang="cs-CZ" sz="1800" dirty="0"/>
              <a:t>Např. pro led je </a:t>
            </a:r>
            <a:r>
              <a:rPr lang="cs-CZ" sz="1800" i="1" dirty="0" err="1"/>
              <a:t>l</a:t>
            </a:r>
            <a:r>
              <a:rPr lang="cs-CZ" sz="1800" i="1" baseline="-25000" dirty="0" err="1"/>
              <a:t>t</a:t>
            </a:r>
            <a:r>
              <a:rPr lang="cs-CZ" sz="1800" dirty="0"/>
              <a:t> = 334 kJ.kg</a:t>
            </a:r>
            <a:r>
              <a:rPr lang="cs-CZ" sz="1800" baseline="30000" dirty="0"/>
              <a:t>-1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800" dirty="0"/>
              <a:t>Při teplotě tuhnutí, která je rovna teplotě tání, kapalina se mění v pevné těleso – tuhne. Při tom odevzdá svému okolí </a:t>
            </a:r>
            <a:r>
              <a:rPr lang="cs-CZ" sz="1800" i="1" dirty="0">
                <a:solidFill>
                  <a:srgbClr val="00287D"/>
                </a:solidFill>
              </a:rPr>
              <a:t>skupenské teplo tuhnutí </a:t>
            </a:r>
            <a:r>
              <a:rPr lang="cs-CZ" sz="1800" dirty="0"/>
              <a:t>rovné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Pevné amorfní látky při zahřívání postupně měknou, až se přemění v kapalinu. Nemají proto určitou teplotu tání.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6146" name="Picture 2" descr="Tání – Wikipedie">
            <a:extLst>
              <a:ext uri="{FF2B5EF4-FFF2-40B4-BE49-F238E27FC236}">
                <a16:creationId xmlns:a16="http://schemas.microsoft.com/office/drawing/2014/main" id="{9C9256F7-AF38-47CA-9D33-0A06E44E91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07" y="296684"/>
            <a:ext cx="1287217" cy="20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3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3916742"/>
          </a:xfrm>
        </p:spPr>
        <p:txBody>
          <a:bodyPr/>
          <a:lstStyle/>
          <a:p>
            <a:r>
              <a:rPr lang="cs-CZ" sz="1800" dirty="0"/>
              <a:t>Teploty tání krystalické látky u většiny látek (např. </a:t>
            </a:r>
            <a:r>
              <a:rPr lang="cs-CZ" sz="1800" dirty="0" err="1"/>
              <a:t>Pb</a:t>
            </a:r>
            <a:r>
              <a:rPr lang="cs-CZ" sz="1800" dirty="0"/>
              <a:t>) rostou při zvýšení tlaku. </a:t>
            </a:r>
            <a:r>
              <a:rPr lang="cs-CZ" sz="1800" dirty="0">
                <a:solidFill>
                  <a:srgbClr val="C00000"/>
                </a:solidFill>
              </a:rPr>
              <a:t>Při tání zvětšují svůj objem</a:t>
            </a:r>
            <a:r>
              <a:rPr lang="cs-CZ" sz="1800" dirty="0"/>
              <a:t>.</a:t>
            </a:r>
          </a:p>
          <a:p>
            <a:pPr>
              <a:spcBef>
                <a:spcPts val="1200"/>
              </a:spcBef>
            </a:pPr>
            <a:r>
              <a:rPr lang="cs-CZ" sz="1800" dirty="0"/>
              <a:t>Některé látky (např. led, </a:t>
            </a:r>
            <a:r>
              <a:rPr lang="cs-CZ" sz="1800" dirty="0" err="1"/>
              <a:t>Sb</a:t>
            </a:r>
            <a:r>
              <a:rPr lang="cs-CZ" sz="1800" dirty="0"/>
              <a:t>, </a:t>
            </a:r>
            <a:r>
              <a:rPr lang="cs-CZ" sz="1800" dirty="0" err="1"/>
              <a:t>Bi</a:t>
            </a:r>
            <a:r>
              <a:rPr lang="cs-CZ" sz="1800" dirty="0"/>
              <a:t> a některé slitiny) mají naopak s rostoucím vnějším tlakem teplotu tání nižší, než měly před zvýšením tlaku. </a:t>
            </a:r>
            <a:r>
              <a:rPr lang="cs-CZ" sz="1800" dirty="0">
                <a:solidFill>
                  <a:srgbClr val="C00000"/>
                </a:solidFill>
              </a:rPr>
              <a:t>Při tání zmenšují svůj objem a při tuhnutí zvětšují svůj objem. </a:t>
            </a:r>
            <a:r>
              <a:rPr lang="cs-CZ" sz="1800" i="1" dirty="0">
                <a:solidFill>
                  <a:srgbClr val="00287D"/>
                </a:solidFill>
              </a:rPr>
              <a:t>(</a:t>
            </a:r>
            <a:r>
              <a:rPr lang="cs-CZ" sz="1800" i="1" dirty="0" err="1">
                <a:solidFill>
                  <a:srgbClr val="00287D"/>
                </a:solidFill>
              </a:rPr>
              <a:t>Regelace</a:t>
            </a:r>
            <a:r>
              <a:rPr lang="cs-CZ" sz="1800" i="1" dirty="0">
                <a:solidFill>
                  <a:srgbClr val="00287D"/>
                </a:solidFill>
              </a:rPr>
              <a:t> ledu)</a:t>
            </a:r>
          </a:p>
          <a:p>
            <a:pPr>
              <a:spcBef>
                <a:spcPts val="1800"/>
              </a:spcBef>
            </a:pPr>
            <a:r>
              <a:rPr lang="cs-CZ" sz="1800" dirty="0"/>
              <a:t>Každý bod </a:t>
            </a:r>
            <a:r>
              <a:rPr lang="cs-CZ" sz="1800" i="1" dirty="0">
                <a:solidFill>
                  <a:srgbClr val="00287D"/>
                </a:solidFill>
              </a:rPr>
              <a:t>křivky tání </a:t>
            </a:r>
            <a:r>
              <a:rPr lang="cs-CZ" sz="1800" dirty="0"/>
              <a:t>znázorňuje rovnovážný stav pevné a kapalné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cs-CZ" sz="1800" dirty="0"/>
              <a:t>fáze určité látky (křivka tání patří mezi rovnovážné křivky). </a:t>
            </a:r>
          </a:p>
          <a:p>
            <a:pPr>
              <a:spcBef>
                <a:spcPts val="1800"/>
              </a:spcBef>
            </a:pPr>
            <a:r>
              <a:rPr lang="cs-CZ" sz="1800" dirty="0"/>
              <a:t>Křivka tání začíná v bodě A, kterému odpovídá nejmenší možný tlak, při kterém jsou kapalina a pevná látka ještě v rovnováze.</a:t>
            </a:r>
          </a:p>
          <a:p>
            <a:pPr>
              <a:spcBef>
                <a:spcPts val="1800"/>
              </a:spcBef>
            </a:pPr>
            <a:r>
              <a:rPr lang="cs-CZ" sz="1800" dirty="0"/>
              <a:t>Protože teploty tání různých látek závisí na tlaku, udávají se v tabulkách za normálního tlaku a nazývají se </a:t>
            </a:r>
            <a:r>
              <a:rPr lang="cs-CZ" sz="1800" i="1" dirty="0">
                <a:solidFill>
                  <a:srgbClr val="00287D"/>
                </a:solidFill>
              </a:rPr>
              <a:t>normální teploty tání</a:t>
            </a:r>
            <a:r>
              <a:rPr lang="cs-CZ" sz="1800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273" y="395869"/>
            <a:ext cx="3927637" cy="16218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02" y="3425984"/>
            <a:ext cx="1099135" cy="10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b) Sublimace a desublimace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Sublimace </a:t>
            </a:r>
            <a:r>
              <a:rPr lang="cs-CZ" sz="1800" dirty="0"/>
              <a:t>= přeměna látky z pevného skupenství přímo ve skupenství plynné.  Opačný děj je </a:t>
            </a:r>
            <a:r>
              <a:rPr lang="cs-CZ" sz="1800" i="1" dirty="0">
                <a:solidFill>
                  <a:srgbClr val="00287D"/>
                </a:solidFill>
              </a:rPr>
              <a:t>desublimace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Za normálního tlaku sublimuje např. jod, naftalen, pevný oxid uhličitý = suchý led, led nebo sníh.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Skupenské teplo sublimace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/>
              <a:t>je teplo přijaté látkou o hmotnosti m při její sublimaci za dané teploty. Měrné skupenské teplo sublimace závisí na teplotě</a:t>
            </a:r>
            <a:r>
              <a:rPr lang="cs-CZ" sz="1800" i="1" dirty="0">
                <a:solidFill>
                  <a:srgbClr val="00287D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Měrné skupenské teplo sublimace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=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/ m  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/>
              <a:t>Např. pro led H</a:t>
            </a:r>
            <a:r>
              <a:rPr lang="cs-CZ" sz="1800" baseline="-25000" dirty="0"/>
              <a:t>2</a:t>
            </a:r>
            <a:r>
              <a:rPr lang="cs-CZ" sz="1800" dirty="0"/>
              <a:t>O je při teplotě 0 °C   </a:t>
            </a:r>
            <a:r>
              <a:rPr lang="cs-CZ" sz="1800" i="1" dirty="0" err="1"/>
              <a:t>l</a:t>
            </a:r>
            <a:r>
              <a:rPr lang="cs-CZ" sz="1800" i="1" baseline="-25000" dirty="0" err="1"/>
              <a:t>s</a:t>
            </a:r>
            <a:r>
              <a:rPr lang="cs-CZ" sz="1800" i="1" baseline="-25000" dirty="0"/>
              <a:t> </a:t>
            </a:r>
            <a:r>
              <a:rPr lang="cs-CZ" sz="1800" dirty="0"/>
              <a:t>= 2,83 MJ.kg</a:t>
            </a:r>
            <a:r>
              <a:rPr lang="cs-CZ" sz="1800" baseline="30000" dirty="0"/>
              <a:t>-1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170" name="Picture 2" descr="This Dry Ice Sublimation Experiment Will Probably Blow Your Mind">
            <a:extLst>
              <a:ext uri="{FF2B5EF4-FFF2-40B4-BE49-F238E27FC236}">
                <a16:creationId xmlns:a16="http://schemas.microsoft.com/office/drawing/2014/main" id="{46F351EA-DD79-4C15-A793-0D0AFB8AC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85" y="152400"/>
            <a:ext cx="2391508" cy="23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29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0818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Sublimující látka dostatečné hmotnosti v uzavřené nádobě sublimuje tak dlouho, až se vytvoří </a:t>
            </a:r>
            <a:r>
              <a:rPr lang="cs-CZ" sz="1800" i="1" dirty="0">
                <a:solidFill>
                  <a:srgbClr val="00287D"/>
                </a:solidFill>
              </a:rPr>
              <a:t>rovnovážný stav mezi pevnou fází a párou</a:t>
            </a:r>
            <a:r>
              <a:rPr lang="cs-CZ" sz="1800" dirty="0"/>
              <a:t>. Takováto pára se nazývá </a:t>
            </a:r>
            <a:r>
              <a:rPr lang="cs-CZ" sz="1800" b="1" i="1" dirty="0">
                <a:solidFill>
                  <a:srgbClr val="00287D"/>
                </a:solidFill>
              </a:rPr>
              <a:t>sytá pára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Nemění-li se teplota, zůstává konstantní poměr hmotností plynné a pevné fáze a nemění se tlak syté páry vzniklé sublimací.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Grafické znázornění závislosti tlaku syté páry na teplotě je </a:t>
            </a:r>
            <a:r>
              <a:rPr lang="cs-CZ" sz="1800" i="1" dirty="0">
                <a:solidFill>
                  <a:srgbClr val="00287D"/>
                </a:solidFill>
              </a:rPr>
              <a:t>sublimační křivka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Každý bod sublimační křivky znázorňuje </a:t>
            </a:r>
            <a:r>
              <a:rPr lang="cs-CZ" sz="1800" i="1" dirty="0">
                <a:solidFill>
                  <a:srgbClr val="00287D"/>
                </a:solidFill>
              </a:rPr>
              <a:t>rovnovážný stav mezi pevnou látkou a její sytou párou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Sublimační křivka končí v bodě A, ve kterém začíná křivka tání pro tutéž látku.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40" y="249510"/>
            <a:ext cx="2121487" cy="17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C00000"/>
                </a:solidFill>
              </a:rPr>
              <a:t>c) Vypařování a var, kondenzace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Vypařování</a:t>
            </a:r>
            <a:r>
              <a:rPr lang="cs-CZ" sz="1800" dirty="0"/>
              <a:t> je děj přeměny kapaliny v páru. Na rozdíl od tání probíhá vypařování z </a:t>
            </a:r>
            <a:r>
              <a:rPr lang="cs-CZ" sz="1800" dirty="0">
                <a:solidFill>
                  <a:srgbClr val="C00000"/>
                </a:solidFill>
              </a:rPr>
              <a:t>volného povrchu kapaliny </a:t>
            </a:r>
            <a:r>
              <a:rPr lang="cs-CZ" sz="1800" dirty="0"/>
              <a:t>za každé teploty.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Na přeměnu kapaliny o hmotnosti m v páru téže teploty je třeba dodat </a:t>
            </a:r>
            <a:r>
              <a:rPr lang="cs-CZ" sz="1800" i="1" dirty="0">
                <a:solidFill>
                  <a:srgbClr val="00287D"/>
                </a:solidFill>
              </a:rPr>
              <a:t>skupenské teplo vypařování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Měrné skupenské teplo vypařování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287D"/>
                </a:solidFill>
              </a:rPr>
              <a:t>= </a:t>
            </a:r>
            <a:r>
              <a:rPr lang="cs-CZ" sz="1800" i="1" dirty="0" err="1">
                <a:solidFill>
                  <a:srgbClr val="00287D"/>
                </a:solidFill>
              </a:rPr>
              <a:t>L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i="1" baseline="-25000" dirty="0">
                <a:solidFill>
                  <a:srgbClr val="00287D"/>
                </a:solidFill>
              </a:rPr>
              <a:t> </a:t>
            </a:r>
            <a:r>
              <a:rPr lang="cs-CZ" sz="1800" i="1" dirty="0">
                <a:solidFill>
                  <a:srgbClr val="00287D"/>
                </a:solidFill>
              </a:rPr>
              <a:t>/ m 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dirty="0"/>
              <a:t>Měrné skupenské teplo vypařování klesá s rostoucí teplotou.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Např. pro vodu teploty 0 °C je 2,51 MJ.kg</a:t>
            </a:r>
            <a:r>
              <a:rPr lang="cs-CZ" sz="1800" baseline="30000" dirty="0"/>
              <a:t>-1</a:t>
            </a:r>
            <a:r>
              <a:rPr lang="cs-CZ" sz="1800" dirty="0"/>
              <a:t>, pro vodu teploty 100 °C je 2,26 MJ.kg</a:t>
            </a:r>
            <a:r>
              <a:rPr lang="cs-CZ" sz="1800" baseline="30000" dirty="0"/>
              <a:t>-1</a:t>
            </a:r>
            <a:r>
              <a:rPr lang="cs-CZ" sz="1800" dirty="0"/>
              <a:t> (za normálního tlaku).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8194" name="Picture 2" descr="Refresh Aesthetic GIFs - Get the best GIF on GIPHY">
            <a:extLst>
              <a:ext uri="{FF2B5EF4-FFF2-40B4-BE49-F238E27FC236}">
                <a16:creationId xmlns:a16="http://schemas.microsoft.com/office/drawing/2014/main" id="{6E7E841A-9396-4CFC-8334-571826B7B8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46" y="152400"/>
            <a:ext cx="4304183" cy="24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5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Zvláštním případem vypařování kapaliny je </a:t>
            </a:r>
            <a:r>
              <a:rPr lang="cs-CZ" sz="1800" b="1" i="1" dirty="0">
                <a:solidFill>
                  <a:srgbClr val="00287D"/>
                </a:solidFill>
              </a:rPr>
              <a:t>var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Na rozdíl od vypařování se kapalina při varu </a:t>
            </a:r>
            <a:r>
              <a:rPr lang="cs-CZ" sz="1800" dirty="0">
                <a:solidFill>
                  <a:srgbClr val="C00000"/>
                </a:solidFill>
              </a:rPr>
              <a:t>vypařuje nejen na volném povrchu, ale také uvnitř -  vznik bublinek)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(Při dosažení určité teploty při daném okolním tlaku se uvnitř kapaliny vytvářejí bubliny páry, které zvětšují svůj objem a vystupují k volnému povrchu kapaliny). 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/>
              <a:t>Teplota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v</a:t>
            </a:r>
            <a:r>
              <a:rPr lang="cs-CZ" sz="1800" dirty="0"/>
              <a:t>, při které za daného vnějšího tlaku nastává var kapaliny, se nazývá </a:t>
            </a:r>
            <a:r>
              <a:rPr lang="cs-CZ" sz="1800" i="1" dirty="0">
                <a:solidFill>
                  <a:srgbClr val="00287D"/>
                </a:solidFill>
              </a:rPr>
              <a:t>teplota varu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S rostoucím tlakem se teplota varu zvětšuje.</a:t>
            </a:r>
          </a:p>
          <a:p>
            <a:pPr marL="0" indent="0">
              <a:buNone/>
            </a:pPr>
            <a:r>
              <a:rPr lang="cs-CZ" sz="1800" dirty="0"/>
              <a:t>V tabulkách se uvádí teplota varu za normálního tlaku</a:t>
            </a:r>
          </a:p>
          <a:p>
            <a:pPr marL="0" indent="0">
              <a:buNone/>
            </a:pPr>
            <a:r>
              <a:rPr lang="cs-CZ" sz="1800" dirty="0"/>
              <a:t> – normální teplota varu.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Měrné skupenské teplo varu </a:t>
            </a:r>
            <a:r>
              <a:rPr lang="cs-CZ" sz="1800" dirty="0"/>
              <a:t>se rovná měrnému</a:t>
            </a:r>
          </a:p>
          <a:p>
            <a:pPr marL="0" indent="0">
              <a:buNone/>
            </a:pPr>
            <a:r>
              <a:rPr lang="cs-CZ" sz="1800" dirty="0"/>
              <a:t>skupenskému teplu vypařování při teplotě varu kapaliny.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903" y="4052444"/>
            <a:ext cx="2415179" cy="1838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614" y="368902"/>
            <a:ext cx="2440296" cy="181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24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Obrácený děj k vypařování je </a:t>
            </a:r>
            <a:r>
              <a:rPr lang="cs-CZ" sz="1800" b="1" i="1" dirty="0">
                <a:solidFill>
                  <a:srgbClr val="00287D"/>
                </a:solidFill>
              </a:rPr>
              <a:t>kondenzace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Při tomto ději látka odevzdá svému okolí skupenské teplo kondenzační.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Měrné skupenské teplo kondenzační je rovno měrnému skupenskému teplu vypařování téže látky při téže teplotě.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Kondenzace může nastat na povrchu kapaliny, pevné látky nebo i ve volném prostoru (orosené zrcadlo, mžení...)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0000"/>
                </a:solidFill>
              </a:rPr>
              <a:t>Při tomto ději dochází k spojování několika molekul páry v drobné kapičky, které pak postupně rostou. Vytváření těchto kapiček usnadňují drobná zrnka prachu nebo elektricky nabité částice = </a:t>
            </a:r>
            <a:r>
              <a:rPr lang="cs-CZ" sz="1400" dirty="0">
                <a:solidFill>
                  <a:srgbClr val="00287D"/>
                </a:solidFill>
              </a:rPr>
              <a:t>kondenzační jádra</a:t>
            </a:r>
            <a:r>
              <a:rPr lang="cs-CZ" sz="1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59" y="75979"/>
            <a:ext cx="2171502" cy="20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Kapalina v uzavřené nádobě se </a:t>
            </a:r>
            <a:r>
              <a:rPr lang="cs-CZ" sz="1800" dirty="0">
                <a:solidFill>
                  <a:srgbClr val="C00000"/>
                </a:solidFill>
              </a:rPr>
              <a:t>vypařuje tak dlouho až nastane rovnovážný stav mezi kapalinou a její párou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 tomto rovnovážném stavu se objemy kapaliny a páry nemění, konstantní zůstává také tlak páry a teplota soustavy kapalina + pára.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Pára, která je v rovnovážném stavu se svou kapalinou, se nazývá </a:t>
            </a:r>
            <a:r>
              <a:rPr lang="cs-CZ" sz="1800" b="1" i="1" dirty="0">
                <a:solidFill>
                  <a:srgbClr val="00287D"/>
                </a:solidFill>
              </a:rPr>
              <a:t>sytá pára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 uzavřené nádobě za přítomnosti kapaliny je vždy sytá pára.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Tlak syté páry nezávisí při stálé teplotě na objemu páry.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287D"/>
                </a:solidFill>
              </a:rPr>
              <a:t>Protože tlak syté páry za dané teploty nezávisí na objemu( při zvětšení objemu prostoru nad kapalinou se vypaří další část kapaliny), neplatí pro sytou páru zákon </a:t>
            </a:r>
            <a:r>
              <a:rPr lang="cs-CZ" sz="1400" dirty="0" err="1">
                <a:solidFill>
                  <a:srgbClr val="00287D"/>
                </a:solidFill>
              </a:rPr>
              <a:t>Boylův-Mariottův</a:t>
            </a:r>
            <a:r>
              <a:rPr lang="cs-CZ" sz="1400" dirty="0">
                <a:solidFill>
                  <a:srgbClr val="00287D"/>
                </a:solidFill>
              </a:rPr>
              <a:t> a stavová rovnice a sytá pára se tím podstatně liší od ideálního plynu.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120" y="21751"/>
            <a:ext cx="2674790" cy="20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6172" y="2121407"/>
            <a:ext cx="3220052" cy="236518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7" name="Obdélník 6"/>
          <p:cNvSpPr/>
          <p:nvPr/>
        </p:nvSpPr>
        <p:spPr>
          <a:xfrm>
            <a:off x="555654" y="18274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>
                <a:latin typeface="+mn-lt"/>
              </a:rPr>
              <a:t>Pozorujeme vzrůst teploty chladnějšího tělesa a pokles teploty teplejšího tělesa tak dlouho, až nastane rovnovážný stav, při kterém jsou teploty obou těles jsou stejné.</a:t>
            </a:r>
          </a:p>
        </p:txBody>
      </p:sp>
      <p:sp>
        <p:nvSpPr>
          <p:cNvPr id="8" name="Obdélník 7"/>
          <p:cNvSpPr/>
          <p:nvPr/>
        </p:nvSpPr>
        <p:spPr>
          <a:xfrm>
            <a:off x="555654" y="3303180"/>
            <a:ext cx="469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Na rozhraní obou těles dochází ke srážkám částic a při těchto srážkách částice teplejšího tělesa předávají část své energie částicím studenějšího tělesa. </a:t>
            </a:r>
          </a:p>
          <a:p>
            <a:r>
              <a:rPr lang="cs-CZ" sz="1800" dirty="0">
                <a:latin typeface="+mn-lt"/>
              </a:rPr>
              <a:t>Tento děj, při kterém neuspořádaně se pohybující částice teplejšího tělesa narážejí na částice studenějšího tělesa a předávají jim část své energie, nazýváme </a:t>
            </a:r>
            <a:r>
              <a:rPr lang="cs-CZ" sz="1800" b="1" dirty="0">
                <a:solidFill>
                  <a:srgbClr val="00287D"/>
                </a:solidFill>
                <a:latin typeface="+mn-lt"/>
              </a:rPr>
              <a:t>tepelná výměna.</a:t>
            </a:r>
          </a:p>
        </p:txBody>
      </p:sp>
    </p:spTree>
    <p:extLst>
      <p:ext uri="{BB962C8B-B14F-4D97-AF65-F5344CB8AC3E}">
        <p14:creationId xmlns:p14="http://schemas.microsoft.com/office/powerpoint/2010/main" val="62886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Zvýšíme-li teplotu soustavy kapalina a její sytá pára, tlak syté páry nad kapalinou vzroste  - </a:t>
            </a:r>
            <a:r>
              <a:rPr lang="cs-CZ" sz="1800" i="1" dirty="0">
                <a:solidFill>
                  <a:srgbClr val="00287D"/>
                </a:solidFill>
              </a:rPr>
              <a:t>křivka syté páry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Každý bod křivky syté páry odpovídá rovnovážnému stavu soustavy kapalina a její sytá pára.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Křivka začíná v bodě A, který reprezentuje nejmenší hodnotu tlaku a teploty, při kterých existuje kapalina a její sytá pára v rovnovážném stavu.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Bodem A začíná také křivka tání a končí jím sublimační křivka.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Např. pro H</a:t>
            </a:r>
            <a:r>
              <a:rPr lang="cs-CZ" sz="1800" baseline="-25000" dirty="0">
                <a:solidFill>
                  <a:srgbClr val="000000"/>
                </a:solidFill>
              </a:rPr>
              <a:t>2</a:t>
            </a:r>
            <a:r>
              <a:rPr lang="cs-CZ" sz="1800" dirty="0">
                <a:solidFill>
                  <a:srgbClr val="000000"/>
                </a:solidFill>
              </a:rPr>
              <a:t>O je v bodě A termodynamická teplota 273,16 K a tlak asi 6,1.10</a:t>
            </a:r>
            <a:r>
              <a:rPr lang="cs-CZ" sz="1800" baseline="30000" dirty="0">
                <a:solidFill>
                  <a:srgbClr val="000000"/>
                </a:solidFill>
              </a:rPr>
              <a:t>2</a:t>
            </a:r>
            <a:r>
              <a:rPr lang="cs-CZ" sz="1800" dirty="0">
                <a:solidFill>
                  <a:srgbClr val="000000"/>
                </a:solidFill>
              </a:rPr>
              <a:t> Pa =  trojný bod vody.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3" y="94109"/>
            <a:ext cx="2059497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3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S růstem teploty rovnovážné soustavy kapalina + sytá pára roste hustota syté páry a hustota kapaliny naopak klesá.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Při určité, tzv. </a:t>
            </a:r>
            <a:r>
              <a:rPr lang="cs-CZ" sz="1800" i="1" dirty="0">
                <a:solidFill>
                  <a:srgbClr val="00287D"/>
                </a:solidFill>
              </a:rPr>
              <a:t>kritické teplotě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je hustota kapaliny rovna hustotě páry. Mezi kapalinou a její sytou párou mizí rozhraní a látka se stává stejnorodou.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Při vyšší teplotě než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dirty="0">
                <a:solidFill>
                  <a:srgbClr val="000000"/>
                </a:solidFill>
              </a:rPr>
              <a:t> už neexistuje látka v kapalné fázi. Proto křivka syté páry končí v bodě K. Tento bod křivky syté páry se nazývá </a:t>
            </a:r>
            <a:r>
              <a:rPr lang="cs-CZ" sz="1800" b="1" i="1" dirty="0">
                <a:solidFill>
                  <a:srgbClr val="00287D"/>
                </a:solidFill>
              </a:rPr>
              <a:t>kritický bod </a:t>
            </a:r>
            <a:r>
              <a:rPr lang="cs-CZ" sz="1800" dirty="0">
                <a:solidFill>
                  <a:srgbClr val="000000"/>
                </a:solidFill>
              </a:rPr>
              <a:t>a znázorňuje kritický stav látky.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i="1" dirty="0">
                <a:solidFill>
                  <a:srgbClr val="00287D"/>
                </a:solidFill>
              </a:rPr>
              <a:t>Kritický stav </a:t>
            </a:r>
            <a:r>
              <a:rPr lang="cs-CZ" sz="1800" dirty="0">
                <a:solidFill>
                  <a:srgbClr val="000000"/>
                </a:solidFill>
              </a:rPr>
              <a:t>je určen </a:t>
            </a:r>
            <a:r>
              <a:rPr lang="cs-CZ" sz="1800" i="1" dirty="0">
                <a:solidFill>
                  <a:srgbClr val="00287D"/>
                </a:solidFill>
              </a:rPr>
              <a:t>kritickou teplotou </a:t>
            </a:r>
            <a:r>
              <a:rPr lang="cs-CZ" sz="1800" i="1" dirty="0" err="1">
                <a:solidFill>
                  <a:srgbClr val="00287D"/>
                </a:solidFill>
              </a:rPr>
              <a:t>T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, kritickým tlakem </a:t>
            </a:r>
            <a:r>
              <a:rPr lang="cs-CZ" sz="1800" i="1" dirty="0" err="1">
                <a:solidFill>
                  <a:srgbClr val="00287D"/>
                </a:solidFill>
              </a:rPr>
              <a:t>p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 a kritickou hustotou </a:t>
            </a:r>
            <a:r>
              <a:rPr lang="el-GR" sz="1800" i="1" dirty="0">
                <a:solidFill>
                  <a:srgbClr val="00287D"/>
                </a:solidFill>
              </a:rPr>
              <a:t>ρ</a:t>
            </a:r>
            <a:r>
              <a:rPr lang="cs-CZ" sz="1800" i="1" baseline="-25000" dirty="0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Tabulky.  např. pro H</a:t>
            </a:r>
            <a:r>
              <a:rPr lang="cs-CZ" sz="1400" baseline="-25000" dirty="0">
                <a:solidFill>
                  <a:srgbClr val="000000"/>
                </a:solidFill>
              </a:rPr>
              <a:t>2</a:t>
            </a:r>
            <a:r>
              <a:rPr lang="cs-CZ" sz="1400" dirty="0">
                <a:solidFill>
                  <a:srgbClr val="000000"/>
                </a:solidFill>
              </a:rPr>
              <a:t>O </a:t>
            </a:r>
            <a:r>
              <a:rPr lang="cs-CZ" sz="1400" i="1" dirty="0" err="1">
                <a:solidFill>
                  <a:srgbClr val="00287D"/>
                </a:solidFill>
              </a:rPr>
              <a:t>T</a:t>
            </a:r>
            <a:r>
              <a:rPr lang="cs-CZ" sz="1400" i="1" baseline="-25000" dirty="0" err="1">
                <a:solidFill>
                  <a:srgbClr val="00287D"/>
                </a:solidFill>
              </a:rPr>
              <a:t>k</a:t>
            </a:r>
            <a:r>
              <a:rPr lang="cs-CZ" sz="1400" dirty="0">
                <a:solidFill>
                  <a:srgbClr val="000000"/>
                </a:solidFill>
              </a:rPr>
              <a:t> = 647,3 K (374,15 °C), </a:t>
            </a:r>
            <a:r>
              <a:rPr lang="cs-CZ" sz="1400" i="1" dirty="0" err="1">
                <a:solidFill>
                  <a:srgbClr val="00287D"/>
                </a:solidFill>
              </a:rPr>
              <a:t>p</a:t>
            </a:r>
            <a:r>
              <a:rPr lang="cs-CZ" sz="1400" i="1" baseline="-25000" dirty="0" err="1">
                <a:solidFill>
                  <a:srgbClr val="00287D"/>
                </a:solidFill>
              </a:rPr>
              <a:t>k</a:t>
            </a:r>
            <a:r>
              <a:rPr lang="cs-CZ" sz="1400" i="1" baseline="-25000" dirty="0">
                <a:solidFill>
                  <a:srgbClr val="00287D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=22,13 </a:t>
            </a:r>
            <a:r>
              <a:rPr lang="cs-CZ" sz="1400" dirty="0" err="1">
                <a:solidFill>
                  <a:srgbClr val="000000"/>
                </a:solidFill>
              </a:rPr>
              <a:t>MPa</a:t>
            </a:r>
            <a:r>
              <a:rPr lang="cs-CZ" sz="1400" dirty="0">
                <a:solidFill>
                  <a:srgbClr val="000000"/>
                </a:solidFill>
              </a:rPr>
              <a:t> a </a:t>
            </a:r>
            <a:r>
              <a:rPr lang="el-GR" sz="1400" i="1" dirty="0">
                <a:solidFill>
                  <a:srgbClr val="00287D"/>
                </a:solidFill>
              </a:rPr>
              <a:t>ρ</a:t>
            </a:r>
            <a:r>
              <a:rPr lang="cs-CZ" sz="1400" i="1" baseline="-25000" dirty="0">
                <a:solidFill>
                  <a:srgbClr val="00287D"/>
                </a:solidFill>
              </a:rPr>
              <a:t>k </a:t>
            </a:r>
            <a:r>
              <a:rPr lang="cs-CZ" sz="1400" dirty="0">
                <a:solidFill>
                  <a:srgbClr val="000000"/>
                </a:solidFill>
              </a:rPr>
              <a:t>=315 kg.m</a:t>
            </a:r>
            <a:r>
              <a:rPr lang="cs-CZ" sz="1400" baseline="30000" dirty="0">
                <a:solidFill>
                  <a:srgbClr val="000000"/>
                </a:solidFill>
              </a:rPr>
              <a:t>-3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Z křivky syté páry je možno stanovit teplotu varu při daném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vnějším tlaku.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Aby bubliny syté páry, které se vytvoří v objemu kapaliny, vystoupily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na volný povrch kapaliny, musí být tlak syté páry roven vnějšímu tlaku.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413" y="94109"/>
            <a:ext cx="2059497" cy="1801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074682"/>
            <a:ext cx="1709285" cy="12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2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Fázový diagram </a:t>
            </a:r>
            <a:r>
              <a:rPr lang="cs-CZ" sz="1800" dirty="0">
                <a:solidFill>
                  <a:srgbClr val="000000"/>
                </a:solidFill>
              </a:rPr>
              <a:t>dané látky znázorňuje rovnovážný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stav pevné, kapalné a plynné fáze téže látky.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Všechny tři křivky </a:t>
            </a:r>
            <a:r>
              <a:rPr lang="cs-CZ" sz="1800" i="1" dirty="0">
                <a:solidFill>
                  <a:srgbClr val="00287D"/>
                </a:solidFill>
              </a:rPr>
              <a:t>(křivku tání </a:t>
            </a:r>
            <a:r>
              <a:rPr lang="cs-CZ" sz="1800" i="1" dirty="0" err="1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i="1" dirty="0">
                <a:solidFill>
                  <a:srgbClr val="00287D"/>
                </a:solidFill>
              </a:rPr>
              <a:t>, sublimační křivku k</a:t>
            </a:r>
            <a:r>
              <a:rPr lang="cs-CZ" sz="1800" i="1" baseline="-25000" dirty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a křivku syté páry </a:t>
            </a:r>
            <a:r>
              <a:rPr lang="cs-CZ" sz="1800" i="1" dirty="0" err="1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>
                <a:solidFill>
                  <a:srgbClr val="00287D"/>
                </a:solidFill>
              </a:rPr>
              <a:t>p</a:t>
            </a:r>
            <a:r>
              <a:rPr lang="cs-CZ" sz="1800" dirty="0">
                <a:solidFill>
                  <a:srgbClr val="000000"/>
                </a:solidFill>
              </a:rPr>
              <a:t>)se stýkají v jediném bodě A, který se nazývá </a:t>
            </a:r>
            <a:r>
              <a:rPr lang="cs-CZ" sz="1800" b="1" i="1" dirty="0">
                <a:solidFill>
                  <a:srgbClr val="00287D"/>
                </a:solidFill>
              </a:rPr>
              <a:t>trojný bod</a:t>
            </a:r>
            <a:r>
              <a:rPr lang="cs-CZ" sz="1800" dirty="0">
                <a:solidFill>
                  <a:srgbClr val="000000"/>
                </a:solidFill>
              </a:rPr>
              <a:t>. Znázorňuje rovnovážný stav pevné, kapalné a plynné fáze téže látky.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Jednotlivé křivky </a:t>
            </a:r>
            <a:r>
              <a:rPr lang="cs-CZ" sz="1800" i="1" dirty="0" err="1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>
                <a:solidFill>
                  <a:srgbClr val="00287D"/>
                </a:solidFill>
              </a:rPr>
              <a:t>t</a:t>
            </a:r>
            <a:r>
              <a:rPr lang="cs-CZ" sz="1800" i="1" dirty="0">
                <a:solidFill>
                  <a:srgbClr val="00287D"/>
                </a:solidFill>
              </a:rPr>
              <a:t>, k</a:t>
            </a:r>
            <a:r>
              <a:rPr lang="cs-CZ" sz="1800" i="1" baseline="-25000" dirty="0">
                <a:solidFill>
                  <a:srgbClr val="00287D"/>
                </a:solidFill>
              </a:rPr>
              <a:t>s</a:t>
            </a:r>
            <a:r>
              <a:rPr lang="cs-CZ" sz="1800" i="1" dirty="0">
                <a:solidFill>
                  <a:srgbClr val="00287D"/>
                </a:solidFill>
              </a:rPr>
              <a:t> a </a:t>
            </a:r>
            <a:r>
              <a:rPr lang="cs-CZ" sz="1800" i="1" dirty="0" err="1">
                <a:solidFill>
                  <a:srgbClr val="00287D"/>
                </a:solidFill>
              </a:rPr>
              <a:t>k</a:t>
            </a:r>
            <a:r>
              <a:rPr lang="cs-CZ" sz="1800" i="1" baseline="-25000" dirty="0" err="1">
                <a:solidFill>
                  <a:srgbClr val="00287D"/>
                </a:solidFill>
              </a:rPr>
              <a:t>p</a:t>
            </a:r>
            <a:r>
              <a:rPr lang="cs-CZ" sz="1800" dirty="0">
                <a:solidFill>
                  <a:srgbClr val="000000"/>
                </a:solidFill>
              </a:rPr>
              <a:t> rozdělují rovinu fázového diagramu na tři oblasti podle skupenství: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I-   látka v pevném skupenství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II-  různé stavy kapaliny.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III- plynné skupenství látky, které má nižší tlak než sytá pára téže teploty.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	</a:t>
            </a:r>
            <a:r>
              <a:rPr lang="cs-CZ" sz="1800" b="1" i="1" dirty="0">
                <a:solidFill>
                  <a:srgbClr val="00287D"/>
                </a:solidFill>
              </a:rPr>
              <a:t>přehřátá pára</a:t>
            </a:r>
            <a:r>
              <a:rPr lang="cs-CZ" sz="1800" dirty="0">
                <a:solidFill>
                  <a:srgbClr val="000000"/>
                </a:solidFill>
              </a:rPr>
              <a:t>. Přehřátá pára je pára, která má nižší tlak a hustotu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                                        než sytá pára téže teploty (např. zahřívání bez 							přítomnosti kapaliny).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160" y="329183"/>
            <a:ext cx="3092916" cy="2596897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 bwMode="auto">
          <a:xfrm>
            <a:off x="886968" y="5852160"/>
            <a:ext cx="365760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3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406304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Oblast IV znázorňuje stavy plynného skupenství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látky pro teploty vyšší než je kritická teplota.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Toto plynné skupenství stručně nazýváme </a:t>
            </a:r>
            <a:r>
              <a:rPr lang="cs-CZ" sz="1800" dirty="0">
                <a:solidFill>
                  <a:srgbClr val="00287D"/>
                </a:solidFill>
              </a:rPr>
              <a:t>plyn</a:t>
            </a:r>
            <a:r>
              <a:rPr lang="cs-CZ" sz="18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Má-li být plyn zkapalněn, je třeba ho ochladit před kompresí pod kritickou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teplotu).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9" name="Šipka doprava 8"/>
          <p:cNvSpPr/>
          <p:nvPr/>
        </p:nvSpPr>
        <p:spPr bwMode="auto">
          <a:xfrm>
            <a:off x="886968" y="5852160"/>
            <a:ext cx="365760" cy="192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11" y="245173"/>
            <a:ext cx="3019425" cy="2143125"/>
          </a:xfrm>
          <a:prstGeom prst="rect">
            <a:avLst/>
          </a:prstGeom>
        </p:spPr>
      </p:pic>
      <p:pic>
        <p:nvPicPr>
          <p:cNvPr id="9218" name="Picture 2" descr="Teplo">
            <a:extLst>
              <a:ext uri="{FF2B5EF4-FFF2-40B4-BE49-F238E27FC236}">
                <a16:creationId xmlns:a16="http://schemas.microsoft.com/office/drawing/2014/main" id="{62BE4328-1037-4677-B8E5-71158DD4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73" y="3429000"/>
            <a:ext cx="53721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8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Každé látkové těleso má energii, která souvisí s jeho vnitřní částicovou strukturou. Tuto energii nazýváme </a:t>
            </a:r>
            <a:r>
              <a:rPr lang="cs-CZ" sz="1800" b="1" i="1" dirty="0">
                <a:solidFill>
                  <a:srgbClr val="00287D"/>
                </a:solidFill>
              </a:rPr>
              <a:t>vnitřní energií tělesa </a:t>
            </a:r>
            <a:r>
              <a:rPr lang="cs-CZ" sz="1800" dirty="0">
                <a:solidFill>
                  <a:srgbClr val="000000"/>
                </a:solidFill>
              </a:rPr>
              <a:t>(soustavy).</a:t>
            </a: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Částice látky (molekuly, atomy, ionty) konají neustálý a neuspořádaný pohyb (posuvný, otáčivý, kmitavý).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0000"/>
                </a:solidFill>
              </a:rPr>
              <a:t>Celková kinetická energie všech neuspořádaně se pohybujících částic látky je jednou složkou vnitřní energie tělesa (soustavy).</a:t>
            </a: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Částice látky na sebe navzájem působí silami, a mají proto potenciální energii.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Celková potenciální energie všech částic závisející na jejich vzájemné poloze je další složkou vnitřní energie tělesa (soustavy).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Dalšími složkami jsou zejména potenciální a kinetická energie kmitajících atomů, ze kterých se skládají molekuly, a vnitřní energie atomů (energie elektronů v elektronovém obalu, energie jádra atomu atd.)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4775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800" dirty="0">
                <a:solidFill>
                  <a:srgbClr val="000000"/>
                </a:solidFill>
              </a:rPr>
              <a:t>Děje, při nichž se mění vnitřní energie tělesa, lze rozdělit do tří skupin:</a:t>
            </a:r>
          </a:p>
          <a:p>
            <a:pPr>
              <a:buFont typeface="+mj-lt"/>
              <a:buAutoNum type="alphaLcParenR"/>
            </a:pPr>
            <a:r>
              <a:rPr lang="cs-CZ" sz="1800" dirty="0">
                <a:solidFill>
                  <a:srgbClr val="000000"/>
                </a:solidFill>
              </a:rPr>
              <a:t>děje, při kterých se mění vnitřní energie konáním práce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Například při tření dvou těles, při stlačení plynu v tepelně izolované nádobě, při zahřívání kapaliny prudkým mícháním, při ohýbání drátu, při nepružném nárazu tělesa na podložku.</a:t>
            </a:r>
          </a:p>
          <a:p>
            <a:pPr>
              <a:buFont typeface="+mj-lt"/>
              <a:buAutoNum type="alphaLcParenR" startAt="2"/>
            </a:pPr>
            <a:r>
              <a:rPr lang="cs-CZ" sz="1800" dirty="0">
                <a:solidFill>
                  <a:srgbClr val="000000"/>
                </a:solidFill>
              </a:rPr>
              <a:t>děje, při nichž nastává změna vnitřní energie tepelnou výměnou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Zahřívání, ochlazování.</a:t>
            </a:r>
          </a:p>
          <a:p>
            <a:pPr>
              <a:buFont typeface="+mj-lt"/>
              <a:buAutoNum type="alphaLcParenR" startAt="3"/>
            </a:pPr>
            <a:r>
              <a:rPr lang="cs-CZ" sz="1800" dirty="0">
                <a:solidFill>
                  <a:srgbClr val="000000"/>
                </a:solidFill>
              </a:rPr>
              <a:t>děje, při kterých se vnitřní energie mění oběma způsoby.</a:t>
            </a: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395290" y="2017714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i="1" dirty="0">
                <a:solidFill>
                  <a:srgbClr val="00287D"/>
                </a:solidFill>
                <a:latin typeface="+mn-lt"/>
              </a:rPr>
              <a:t>Vnitřní energii U tělesa</a:t>
            </a:r>
            <a:r>
              <a:rPr lang="cs-CZ" sz="1800" b="1" dirty="0">
                <a:latin typeface="+mn-lt"/>
              </a:rPr>
              <a:t> (soustavy) budeme tedy definovat jako součet celkové kinetické energie neuspořádaně se pohybujících částic tělesa a celkové potenciální energie vzájemné polohy těchto částic.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52439" y="5457551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0000"/>
                </a:solidFill>
                <a:latin typeface="+mn-lt"/>
              </a:rPr>
              <a:t>Jestliže děj bude probíhat v izolované soustavě, zůstává součet kinetické, potenciální a vnitřní energie těles konstantní.</a:t>
            </a:r>
          </a:p>
        </p:txBody>
      </p:sp>
    </p:spTree>
    <p:extLst>
      <p:ext uri="{BB962C8B-B14F-4D97-AF65-F5344CB8AC3E}">
        <p14:creationId xmlns:p14="http://schemas.microsoft.com/office/powerpoint/2010/main" val="287638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6993" y="1773239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zákon (1.VT)</a:t>
            </a:r>
            <a:r>
              <a:rPr lang="cs-CZ" sz="1800" b="1" dirty="0"/>
              <a:t>: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Vnitřní energie U je tak zvanou stavovou funkcí. To znamená, že její změna </a:t>
            </a:r>
            <a:r>
              <a:rPr lang="cs-CZ" sz="1800" b="1" i="1" kern="12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400" dirty="0">
                <a:solidFill>
                  <a:srgbClr val="000000"/>
                </a:solidFill>
              </a:rPr>
              <a:t> závisí po proběhnutí určité změny stavu soustavy (děje) jen na hodnotách stavových veličin v počátečním a konečném stavu soustavy (na začátku a na konci děje) a nezávisí na druhu stavové změny (děje), tj. je úplný (totální) diferenciál. Teplo a práce nejsou stavové funkce a jejich diferenciály nejsou v obecném případě úplné.</a:t>
            </a:r>
          </a:p>
          <a:p>
            <a:pPr marL="0" indent="0">
              <a:buNone/>
            </a:pP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468858"/>
            <a:ext cx="819662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Times New Roman" panose="02020603050405020304" pitchFamily="18" charset="0"/>
              </a:rPr>
              <a:t>Přírůstek vnitřní energie soustavy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Times New Roman" panose="02020603050405020304" pitchFamily="18" charset="0"/>
              </a:rPr>
              <a:t>se rovná součtu práce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 </a:t>
            </a:r>
            <a:r>
              <a:rPr lang="cs-CZ" sz="1800" b="1" dirty="0">
                <a:latin typeface="Times New Roman" panose="02020603050405020304" pitchFamily="18" charset="0"/>
              </a:rPr>
              <a:t>vykonané okolními tělesy působícími na soustavu silami a tepla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b="1" dirty="0">
                <a:latin typeface="Times New Roman" panose="02020603050405020304" pitchFamily="18" charset="0"/>
              </a:rPr>
              <a:t>odevzdaného okolními tělesy soustavě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latin typeface="Symbol" panose="05050102010706020507" pitchFamily="18" charset="2"/>
              </a:rPr>
              <a:t>		</a:t>
            </a:r>
            <a:r>
              <a:rPr lang="cs-CZ" sz="1800" b="1" dirty="0">
                <a:latin typeface="Symbol" panose="05050102010706020507" pitchFamily="18" charset="2"/>
              </a:rPr>
              <a:t>D</a:t>
            </a:r>
            <a:r>
              <a:rPr lang="cs-CZ" sz="1800" b="1" i="1" dirty="0">
                <a:latin typeface="Times New Roman" panose="02020603050405020304" pitchFamily="18" charset="0"/>
              </a:rPr>
              <a:t>U </a:t>
            </a:r>
            <a:r>
              <a:rPr lang="cs-CZ" sz="1800" b="1" dirty="0"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latin typeface="Symbol" panose="05050102010706020507" pitchFamily="18" charset="2"/>
              </a:rPr>
              <a:t>¢ +</a:t>
            </a:r>
            <a:r>
              <a:rPr lang="cs-CZ" sz="1800" b="1" i="1" dirty="0">
                <a:latin typeface="Times New Roman" panose="02020603050405020304" pitchFamily="18" charset="0"/>
              </a:rPr>
              <a:t>Q		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</a:t>
            </a:r>
            <a:r>
              <a:rPr lang="cs-CZ" sz="1800" b="1" dirty="0">
                <a:solidFill>
                  <a:srgbClr val="00287D"/>
                </a:solidFill>
                <a:latin typeface="Symbol" panose="05050102010706020507" pitchFamily="18" charset="2"/>
              </a:rPr>
              <a:t>¢ +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  <p:pic>
        <p:nvPicPr>
          <p:cNvPr id="1026" name="Picture 2" descr="První termodynamický zákon – Wikipedie">
            <a:extLst>
              <a:ext uri="{FF2B5EF4-FFF2-40B4-BE49-F238E27FC236}">
                <a16:creationId xmlns:a16="http://schemas.microsoft.com/office/drawing/2014/main" id="{FF8F63EA-0F49-4EF7-A599-792235EDB3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94" y="4944141"/>
            <a:ext cx="2348612" cy="176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44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Vztah mezi veličinami </a:t>
            </a:r>
            <a:r>
              <a:rPr lang="cs-CZ" sz="1800" i="1" dirty="0">
                <a:latin typeface="Times New Roman" panose="02020603050405020304" pitchFamily="18" charset="0"/>
              </a:rPr>
              <a:t>A</a:t>
            </a:r>
            <a:r>
              <a:rPr lang="cs-CZ" sz="1800" dirty="0">
                <a:latin typeface="Symbol" panose="05050102010706020507" pitchFamily="18" charset="2"/>
              </a:rPr>
              <a:t>¢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i="1" dirty="0">
                <a:latin typeface="Times New Roman" panose="02020603050405020304" pitchFamily="18" charset="0"/>
              </a:rPr>
              <a:t>U </a:t>
            </a:r>
            <a:r>
              <a:rPr lang="cs-CZ" sz="1800" dirty="0">
                <a:latin typeface="Times New Roman" panose="02020603050405020304" pitchFamily="18" charset="0"/>
              </a:rPr>
              <a:t>a </a:t>
            </a:r>
            <a:r>
              <a:rPr lang="cs-CZ" sz="1800" i="1" dirty="0">
                <a:latin typeface="Times New Roman" panose="02020603050405020304" pitchFamily="18" charset="0"/>
              </a:rPr>
              <a:t>Q </a:t>
            </a:r>
            <a:r>
              <a:rPr lang="cs-CZ" sz="1800" dirty="0"/>
              <a:t>vyjadřuje </a:t>
            </a:r>
            <a:r>
              <a:rPr lang="cs-CZ" sz="1800" b="1" i="1" dirty="0">
                <a:solidFill>
                  <a:srgbClr val="00287D"/>
                </a:solidFill>
              </a:rPr>
              <a:t>první termodynamický zákon (1.VT)</a:t>
            </a:r>
            <a:r>
              <a:rPr lang="cs-CZ" sz="1800" b="1" dirty="0"/>
              <a:t>:</a:t>
            </a: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rgbClr val="000000"/>
                </a:solidFill>
              </a:rPr>
              <a:t>Pokud nebude dodáno žádné teplo Q, po jisté době se vnitřní energie U vyčerpá.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422694" y="2692045"/>
            <a:ext cx="819662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Times New Roman" panose="02020603050405020304" pitchFamily="18" charset="0"/>
              </a:rPr>
              <a:t>Není možné sestrojit stroj, který by trvale anebo po jistou dobu vykonával práci, aniž by se měnila jeho energie nebo energie jeho okolí.</a:t>
            </a:r>
            <a:r>
              <a:rPr lang="cs-CZ" sz="1800" dirty="0">
                <a:latin typeface="Symbol" panose="05050102010706020507" pitchFamily="18" charset="2"/>
              </a:rPr>
              <a:t>	</a:t>
            </a:r>
          </a:p>
          <a:p>
            <a:r>
              <a:rPr lang="cs-CZ" sz="1800" strike="sngStrike" dirty="0">
                <a:latin typeface="+mn-lt"/>
              </a:rPr>
              <a:t>Perpetuum mobile 1. druhu</a:t>
            </a:r>
            <a:r>
              <a:rPr lang="cs-CZ" sz="1800" dirty="0">
                <a:latin typeface="+mn-lt"/>
              </a:rPr>
              <a:t>	</a:t>
            </a:r>
            <a:r>
              <a:rPr lang="cs-CZ" sz="1800" b="1" i="1" dirty="0">
                <a:latin typeface="+mn-lt"/>
              </a:rPr>
              <a:t>	</a:t>
            </a:r>
            <a:r>
              <a:rPr lang="cs-CZ" sz="1800" b="1" i="1" dirty="0">
                <a:latin typeface="Times New Roman" panose="02020603050405020304" pitchFamily="18" charset="0"/>
              </a:rPr>
              <a:t>	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A = </a:t>
            </a:r>
            <a:r>
              <a:rPr lang="el-GR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 -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dU</a:t>
            </a:r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  <p:pic>
        <p:nvPicPr>
          <p:cNvPr id="10242" name="Picture 2" descr="Top 30 Perpetuum Mobile GIFs | Find the best GIF on Gfycat">
            <a:extLst>
              <a:ext uri="{FF2B5EF4-FFF2-40B4-BE49-F238E27FC236}">
                <a16:creationId xmlns:a16="http://schemas.microsoft.com/office/drawing/2014/main" id="{F189B12A-D1BE-4A73-A566-701358D79D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37" y="4382924"/>
            <a:ext cx="3029578" cy="23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6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Vnitřní energie termodynamické soustavy, práce a teplo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4"/>
            <a:ext cx="8082321" cy="1169462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Jestliže konáním práce nebo tepelnou výměnou soustava přijímá energii, považujeme práci vykonanou okolními tělesy za kladnou veličinu A´ &gt; 0 (práce konaná soustavou je A &lt; 0 , tj. soustava práci spotřebovává) a teplo přijaté soustavou rovněž za kladné Q &gt; 0 .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Jestliže soustava konáním práce nebo tepelnou výměnou odevzdává energii okolním tělesům, je A´ &lt; 0, A &gt; 0,Q &lt; 0 .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Změna vnitřní energie soustavy je kladná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dirty="0">
                <a:solidFill>
                  <a:srgbClr val="000000"/>
                </a:solidFill>
              </a:rPr>
              <a:t>U &gt; 0 , jestliže se vnitřní energie soustavy zvětšila. V opačném případě je změna vnitřní energie záporná </a:t>
            </a:r>
            <a:r>
              <a:rPr lang="cs-CZ" sz="1800" dirty="0">
                <a:latin typeface="Symbol" panose="05050102010706020507" pitchFamily="18" charset="2"/>
              </a:rPr>
              <a:t>D</a:t>
            </a:r>
            <a:r>
              <a:rPr lang="cs-CZ" sz="1800" dirty="0">
                <a:solidFill>
                  <a:srgbClr val="000000"/>
                </a:solidFill>
              </a:rPr>
              <a:t>U &lt; 0. </a:t>
            </a:r>
            <a:endParaRPr lang="cs-CZ" sz="1800" b="1" i="1" dirty="0">
              <a:solidFill>
                <a:srgbClr val="00287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55" y="2128347"/>
            <a:ext cx="4823749" cy="172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74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2DE20-9D7C-4984-91EE-92B1ECBF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F4D4E-2DFE-4B69-9AFA-299B9C9566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983D23-8F0F-46A4-8108-FA6A4D4EA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DA5A4-BFC5-452F-9F43-ADC3A6F1509E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899EE13-34FA-4106-A2EE-DFD1A21C4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589" y="2019300"/>
            <a:ext cx="8091487" cy="4106864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https://upload.wikimedia.org/wikipedia/commons/b/be/Maqterm1rP.gif</a:t>
            </a:r>
            <a:endParaRPr lang="cs-CZ" dirty="0"/>
          </a:p>
          <a:p>
            <a:r>
              <a:rPr lang="cs-CZ" dirty="0">
                <a:hlinkClick r:id="rId3"/>
              </a:rPr>
              <a:t>https://e-konstrukter.cz/files/articles/thumbs/x50pyn53dr6i61cciyst47tv0d73ro_270x-1448809723.gif</a:t>
            </a:r>
            <a:endParaRPr lang="cs-CZ" dirty="0"/>
          </a:p>
          <a:p>
            <a:r>
              <a:rPr lang="cs-CZ" dirty="0">
                <a:hlinkClick r:id="rId4"/>
              </a:rPr>
              <a:t>https://www.helago-cz.cz/files/thumbs/mod_eshop/produkty/full/22597.217084881.jpg</a:t>
            </a:r>
            <a:endParaRPr lang="cs-CZ" dirty="0"/>
          </a:p>
          <a:p>
            <a:r>
              <a:rPr lang="cs-CZ" dirty="0">
                <a:hlinkClick r:id="rId5"/>
              </a:rPr>
              <a:t>https://docplayer.cz/docs-images/40/6889407/images/page_3.jpg</a:t>
            </a:r>
            <a:endParaRPr lang="cs-CZ" dirty="0"/>
          </a:p>
          <a:p>
            <a:r>
              <a:rPr lang="cs-CZ" dirty="0">
                <a:hlinkClick r:id="rId6"/>
              </a:rPr>
              <a:t>https://upload.wikimedia.org/wikipedia/commons/thumb/9/90/Voda_fazovy_diagram.jpg/220px-Voda_fazovy_diagram.jpg</a:t>
            </a:r>
            <a:endParaRPr lang="cs-CZ" dirty="0"/>
          </a:p>
          <a:p>
            <a:r>
              <a:rPr lang="cs-CZ" dirty="0">
                <a:hlinkClick r:id="rId7"/>
              </a:rPr>
              <a:t>https://upload.wikimedia.org/wikipedia/commons/thumb/1/16/Melting_icecubes.gif/200px-Melting_icecubes.gif</a:t>
            </a:r>
            <a:endParaRPr lang="cs-CZ" dirty="0"/>
          </a:p>
          <a:p>
            <a:r>
              <a:rPr lang="cs-CZ" dirty="0">
                <a:hlinkClick r:id="rId8"/>
              </a:rPr>
              <a:t>https://img.buzzfeed.com/buzzfeed-static/static/2017-01/20/12/asset/buzzfeed-prod-fastlane-02/anigif_sub-buzz-12984-1484933871-5.gif</a:t>
            </a:r>
            <a:endParaRPr lang="cs-CZ" dirty="0"/>
          </a:p>
          <a:p>
            <a:r>
              <a:rPr lang="cs-CZ" dirty="0">
                <a:hlinkClick r:id="rId9"/>
              </a:rPr>
              <a:t>https://media4.giphy.com/media/RNkOyi9iD30Qc87kV9/giphy.gif</a:t>
            </a:r>
            <a:endParaRPr lang="cs-CZ" dirty="0"/>
          </a:p>
          <a:p>
            <a:r>
              <a:rPr lang="cs-CZ" dirty="0">
                <a:hlinkClick r:id="rId10"/>
              </a:rPr>
              <a:t>http://vyuka.jihlavsko.cz/teplo/obr/skupenske-premeny-nazvy.gif</a:t>
            </a:r>
            <a:endParaRPr lang="cs-CZ" dirty="0"/>
          </a:p>
          <a:p>
            <a:r>
              <a:rPr lang="cs-CZ">
                <a:hlinkClick r:id="rId11"/>
              </a:rPr>
              <a:t>https://thumbs.gfycat.com/AgitatedGargantuanFlamingo-size_restricted.gif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4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Odevzdá-li teplejší těleso studenějšímu tělesu tepelnou výměnou energii, říkáme, že teplejší těleso odevzdalo studenějšímu tělesu </a:t>
            </a:r>
            <a:r>
              <a:rPr lang="cs-CZ" sz="1800" b="1" i="1" dirty="0">
                <a:solidFill>
                  <a:srgbClr val="00287D"/>
                </a:solidFill>
              </a:rPr>
              <a:t>teplo</a:t>
            </a:r>
            <a:r>
              <a:rPr lang="cs-CZ" sz="1800" dirty="0"/>
              <a:t>. Přijme-li studenější těleso od teplejšího tělesa tepelnou výměnou energii, říkáme, že studenější těleso přijalo od teplejšího tělesa </a:t>
            </a:r>
            <a:r>
              <a:rPr lang="cs-CZ" sz="1800" b="1" i="1" dirty="0">
                <a:solidFill>
                  <a:srgbClr val="00287D"/>
                </a:solidFill>
              </a:rPr>
              <a:t>teplo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pl-PL" sz="1800" dirty="0"/>
              <a:t>Jednotkou tepla je 1 J (joule).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„Teplo = energie na pochodu”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90801B7-964F-4AF6-BC3F-820FD2BA81CD}"/>
              </a:ext>
            </a:extLst>
          </p:cNvPr>
          <p:cNvSpPr/>
          <p:nvPr/>
        </p:nvSpPr>
        <p:spPr>
          <a:xfrm>
            <a:off x="509589" y="3197197"/>
            <a:ext cx="819662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n-lt"/>
              </a:rPr>
              <a:t>Teplo Q je určeno energií, kterou při tepelné výměně odevzdá teplejší těleso studenějšímu.</a:t>
            </a:r>
          </a:p>
        </p:txBody>
      </p:sp>
      <p:pic>
        <p:nvPicPr>
          <p:cNvPr id="2050" name="Picture 2" descr="Jaký je rozdíl mezi přenosem tepla vedením, prouděním a sáláním? - Portál  pro strojní konstruktéry">
            <a:extLst>
              <a:ext uri="{FF2B5EF4-FFF2-40B4-BE49-F238E27FC236}">
                <a16:creationId xmlns:a16="http://schemas.microsoft.com/office/drawing/2014/main" id="{6CE50C93-E68E-4BA9-8BE8-6FF782E5F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549" y="4294761"/>
            <a:ext cx="3547069" cy="216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05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sz="1800" dirty="0">
                    <a:latin typeface="Times New Roman" panose="02020603050405020304" pitchFamily="18" charset="0"/>
                  </a:rPr>
                  <a:t>Nenastane-li současně</a:t>
                </a:r>
                <a:r>
                  <a:rPr lang="cs-CZ" sz="1800" dirty="0">
                    <a:latin typeface="TimesNewRoman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změna skupenství látky tělesa, je přijaté teplo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dQ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přímo úměrné přírůstku teploty. </a:t>
                </a:r>
              </a:p>
              <a:p>
                <a:r>
                  <a:rPr lang="cs-CZ" sz="1800" i="1" dirty="0" err="1">
                    <a:latin typeface="Times New Roman" panose="02020603050405020304" pitchFamily="18" charset="0"/>
                  </a:rPr>
                  <a:t>dQ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Symbol" panose="05050102010706020507" pitchFamily="18" charset="2"/>
                  </a:rPr>
                  <a:t>= 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C</a:t>
                </a:r>
                <a:r>
                  <a:rPr lang="cs-CZ" sz="1800" dirty="0" err="1">
                    <a:latin typeface="Times New Roman" panose="02020603050405020304" pitchFamily="18" charset="0"/>
                  </a:rPr>
                  <a:t>.</a:t>
                </a:r>
                <a:r>
                  <a:rPr lang="cs-CZ" sz="1800" i="1" dirty="0" err="1">
                    <a:latin typeface="Times New Roman" panose="02020603050405020304" pitchFamily="18" charset="0"/>
                  </a:rPr>
                  <a:t>dT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, </a:t>
                </a:r>
              </a:p>
              <a:p>
                <a:r>
                  <a:rPr lang="cs-CZ" sz="1800" dirty="0">
                    <a:latin typeface="Times New Roman" panose="02020603050405020304" pitchFamily="18" charset="0"/>
                  </a:rPr>
                  <a:t>kde </a:t>
                </a:r>
                <a:r>
                  <a:rPr lang="cs-CZ" sz="1800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cs-CZ" sz="1800" i="1" dirty="0">
                    <a:latin typeface="Times New Roman" panose="02020603050405020304" pitchFamily="18" charset="0"/>
                  </a:rPr>
                  <a:t> </a:t>
                </a:r>
                <a:r>
                  <a:rPr lang="cs-CZ" sz="1800" dirty="0">
                    <a:latin typeface="Times New Roman" panose="02020603050405020304" pitchFamily="18" charset="0"/>
                  </a:rPr>
                  <a:t>je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Times New Roman" panose="02020603050405020304" pitchFamily="18" charset="0"/>
                  </a:rPr>
                  <a:t>tepelná kapacita </a:t>
                </a:r>
                <a:r>
                  <a:rPr lang="cs-CZ" sz="1800" dirty="0">
                    <a:latin typeface="Times New Roman" panose="02020603050405020304" pitchFamily="18" charset="0"/>
                  </a:rPr>
                  <a:t>tělesa. Jednotkou tepelné kapacity je 1 J.K</a:t>
                </a:r>
                <a:r>
                  <a:rPr lang="cs-CZ" sz="1800" baseline="30000" dirty="0">
                    <a:latin typeface="Times New Roman" panose="02020603050405020304" pitchFamily="18" charset="0"/>
                  </a:rPr>
                  <a:t>-1</a:t>
                </a:r>
                <a:r>
                  <a:rPr lang="cs-CZ" sz="1800" dirty="0">
                    <a:latin typeface="Times New Roman" panose="02020603050405020304" pitchFamily="18" charset="0"/>
                  </a:rPr>
                  <a:t>. </a:t>
                </a:r>
              </a:p>
              <a:p>
                <a:endParaRPr lang="cs-CZ" sz="18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l-PL" sz="1800" dirty="0"/>
                  <a:t>Protože C závisí na </a:t>
                </a:r>
                <a:r>
                  <a:rPr lang="pl-PL" sz="1800" i="1" dirty="0">
                    <a:solidFill>
                      <a:srgbClr val="00287D"/>
                    </a:solidFill>
                  </a:rPr>
                  <a:t>hmotnosti tělesa m</a:t>
                </a:r>
                <a:r>
                  <a:rPr lang="pl-PL" sz="1800" dirty="0"/>
                  <a:t>, zavádíme tepelnou kapacitu jednotkové hmotnosti látky, která se nazývá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měrná tepelná kapacita c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cs-CZ" sz="18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𝒎𝒅𝑻</m:t>
                          </m:r>
                        </m:den>
                      </m:f>
                    </m:oMath>
                  </m:oMathPara>
                </a14:m>
                <a:endParaRPr lang="pl-PL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Měrná tepelná kapacita je charakteristická pro danou látku. Z běžně známých látek má největší měrnou tepelnou kapacitu voda c = 4200 J.kg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.K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(přibližně), proto je voda výhodná jako chladící kapalina nebo jako kapalina používaná k přenosu energie. Relativně malé měrné tepelné kapacity mají kovy ( např. železo při 20 °C má c = 452 J.kg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.K</a:t>
                </a:r>
                <a:r>
                  <a:rPr lang="pl-PL" sz="1800" baseline="30000" dirty="0"/>
                  <a:t>-1</a:t>
                </a:r>
                <a:r>
                  <a:rPr lang="pl-PL" sz="1800" dirty="0"/>
                  <a:t>).</a:t>
                </a:r>
                <a:endParaRPr lang="pl-PL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1" t="-1926" r="-906" b="-108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45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3"/>
            <a:ext cx="6348411" cy="411480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U všech látek se s klesající teplotou měrná tepelná kapacita látky zmenšuje a při teplotách blízkých 0 K má velmi malou hodnotu (např. měrná tepelná kapacita olova při teplotě 20 °C je 129 J.kg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 při teplotě -259 °C je 32 J.kg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.K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Pro daný stupeň přesnosti výpočtů lze považovat měrnou tepelnou kapacitu homogenní látky v jistém pokusem ověřeném teplotním intervalu za konstantní.</a:t>
            </a:r>
          </a:p>
          <a:p>
            <a:pPr marL="0" indent="0">
              <a:buNone/>
            </a:pPr>
            <a:r>
              <a:rPr lang="cs-CZ" sz="1800" i="1" dirty="0">
                <a:latin typeface="Times New Roman" panose="02020603050405020304" pitchFamily="18" charset="0"/>
              </a:rPr>
              <a:t>Pak    </a:t>
            </a:r>
          </a:p>
          <a:p>
            <a:pPr marL="0" indent="0">
              <a:buNone/>
            </a:pPr>
            <a:r>
              <a:rPr lang="cs-CZ" sz="1800" i="1" dirty="0">
                <a:latin typeface="Times New Roman" panose="02020603050405020304" pitchFamily="18" charset="0"/>
              </a:rPr>
              <a:t>               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Q </a:t>
            </a:r>
            <a:r>
              <a:rPr lang="cs-CZ" sz="1800" b="1" i="1" dirty="0">
                <a:solidFill>
                  <a:srgbClr val="00287D"/>
                </a:solidFill>
                <a:latin typeface="Symbol" panose="05050102010706020507" pitchFamily="18" charset="2"/>
              </a:rPr>
              <a:t>= </a:t>
            </a:r>
            <a:r>
              <a:rPr lang="cs-CZ" sz="1800" b="1" i="1" dirty="0">
                <a:solidFill>
                  <a:srgbClr val="00287D"/>
                </a:solidFill>
              </a:rPr>
              <a:t>m .c.</a:t>
            </a:r>
            <a:r>
              <a:rPr lang="el-GR" sz="1800" b="1" i="1" dirty="0">
                <a:solidFill>
                  <a:srgbClr val="0028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cs-CZ" sz="1800" b="1" i="1" dirty="0">
                <a:solidFill>
                  <a:srgbClr val="00287D"/>
                </a:solidFill>
              </a:rPr>
              <a:t>T</a:t>
            </a:r>
            <a:r>
              <a:rPr lang="cs-CZ" sz="1800" i="1" dirty="0"/>
              <a:t> </a:t>
            </a:r>
          </a:p>
          <a:p>
            <a:pPr marL="0" indent="0">
              <a:buNone/>
            </a:pPr>
            <a:endParaRPr lang="cs-CZ" sz="1800" i="1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P</a:t>
            </a:r>
            <a:r>
              <a:rPr lang="cs-CZ" sz="1800" dirty="0">
                <a:latin typeface="TimesNewRoman"/>
              </a:rPr>
              <a:t>ř</a:t>
            </a:r>
            <a:r>
              <a:rPr lang="cs-CZ" sz="1800" dirty="0">
                <a:latin typeface="Times New Roman" panose="02020603050405020304" pitchFamily="18" charset="0"/>
              </a:rPr>
              <a:t>i tepelných výpočtech zejména pro plyny používáme tepelnou kapacitu vztaženou na 1 mol látky, kterou nazýváme </a:t>
            </a:r>
            <a:r>
              <a:rPr lang="cs-CZ" sz="1800" b="1" dirty="0">
                <a:solidFill>
                  <a:srgbClr val="00287D"/>
                </a:solidFill>
                <a:latin typeface="Times New Roman" panose="02020603050405020304" pitchFamily="18" charset="0"/>
              </a:rPr>
              <a:t>molární tepelná kapacita </a:t>
            </a:r>
            <a:r>
              <a:rPr lang="cs-CZ" sz="180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05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m </a:t>
            </a:r>
            <a:r>
              <a:rPr lang="cs-CZ" sz="180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= </a:t>
            </a:r>
            <a:r>
              <a:rPr lang="cs-CZ" sz="1800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c.M</a:t>
            </a:r>
            <a:r>
              <a:rPr lang="cs-CZ" sz="1800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,</a:t>
            </a:r>
            <a:r>
              <a:rPr lang="cs-CZ" sz="1800" dirty="0">
                <a:latin typeface="Times New Roman" panose="02020603050405020304" pitchFamily="18" charset="0"/>
              </a:rPr>
              <a:t>kde </a:t>
            </a:r>
            <a:r>
              <a:rPr lang="cs-CZ" sz="1800" i="1" dirty="0">
                <a:latin typeface="Times New Roman" panose="02020603050405020304" pitchFamily="18" charset="0"/>
              </a:rPr>
              <a:t>M </a:t>
            </a:r>
            <a:r>
              <a:rPr lang="cs-CZ" sz="1800" dirty="0">
                <a:latin typeface="Times New Roman" panose="02020603050405020304" pitchFamily="18" charset="0"/>
              </a:rPr>
              <a:t>je molární hmotnost látky. Jednotkou molární tepelné kapacity je 1 J.mol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.K</a:t>
            </a:r>
            <a:r>
              <a:rPr lang="cs-CZ" sz="1800" baseline="30000" dirty="0">
                <a:latin typeface="Times New Roman" panose="02020603050405020304" pitchFamily="18" charset="0"/>
              </a:rPr>
              <a:t>-1</a:t>
            </a:r>
            <a:r>
              <a:rPr lang="cs-CZ" sz="1800" dirty="0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274099"/>
              </p:ext>
            </p:extLst>
          </p:nvPr>
        </p:nvGraphicFramePr>
        <p:xfrm>
          <a:off x="6986750" y="1926681"/>
          <a:ext cx="1842386" cy="4803543"/>
        </p:xfrm>
        <a:graphic>
          <a:graphicData uri="http://schemas.openxmlformats.org/drawingml/2006/table">
            <a:tbl>
              <a:tblPr/>
              <a:tblGrid>
                <a:gridCol w="92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0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Látka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i="1" dirty="0">
                          <a:effectLst/>
                        </a:rPr>
                        <a:t>c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cs-CZ" sz="1200" dirty="0">
                          <a:effectLst/>
                        </a:rPr>
                        <a:t>[J⋅kg</a:t>
                      </a:r>
                      <a:r>
                        <a:rPr lang="cs-CZ" sz="1200" baseline="30000" dirty="0">
                          <a:effectLst/>
                        </a:rPr>
                        <a:t>−1</a:t>
                      </a:r>
                      <a:r>
                        <a:rPr lang="cs-CZ" sz="1200" dirty="0">
                          <a:effectLst/>
                        </a:rPr>
                        <a:t>K</a:t>
                      </a:r>
                      <a:r>
                        <a:rPr lang="cs-CZ" sz="1200" baseline="30000" dirty="0">
                          <a:effectLst/>
                        </a:rPr>
                        <a:t>−1</a:t>
                      </a:r>
                      <a:r>
                        <a:rPr lang="cs-CZ" sz="1200" dirty="0">
                          <a:effectLst/>
                        </a:rPr>
                        <a:t>]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2" tooltip="Voda"/>
                        </a:rPr>
                        <a:t>voda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4 180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3" tooltip="Vzduch"/>
                        </a:rPr>
                        <a:t>vzduch</a:t>
                      </a:r>
                      <a:r>
                        <a:rPr lang="cs-CZ" sz="1200">
                          <a:effectLst/>
                        </a:rPr>
                        <a:t> (0˚C)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1 000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4" tooltip="Ethanol"/>
                        </a:rPr>
                        <a:t>ethanol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2 430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5" tooltip="Led"/>
                        </a:rPr>
                        <a:t>led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2 090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6" tooltip="Olej"/>
                        </a:rPr>
                        <a:t>olej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2 000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60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absolutně suché </a:t>
                      </a:r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7" tooltip="Dřevo"/>
                        </a:rPr>
                        <a:t>dřevo</a:t>
                      </a:r>
                      <a:r>
                        <a:rPr lang="cs-CZ" sz="1200">
                          <a:effectLst/>
                        </a:rPr>
                        <a:t> (0˚C)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1 450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8" tooltip="Železo"/>
                        </a:rPr>
                        <a:t>železo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450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9" tooltip="Měď"/>
                        </a:rPr>
                        <a:t>měď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383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0" tooltip="Zinek"/>
                        </a:rPr>
                        <a:t>zinek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385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1" tooltip="Hliník"/>
                        </a:rPr>
                        <a:t>hliník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896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2" tooltip="Platina"/>
                        </a:rPr>
                        <a:t>platina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133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3" tooltip="Olovo"/>
                        </a:rPr>
                        <a:t>olovo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129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4" tooltip="Kyslík"/>
                        </a:rPr>
                        <a:t>kyslík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917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5" tooltip="Cín"/>
                        </a:rPr>
                        <a:t>cín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227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6" tooltip="Křemík"/>
                        </a:rPr>
                        <a:t>křemík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703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7" tooltip="Zlato"/>
                        </a:rPr>
                        <a:t>zlato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effectLst/>
                        </a:rPr>
                        <a:t>129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344">
                <a:tc>
                  <a:txBody>
                    <a:bodyPr/>
                    <a:lstStyle/>
                    <a:p>
                      <a:r>
                        <a:rPr lang="cs-CZ" sz="1200" u="none" strike="noStrike">
                          <a:solidFill>
                            <a:srgbClr val="0645AD"/>
                          </a:solidFill>
                          <a:effectLst/>
                          <a:hlinkClick r:id="rId18" tooltip="Stříbro"/>
                        </a:rPr>
                        <a:t>stříbro</a:t>
                      </a:r>
                      <a:endParaRPr lang="cs-CZ" sz="1200">
                        <a:effectLst/>
                      </a:endParaRP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>
                          <a:effectLst/>
                        </a:rPr>
                        <a:t>235</a:t>
                      </a:r>
                    </a:p>
                  </a:txBody>
                  <a:tcPr marL="33900" marR="33900" marT="16920" marB="16920" anchor="ctr">
                    <a:lnL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" name="AutoShape 2" descr="\left[{\rm {J\cdot {kg}^{{-1}}\cdot K^{{-1}}}}\right]"/>
          <p:cNvSpPr>
            <a:spLocks noChangeAspect="1" noChangeArrowheads="1"/>
          </p:cNvSpPr>
          <p:nvPr/>
        </p:nvSpPr>
        <p:spPr bwMode="auto">
          <a:xfrm>
            <a:off x="1995932" y="1981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13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Teplo, tepelné kapacity látek, 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Tepelná výměna obecně závisí na podmínkách, za kterých probíhá. </a:t>
            </a:r>
            <a:r>
              <a:rPr lang="cs-CZ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Teplo</a:t>
            </a:r>
            <a:r>
              <a:rPr lang="cs-CZ" sz="1800" dirty="0">
                <a:latin typeface="Times New Roman" panose="02020603050405020304" pitchFamily="18" charset="0"/>
              </a:rPr>
              <a:t>, které přijme nebo odevzdá plyn, </a:t>
            </a:r>
            <a:r>
              <a:rPr lang="cs-CZ" sz="1800" dirty="0">
                <a:solidFill>
                  <a:srgbClr val="C00000"/>
                </a:solidFill>
                <a:latin typeface="Times New Roman" panose="02020603050405020304" pitchFamily="18" charset="0"/>
              </a:rPr>
              <a:t>závisí</a:t>
            </a:r>
            <a:r>
              <a:rPr lang="cs-CZ" sz="1800" dirty="0">
                <a:latin typeface="Times New Roman" panose="02020603050405020304" pitchFamily="18" charset="0"/>
              </a:rPr>
              <a:t> na tom, proběhne-li tepelná výměna při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konstantním tlaku </a:t>
            </a:r>
            <a:r>
              <a:rPr lang="cs-CZ" sz="1800" dirty="0">
                <a:latin typeface="Times New Roman" panose="02020603050405020304" pitchFamily="18" charset="0"/>
              </a:rPr>
              <a:t>plynu nebo při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konstantním objemu </a:t>
            </a:r>
            <a:r>
              <a:rPr lang="cs-CZ" sz="1800" dirty="0">
                <a:latin typeface="Times New Roman" panose="02020603050405020304" pitchFamily="18" charset="0"/>
              </a:rPr>
              <a:t>plynu. 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Tomu odpovídají dvě měrné (resp. molární) tepelné kapacity plynů, a to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měrná </a:t>
            </a:r>
            <a:r>
              <a:rPr lang="cs-CZ" sz="1800" dirty="0">
                <a:latin typeface="Times New Roman" panose="02020603050405020304" pitchFamily="18" charset="0"/>
              </a:rPr>
              <a:t>(resp. molární)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tepelná kapacita při stálém tlaku </a:t>
            </a:r>
            <a:r>
              <a:rPr lang="cs-CZ" sz="18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p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</a:rPr>
              <a:t>(resp. </a:t>
            </a:r>
            <a:r>
              <a:rPr lang="cs-CZ" sz="1800" dirty="0" err="1"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latin typeface="Times New Roman" panose="02020603050405020304" pitchFamily="18" charset="0"/>
              </a:rPr>
              <a:t>mp</a:t>
            </a:r>
            <a:r>
              <a:rPr lang="cs-CZ" sz="1800" dirty="0">
                <a:latin typeface="Times New Roman" panose="02020603050405020304" pitchFamily="18" charset="0"/>
              </a:rPr>
              <a:t>) a 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měrná </a:t>
            </a:r>
            <a:r>
              <a:rPr lang="cs-CZ" sz="1800" dirty="0">
                <a:latin typeface="Times New Roman" panose="02020603050405020304" pitchFamily="18" charset="0"/>
              </a:rPr>
              <a:t>(resp. molární)</a:t>
            </a:r>
            <a:r>
              <a:rPr lang="cs-CZ" sz="1800" dirty="0">
                <a:solidFill>
                  <a:srgbClr val="00287D"/>
                </a:solidFill>
                <a:latin typeface="Times New Roman" panose="02020603050405020304" pitchFamily="18" charset="0"/>
              </a:rPr>
              <a:t> tepelná kapacita při stálém objemu </a:t>
            </a:r>
            <a:r>
              <a:rPr lang="cs-CZ" sz="18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V</a:t>
            </a:r>
            <a:r>
              <a:rPr lang="cs-CZ" sz="1800" dirty="0">
                <a:latin typeface="Times New Roman" panose="02020603050405020304" pitchFamily="18" charset="0"/>
              </a:rPr>
              <a:t> (resp. </a:t>
            </a:r>
            <a:r>
              <a:rPr lang="cs-CZ" sz="1800" dirty="0" err="1">
                <a:latin typeface="Times New Roman" panose="02020603050405020304" pitchFamily="18" charset="0"/>
              </a:rPr>
              <a:t>C</a:t>
            </a:r>
            <a:r>
              <a:rPr lang="cs-CZ" sz="1800" baseline="-25000" dirty="0" err="1">
                <a:latin typeface="Times New Roman" panose="02020603050405020304" pitchFamily="18" charset="0"/>
              </a:rPr>
              <a:t>mV</a:t>
            </a:r>
            <a:r>
              <a:rPr lang="cs-CZ" sz="1800" dirty="0">
                <a:latin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</a:rPr>
              <a:t>U kapalin a pevných látek jsou tyto rozdíly pro běžné výpočty nevýznamné (ale jsou!).</a:t>
            </a:r>
          </a:p>
        </p:txBody>
      </p:sp>
    </p:spTree>
    <p:extLst>
      <p:ext uri="{BB962C8B-B14F-4D97-AF65-F5344CB8AC3E}">
        <p14:creationId xmlns:p14="http://schemas.microsoft.com/office/powerpoint/2010/main" val="217768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Kalorimetrická rovnice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</a:rPr>
              <a:t>Vložíme do tepelně izolované nádoby s kapalinou teploty t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 těleso teploty t</a:t>
            </a:r>
            <a:r>
              <a:rPr lang="cs-CZ" sz="1800" baseline="-25000" dirty="0">
                <a:latin typeface="Times New Roman" panose="02020603050405020304" pitchFamily="18" charset="0"/>
              </a:rPr>
              <a:t>2</a:t>
            </a:r>
            <a:r>
              <a:rPr lang="cs-CZ" sz="1800" dirty="0">
                <a:latin typeface="Times New Roman" panose="02020603050405020304" pitchFamily="18" charset="0"/>
              </a:rPr>
              <a:t> &gt; t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 , tepelná výměna 		rovnovážný stav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teploty vyrovnají na společnou teplotu t,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soustava je izolovaná, bude teplo Q</a:t>
            </a:r>
            <a:r>
              <a:rPr lang="cs-CZ" sz="1800" baseline="-25000" dirty="0">
                <a:latin typeface="Times New Roman" panose="02020603050405020304" pitchFamily="18" charset="0"/>
              </a:rPr>
              <a:t>2</a:t>
            </a:r>
            <a:r>
              <a:rPr lang="cs-CZ" sz="1800" dirty="0">
                <a:latin typeface="Times New Roman" panose="02020603050405020304" pitchFamily="18" charset="0"/>
              </a:rPr>
              <a:t> = m</a:t>
            </a:r>
            <a:r>
              <a:rPr lang="cs-CZ" sz="1800" baseline="-25000" dirty="0">
                <a:latin typeface="Times New Roman" panose="02020603050405020304" pitchFamily="18" charset="0"/>
              </a:rPr>
              <a:t>2</a:t>
            </a:r>
            <a:r>
              <a:rPr lang="cs-CZ" sz="1800" dirty="0">
                <a:latin typeface="Times New Roman" panose="02020603050405020304" pitchFamily="18" charset="0"/>
              </a:rPr>
              <a:t>c</a:t>
            </a:r>
            <a:r>
              <a:rPr lang="cs-CZ" sz="1800" baseline="-25000" dirty="0">
                <a:latin typeface="Times New Roman" panose="02020603050405020304" pitchFamily="18" charset="0"/>
              </a:rPr>
              <a:t>2</a:t>
            </a:r>
            <a:r>
              <a:rPr lang="cs-CZ" sz="1800" dirty="0">
                <a:latin typeface="Times New Roman" panose="02020603050405020304" pitchFamily="18" charset="0"/>
              </a:rPr>
              <a:t> (t</a:t>
            </a:r>
            <a:r>
              <a:rPr lang="cs-CZ" sz="1800" baseline="-25000" dirty="0">
                <a:latin typeface="Times New Roman" panose="02020603050405020304" pitchFamily="18" charset="0"/>
              </a:rPr>
              <a:t>2</a:t>
            </a:r>
            <a:r>
              <a:rPr lang="cs-CZ" sz="1800" dirty="0">
                <a:latin typeface="Times New Roman" panose="02020603050405020304" pitchFamily="18" charset="0"/>
              </a:rPr>
              <a:t> –t), které odevzdá těleso, </a:t>
            </a:r>
          </a:p>
          <a:p>
            <a:r>
              <a:rPr lang="cs-CZ" sz="1800" dirty="0">
                <a:latin typeface="Times New Roman" panose="02020603050405020304" pitchFamily="18" charset="0"/>
              </a:rPr>
              <a:t>rovno teplu Q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 = m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c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(t – t</a:t>
            </a:r>
            <a:r>
              <a:rPr lang="cs-CZ" sz="1800" baseline="-25000" dirty="0">
                <a:latin typeface="Times New Roman" panose="02020603050405020304" pitchFamily="18" charset="0"/>
              </a:rPr>
              <a:t>1</a:t>
            </a:r>
            <a:r>
              <a:rPr lang="cs-CZ" sz="1800" dirty="0">
                <a:latin typeface="Times New Roman" panose="02020603050405020304" pitchFamily="18" charset="0"/>
              </a:rPr>
              <a:t>) , které přijme kapalina v nádobě. 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</a:rPr>
              <a:t>Proto platí tzv. 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kalorimetrická rovnice</a:t>
            </a:r>
          </a:p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	m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(t – 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 = m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(t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–t)</a:t>
            </a:r>
          </a:p>
          <a:p>
            <a:pPr marL="0" indent="0">
              <a:buNone/>
            </a:pPr>
            <a:endParaRPr lang="cs-CZ" sz="1800" b="1" i="1" dirty="0">
              <a:solidFill>
                <a:srgbClr val="00287D"/>
              </a:solidFill>
              <a:latin typeface="Times New Roman" panose="02020603050405020304" pitchFamily="18" charset="0"/>
            </a:endParaRPr>
          </a:p>
          <a:p>
            <a:r>
              <a:rPr lang="cs-CZ" sz="1400" dirty="0"/>
              <a:t>Pozn. Látky spolu nebudou chemicky reagovat a nedojde ke změně jejich skupenství.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</a:endParaRPr>
          </a:p>
        </p:txBody>
      </p:sp>
      <p:sp>
        <p:nvSpPr>
          <p:cNvPr id="6" name="Šipka doprava 5"/>
          <p:cNvSpPr/>
          <p:nvPr/>
        </p:nvSpPr>
        <p:spPr bwMode="auto">
          <a:xfrm>
            <a:off x="2606385" y="2340864"/>
            <a:ext cx="969264" cy="2011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3074" name="Picture 2" descr="Kalorimetr s topnou spirálou, 150 ml - HELAGO-CZ, s.r.o. - Vybavení  laboratoří a lékáren, dodávka výukových pomůcek, zdravotních simulátorů,  projekce a výroba nábytku">
            <a:extLst>
              <a:ext uri="{FF2B5EF4-FFF2-40B4-BE49-F238E27FC236}">
                <a16:creationId xmlns:a16="http://schemas.microsoft.com/office/drawing/2014/main" id="{720B1AE6-F824-47D2-A2F5-2F20D791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5" y="228601"/>
            <a:ext cx="2476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Kalorimetrická rovnice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Kalorimetr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dirty="0"/>
              <a:t>Tepelná kapacita nádoby kalorimetru, míchačky</a:t>
            </a:r>
          </a:p>
          <a:p>
            <a:pPr marL="0" indent="0">
              <a:buNone/>
            </a:pPr>
            <a:r>
              <a:rPr lang="cs-CZ" sz="1800" dirty="0"/>
              <a:t>a teploměru je tepelná </a:t>
            </a:r>
            <a:r>
              <a:rPr lang="cs-CZ" sz="1800" i="1" dirty="0">
                <a:solidFill>
                  <a:srgbClr val="00287D"/>
                </a:solidFill>
              </a:rPr>
              <a:t>kapacita kalorimetru </a:t>
            </a:r>
            <a:r>
              <a:rPr lang="cs-CZ" sz="1800" i="1" dirty="0" err="1">
                <a:solidFill>
                  <a:srgbClr val="00287D"/>
                </a:solidFill>
              </a:rPr>
              <a:t>C</a:t>
            </a:r>
            <a:r>
              <a:rPr lang="cs-CZ" sz="1800" i="1" baseline="-25000" dirty="0" err="1">
                <a:solidFill>
                  <a:srgbClr val="00287D"/>
                </a:solidFill>
              </a:rPr>
              <a:t>k</a:t>
            </a:r>
            <a:r>
              <a:rPr lang="cs-CZ" sz="1800" i="1" dirty="0">
                <a:solidFill>
                  <a:srgbClr val="00287D"/>
                </a:solidFill>
              </a:rPr>
              <a:t>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lvl="0" indent="0">
              <a:buNone/>
            </a:pP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	m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(t – 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 + </a:t>
            </a:r>
            <a:r>
              <a:rPr lang="cs-CZ" sz="1800" b="1" i="1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 err="1">
                <a:solidFill>
                  <a:srgbClr val="00287D"/>
                </a:solidFill>
                <a:latin typeface="Times New Roman" panose="02020603050405020304" pitchFamily="18" charset="0"/>
              </a:rPr>
              <a:t>k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(t-t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1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) = m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c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(t</a:t>
            </a:r>
            <a:r>
              <a:rPr lang="cs-CZ" sz="1800" b="1" i="1" baseline="-25000" dirty="0">
                <a:solidFill>
                  <a:srgbClr val="00287D"/>
                </a:solidFill>
                <a:latin typeface="Times New Roman" panose="02020603050405020304" pitchFamily="18" charset="0"/>
              </a:rPr>
              <a:t>2</a:t>
            </a:r>
            <a:r>
              <a:rPr lang="cs-CZ" sz="1800" b="1" i="1" dirty="0">
                <a:solidFill>
                  <a:srgbClr val="00287D"/>
                </a:solidFill>
                <a:latin typeface="Times New Roman" panose="02020603050405020304" pitchFamily="18" charset="0"/>
              </a:rPr>
              <a:t> –t)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95" y="309935"/>
            <a:ext cx="1942957" cy="3274877"/>
          </a:xfrm>
          <a:prstGeom prst="rect">
            <a:avLst/>
          </a:prstGeom>
        </p:spPr>
      </p:pic>
      <p:pic>
        <p:nvPicPr>
          <p:cNvPr id="4100" name="Picture 4" descr="Kalorimetrická rovnice - PDF Stažení zdarma">
            <a:extLst>
              <a:ext uri="{FF2B5EF4-FFF2-40B4-BE49-F238E27FC236}">
                <a16:creationId xmlns:a16="http://schemas.microsoft.com/office/drawing/2014/main" id="{02A6AF31-0D9E-489A-936C-6C79A668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06" y="3735639"/>
            <a:ext cx="3528891" cy="29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99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skupenství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i="1" dirty="0">
                <a:solidFill>
                  <a:srgbClr val="00287D"/>
                </a:solidFill>
              </a:rPr>
              <a:t>Fáze</a:t>
            </a:r>
            <a:r>
              <a:rPr lang="cs-CZ" sz="1800" dirty="0"/>
              <a:t> - soustava v rovnovážném stavu ve všech částech stejné fyzikální a chemické vlastnosti: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 </a:t>
            </a:r>
            <a:r>
              <a:rPr lang="cs-CZ" sz="1800" dirty="0">
                <a:solidFill>
                  <a:srgbClr val="00287D"/>
                </a:solidFill>
              </a:rPr>
              <a:t>pevná rtuť, kapalná rtuť, rtuťové páry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00287D"/>
                </a:solidFill>
              </a:rPr>
              <a:t>diamant, grafit </a:t>
            </a:r>
            <a:r>
              <a:rPr lang="cs-CZ" sz="1800" dirty="0"/>
              <a:t>– jsou dvě fáze pevného uhlíku = různé krystalové modifikace téže pevné látky.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Fáze látky je obecnějším pojmem než skupenství látky.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Zkoumaná termodynamická soustava může obsahovat i </a:t>
            </a:r>
            <a:r>
              <a:rPr lang="cs-CZ" sz="1800" dirty="0">
                <a:solidFill>
                  <a:srgbClr val="C00000"/>
                </a:solidFill>
              </a:rPr>
              <a:t>větší počet fází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Počet stavových veličin, které můžeme libovolně měnit, aniž by se porušil rovnovážný stav soustavy, se nazývá </a:t>
            </a:r>
            <a:r>
              <a:rPr lang="cs-CZ" sz="1800" b="1" i="1" dirty="0">
                <a:solidFill>
                  <a:srgbClr val="00287D"/>
                </a:solidFill>
              </a:rPr>
              <a:t>počet stupňů volnosti </a:t>
            </a:r>
            <a:r>
              <a:rPr lang="cs-CZ" sz="1800" dirty="0"/>
              <a:t>soustavy.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201279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59668</TotalTime>
  <Words>3228</Words>
  <Application>Microsoft Office PowerPoint</Application>
  <PresentationFormat>Předvádění na obrazovce (4:3)</PresentationFormat>
  <Paragraphs>353</Paragraphs>
  <Slides>29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Tahoma</vt:lpstr>
      <vt:lpstr>Times New Roman</vt:lpstr>
      <vt:lpstr>TimesNewRoman</vt:lpstr>
      <vt:lpstr>Wingdings</vt:lpstr>
      <vt:lpstr>Prezentace_MU_CZ</vt:lpstr>
      <vt:lpstr>Mechanika a molekulová fyzika Termika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Teplo, tepelné kapacity látek, kalorimetrická rovnice</vt:lpstr>
      <vt:lpstr>Kalorimetrická rovnice</vt:lpstr>
      <vt:lpstr>Kalorimetrická rovnice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Změny skupenství látky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Vnitřní energie termodynamické soustavy, práce a teplo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simona hluskova</cp:lastModifiedBy>
  <cp:revision>595</cp:revision>
  <cp:lastPrinted>2017-05-31T19:18:36Z</cp:lastPrinted>
  <dcterms:created xsi:type="dcterms:W3CDTF">2015-11-23T07:04:47Z</dcterms:created>
  <dcterms:modified xsi:type="dcterms:W3CDTF">2021-12-28T18:50:14Z</dcterms:modified>
</cp:coreProperties>
</file>