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3"/>
  </p:notesMasterIdLst>
  <p:handoutMasterIdLst>
    <p:handoutMasterId r:id="rId34"/>
  </p:handoutMasterIdLst>
  <p:sldIdLst>
    <p:sldId id="256" r:id="rId2"/>
    <p:sldId id="446" r:id="rId3"/>
    <p:sldId id="449" r:id="rId4"/>
    <p:sldId id="450" r:id="rId5"/>
    <p:sldId id="451" r:id="rId6"/>
    <p:sldId id="452" r:id="rId7"/>
    <p:sldId id="453" r:id="rId8"/>
    <p:sldId id="454" r:id="rId9"/>
    <p:sldId id="461" r:id="rId10"/>
    <p:sldId id="455" r:id="rId11"/>
    <p:sldId id="456" r:id="rId12"/>
    <p:sldId id="457" r:id="rId13"/>
    <p:sldId id="458" r:id="rId14"/>
    <p:sldId id="389" r:id="rId15"/>
    <p:sldId id="397" r:id="rId16"/>
    <p:sldId id="405" r:id="rId17"/>
    <p:sldId id="460" r:id="rId18"/>
    <p:sldId id="462" r:id="rId19"/>
    <p:sldId id="463" r:id="rId20"/>
    <p:sldId id="464" r:id="rId21"/>
    <p:sldId id="465" r:id="rId22"/>
    <p:sldId id="466" r:id="rId23"/>
    <p:sldId id="489" r:id="rId24"/>
    <p:sldId id="488" r:id="rId25"/>
    <p:sldId id="467" r:id="rId26"/>
    <p:sldId id="468" r:id="rId27"/>
    <p:sldId id="470" r:id="rId28"/>
    <p:sldId id="469" r:id="rId29"/>
    <p:sldId id="471" r:id="rId30"/>
    <p:sldId id="472" r:id="rId31"/>
    <p:sldId id="490" r:id="rId32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7" autoAdjust="0"/>
    <p:restoredTop sz="90714" autoAdjust="0"/>
  </p:normalViewPr>
  <p:slideViewPr>
    <p:cSldViewPr snapToGrid="0">
      <p:cViewPr>
        <p:scale>
          <a:sx n="75" d="100"/>
          <a:sy n="75" d="100"/>
        </p:scale>
        <p:origin x="1786" y="67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6159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4286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5046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9849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0164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8487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365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3539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10734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6740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49809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5506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0983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01545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5869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586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dirty="0"/>
              <a:t>Kliknutím lze upravit styl.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endParaRPr lang="cs-CZ" altLang="cs-CZ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4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66.png"/><Relationship Id="rId7" Type="http://schemas.openxmlformats.org/officeDocument/2006/relationships/image" Target="../media/image29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66.png"/><Relationship Id="rId7" Type="http://schemas.openxmlformats.org/officeDocument/2006/relationships/image" Target="../media/image29.e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10" Type="http://schemas.openxmlformats.org/officeDocument/2006/relationships/image" Target="../media/image38.emf"/><Relationship Id="rId4" Type="http://schemas.openxmlformats.org/officeDocument/2006/relationships/image" Target="../media/image69.png"/><Relationship Id="rId9" Type="http://schemas.openxmlformats.org/officeDocument/2006/relationships/image" Target="../media/image37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66.png"/><Relationship Id="rId7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66.png"/><Relationship Id="rId7" Type="http://schemas.openxmlformats.org/officeDocument/2006/relationships/image" Target="../media/image28.e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74.png"/><Relationship Id="rId10" Type="http://schemas.openxmlformats.org/officeDocument/2006/relationships/image" Target="../media/image42.emf"/><Relationship Id="rId4" Type="http://schemas.openxmlformats.org/officeDocument/2006/relationships/image" Target="../media/image73.png"/><Relationship Id="rId9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66.png"/><Relationship Id="rId7" Type="http://schemas.openxmlformats.org/officeDocument/2006/relationships/image" Target="../media/image28.emf"/><Relationship Id="rId12" Type="http://schemas.openxmlformats.org/officeDocument/2006/relationships/image" Target="../media/image8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11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42.emf"/><Relationship Id="rId4" Type="http://schemas.openxmlformats.org/officeDocument/2006/relationships/image" Target="../media/image61.png"/><Relationship Id="rId9" Type="http://schemas.openxmlformats.org/officeDocument/2006/relationships/image" Target="../media/image3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27.emf"/><Relationship Id="rId7" Type="http://schemas.openxmlformats.org/officeDocument/2006/relationships/image" Target="../media/image48.emf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t.gov/sites/default/files/images/2018/05/15/translation.gif" TargetMode="External"/><Relationship Id="rId2" Type="http://schemas.openxmlformats.org/officeDocument/2006/relationships/hyperlink" Target="https://concept-stories.s3.ap-south-1.amazonaws.com/test/Stories%20-%20Images_story_5743/image_2019-01-29%2011%3A29%3A40.169173%2B00%3A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umbs.gfycat.com/HandsomeEcstaticLadybug-size_restricted.gif" TargetMode="External"/><Relationship Id="rId5" Type="http://schemas.openxmlformats.org/officeDocument/2006/relationships/hyperlink" Target="https://lh3.googleusercontent.com/proxy/ppislUeg483R-oE33jp5pGfKxLgyAz7IoC3Ez0smCGsq3SGzh4xaxaBZnBcwKQArOfyUHv6WhVkmIXsjqA9A24_DuC-wD0l_xkLAxGZI-9hyAYJSPXjwOHtevrhtRXhRXxuGBeYlx_1Z8aYFfiGA4wQSowxpRxUip50Am9ynPdSrfwgi" TargetMode="External"/><Relationship Id="rId4" Type="http://schemas.openxmlformats.org/officeDocument/2006/relationships/hyperlink" Target="https://fyzikalnipokusy.cz/media/02335/1.full.tagged.pn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3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2675" y="1099678"/>
            <a:ext cx="7518400" cy="2663825"/>
          </a:xfrm>
        </p:spPr>
        <p:txBody>
          <a:bodyPr/>
          <a:lstStyle/>
          <a:p>
            <a:pPr algn="ctr"/>
            <a:r>
              <a:rPr lang="cs-CZ" alt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Mechanika a molekulová fyzika</a:t>
            </a:r>
            <a:br>
              <a:rPr lang="cs-CZ" alt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alt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Ideální plyn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187450" y="3644900"/>
            <a:ext cx="69088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ctr">
              <a:spcBef>
                <a:spcPct val="20000"/>
              </a:spcBef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ctr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Doc. RNDr. Petr Sládek, CSc. </a:t>
            </a: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Pedagogická fakulta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Masarykova Univerzita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Poříčí 7, 603 00 Brno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Pro potřeby přednášky zpracováno s využitím  www.studopory.vsb.cz </a:t>
            </a:r>
            <a:r>
              <a:rPr lang="cs-CZ" altLang="cs-CZ" sz="12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materialy</a:t>
            </a:r>
            <a:r>
              <a:rPr lang="cs-CZ" altLang="cs-CZ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cs-CZ" altLang="cs-CZ" sz="12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html_files</a:t>
            </a:r>
            <a:endParaRPr lang="cs-CZ" altLang="cs-CZ" sz="12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Ideální plyn, stavová rovnice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Tlak plynu p </a:t>
            </a:r>
            <a:r>
              <a:rPr lang="cs-CZ" sz="1800" dirty="0">
                <a:solidFill>
                  <a:srgbClr val="000000"/>
                </a:solidFill>
              </a:rPr>
              <a:t>vysvětlujeme z hlediska molekulové fyziky současnými nárazy molekul plynu na stěny nádoby (dále krychle), ve které je plyn uzavřen.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1400" dirty="0">
                <a:solidFill>
                  <a:srgbClr val="000000"/>
                </a:solidFill>
              </a:rPr>
              <a:t>Molekuly, které dopadají na stěnu se pohybují neuspořádaně, a proto jejich počet i jejich rychlosti se neustále mění 	</a:t>
            </a:r>
            <a:r>
              <a:rPr lang="cs-CZ" sz="1400" i="1" dirty="0">
                <a:solidFill>
                  <a:srgbClr val="00287D"/>
                </a:solidFill>
              </a:rPr>
              <a:t> fluktuace tlaku</a:t>
            </a:r>
            <a:r>
              <a:rPr lang="cs-CZ" sz="1400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endParaRPr lang="cs-CZ" sz="1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0000"/>
                </a:solidFill>
              </a:rPr>
              <a:t>Odchylky jsou velmi malé a skutečný tlak lze ztotožnit s jeho střední hodnotou </a:t>
            </a:r>
            <a:r>
              <a:rPr lang="cs-CZ" sz="1400" i="1" dirty="0" err="1">
                <a:solidFill>
                  <a:srgbClr val="000000"/>
                </a:solidFill>
              </a:rPr>
              <a:t>p</a:t>
            </a:r>
            <a:r>
              <a:rPr lang="cs-CZ" sz="1400" i="1" baseline="-25000" dirty="0" err="1">
                <a:solidFill>
                  <a:srgbClr val="000000"/>
                </a:solidFill>
              </a:rPr>
              <a:t>s</a:t>
            </a:r>
            <a:r>
              <a:rPr lang="cs-CZ" sz="1400" i="1" dirty="0">
                <a:solidFill>
                  <a:srgbClr val="000000"/>
                </a:solidFill>
              </a:rPr>
              <a:t> = p</a:t>
            </a:r>
            <a:r>
              <a:rPr lang="cs-CZ" sz="1400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endParaRPr lang="cs-CZ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0000"/>
                </a:solidFill>
              </a:rPr>
              <a:t>Každá molekula, která se od plochy o obsahu S pružně odrazí, změní svojí hybnost 	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0000"/>
                </a:solidFill>
              </a:rPr>
              <a:t>Za dobu </a:t>
            </a:r>
            <a:r>
              <a:rPr lang="cs-CZ" sz="1400" dirty="0">
                <a:solidFill>
                  <a:srgbClr val="000000"/>
                </a:solidFill>
                <a:latin typeface="Symbol" panose="05050102010706020507" pitchFamily="18" charset="2"/>
              </a:rPr>
              <a:t>t </a:t>
            </a:r>
            <a:r>
              <a:rPr lang="cs-CZ" sz="1400" dirty="0">
                <a:solidFill>
                  <a:srgbClr val="000000"/>
                </a:solidFill>
              </a:rPr>
              <a:t>dopadne na 1 stěnu krychle   	molekul. Kde </a:t>
            </a:r>
            <a:r>
              <a:rPr lang="cs-CZ" sz="1000" i="1" dirty="0" err="1">
                <a:solidFill>
                  <a:srgbClr val="000000"/>
                </a:solidFill>
              </a:rPr>
              <a:t>N</a:t>
            </a:r>
            <a:r>
              <a:rPr lang="cs-CZ" sz="1000" i="1" baseline="-25000" dirty="0" err="1">
                <a:solidFill>
                  <a:srgbClr val="000000"/>
                </a:solidFill>
              </a:rPr>
              <a:t>v</a:t>
            </a:r>
            <a:r>
              <a:rPr lang="cs-CZ" sz="1000" i="1" dirty="0">
                <a:solidFill>
                  <a:srgbClr val="000000"/>
                </a:solidFill>
              </a:rPr>
              <a:t> = N/V 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1400" dirty="0">
                <a:solidFill>
                  <a:srgbClr val="000000"/>
                </a:solidFill>
              </a:rPr>
              <a:t>Velikost celkové změny hybnosti všech molekul, které se za dobu </a:t>
            </a:r>
            <a:r>
              <a:rPr lang="cs-CZ" sz="1400" dirty="0">
                <a:solidFill>
                  <a:srgbClr val="000000"/>
                </a:solidFill>
                <a:latin typeface="Symbol" panose="05050102010706020507" pitchFamily="18" charset="2"/>
              </a:rPr>
              <a:t>t</a:t>
            </a:r>
            <a:r>
              <a:rPr lang="cs-CZ" sz="1400" dirty="0">
                <a:solidFill>
                  <a:srgbClr val="000000"/>
                </a:solidFill>
              </a:rPr>
              <a:t> odrazí od plochy o obsahu S je                          . 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0000"/>
                </a:solidFill>
              </a:rPr>
              <a:t>Při velkém počtu dopadajících molekul se nárazy jeví tak, jako by na plochu o obsahu S působila po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1400" dirty="0">
                <a:solidFill>
                  <a:srgbClr val="000000"/>
                </a:solidFill>
              </a:rPr>
              <a:t> dobu </a:t>
            </a:r>
            <a:r>
              <a:rPr lang="cs-CZ" sz="1400" dirty="0">
                <a:solidFill>
                  <a:srgbClr val="000000"/>
                </a:solidFill>
                <a:latin typeface="Symbol" panose="05050102010706020507" pitchFamily="18" charset="2"/>
              </a:rPr>
              <a:t>t </a:t>
            </a:r>
            <a:r>
              <a:rPr lang="cs-CZ" sz="1400" dirty="0">
                <a:solidFill>
                  <a:srgbClr val="000000"/>
                </a:solidFill>
              </a:rPr>
              <a:t>stálá síla o velikosti 		.  Druhou mocninu rychlosti musíme nahradit aritmetickým průměrem druhých mocnin rychlostí všech molekul, tj. druhou mocninou střední kvadratické rychlosti.                 		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1800" b="1" dirty="0">
                <a:solidFill>
                  <a:srgbClr val="00287D"/>
                </a:solidFill>
              </a:rPr>
              <a:t>Základní rovnice pro tlak ideálního plynu</a:t>
            </a:r>
            <a:endParaRPr lang="cs-CZ" sz="1800" b="1" i="1" dirty="0">
              <a:solidFill>
                <a:srgbClr val="00287D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5111496" y="6092868"/>
                <a:ext cx="1828800" cy="61273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cs-CZ" sz="1800" b="1" i="1" kern="0" baseline="-2500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baseline="-2500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f>
                        <m:f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  <m:sSub>
                        <m:sSub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sSubSup>
                        <m:sSubSup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496" y="6092868"/>
                <a:ext cx="1828800" cy="6127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Šipka doprava 5"/>
          <p:cNvSpPr/>
          <p:nvPr/>
        </p:nvSpPr>
        <p:spPr bwMode="auto">
          <a:xfrm>
            <a:off x="1848158" y="3026900"/>
            <a:ext cx="402336" cy="18288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052" name="Picture 4" descr="http://fyzika.jreichl.com/data/Termo_2_plyny_soubory/image05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591" y="3939119"/>
            <a:ext cx="12858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fyzika.jreichl.com/data/Termo_2_plyny_soubory/image06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33" y="4811859"/>
            <a:ext cx="11525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fyzika.jreichl.com/data/Termo_2_plyny_soubory/image06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729" y="5344965"/>
            <a:ext cx="1247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2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cs-CZ" altLang="cs-CZ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61" name="Picture 13" descr="http://fyzika.jreichl.com/data/Termo_2_plyny_soubory/image05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032" y="4122736"/>
            <a:ext cx="52387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4597293-3C12-4DD0-B8FE-B30FC3F3E4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0109" y="237980"/>
            <a:ext cx="2537891" cy="107014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7452225-C4D9-41D6-96AB-3CB037F0AA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9623" y="322287"/>
            <a:ext cx="960118" cy="98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27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Ideální plyn, stavová rovnice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4"/>
                <a:ext cx="8082321" cy="11694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Plyn, který je v rovnovážném stavu, lze charakterizovat stavovými veličinami</a:t>
                </a:r>
              </a:p>
              <a:p>
                <a:pPr marL="0" indent="0">
                  <a:buNone/>
                </a:pPr>
                <a:r>
                  <a:rPr lang="cs-CZ" sz="1800" i="1" dirty="0">
                    <a:solidFill>
                      <a:srgbClr val="00287D"/>
                    </a:solidFill>
                  </a:rPr>
                  <a:t>termodynamickou teplotou T, tlakem p, objemem V a počtem molekul N </a:t>
                </a:r>
                <a:r>
                  <a:rPr lang="cs-CZ" sz="1800" dirty="0">
                    <a:solidFill>
                      <a:srgbClr val="000000"/>
                    </a:solidFill>
                  </a:rPr>
                  <a:t>(nebo odpovídajícími veličinami –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hmotností plynu m </a:t>
                </a:r>
                <a:r>
                  <a:rPr lang="cs-CZ" sz="1800" dirty="0">
                    <a:solidFill>
                      <a:srgbClr val="000000"/>
                    </a:solidFill>
                  </a:rPr>
                  <a:t>nebo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látkovým množstvím n</a:t>
                </a:r>
                <a:r>
                  <a:rPr lang="cs-CZ" sz="1800" dirty="0">
                    <a:solidFill>
                      <a:srgbClr val="000000"/>
                    </a:solidFill>
                  </a:rPr>
                  <a:t>). </a:t>
                </a:r>
              </a:p>
              <a:p>
                <a:pPr marL="0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Rovnice, která vyjadřuje vztah mezi těmito veličinami 	       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stavová rovnice</a:t>
                </a:r>
                <a:r>
                  <a:rPr lang="cs-CZ" sz="1800" dirty="0">
                    <a:solidFill>
                      <a:srgbClr val="000000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cs-CZ" sz="1400" dirty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Do základní rovnice pro tlak plynu jsme dosadili vztah pro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střední kvadratickou rychlost	</a:t>
                </a:r>
                <a14:m>
                  <m:oMath xmlns:m="http://schemas.openxmlformats.org/officeDocument/2006/math">
                    <m:r>
                      <a:rPr lang="cs-CZ" sz="1800" i="1" dirty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l-GR" sz="1800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1800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l-GR" sz="1800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b="0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Sup>
                      <m:sSubSupPr>
                        <m:ctrlPr>
                          <a:rPr lang="el-GR" sz="1800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cs-CZ" sz="1800" b="0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cs-CZ" sz="1800" b="0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800" b="0" i="1" dirty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l-GR" sz="1800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l-GR" sz="1800" b="0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1800" b="0" i="1" dirty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800" b="0" i="1" dirty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𝑘𝑇</m:t>
                    </m:r>
                  </m:oMath>
                </a14:m>
                <a:r>
                  <a:rPr lang="cs-CZ" sz="18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Při použití látkového množství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sSub>
                          <m:sSubPr>
                            <m:ctrlPr>
                              <a:rPr lang="cs-CZ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  <m:r>
                      <a:rPr lang="cs-CZ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cs-CZ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Konstanta R je pro všechny ideální plyny stejná a nazývá se univerzální (molární) plynová konstanta R = 8,31 J.K</a:t>
                </a:r>
                <a:r>
                  <a:rPr lang="cs-CZ" sz="1800" baseline="30000" dirty="0">
                    <a:solidFill>
                      <a:srgbClr val="000000"/>
                    </a:solidFill>
                  </a:rPr>
                  <a:t>-1</a:t>
                </a:r>
                <a:r>
                  <a:rPr lang="cs-CZ" sz="1800" dirty="0">
                    <a:solidFill>
                      <a:srgbClr val="000000"/>
                    </a:solidFill>
                  </a:rPr>
                  <a:t>.mol</a:t>
                </a:r>
                <a:r>
                  <a:rPr lang="cs-CZ" sz="1800" baseline="30000" dirty="0">
                    <a:solidFill>
                      <a:srgbClr val="000000"/>
                    </a:solidFill>
                  </a:rPr>
                  <a:t>-1</a:t>
                </a:r>
                <a:r>
                  <a:rPr lang="cs-CZ" sz="1800" dirty="0">
                    <a:solidFill>
                      <a:srgbClr val="000000"/>
                    </a:solidFill>
                  </a:rPr>
                  <a:t> . </a:t>
                </a:r>
                <a:endParaRPr lang="cs-CZ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4"/>
                <a:ext cx="8082321" cy="1169462"/>
              </a:xfrm>
              <a:blipFill rotWithShape="0">
                <a:blip r:embed="rId3"/>
                <a:stretch>
                  <a:fillRect l="-1811" t="-6771" r="-604" b="-3218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1248622" y="3678260"/>
                <a:ext cx="6542066" cy="68326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f>
                        <m:f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  <m:sSub>
                        <m:sSub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sSubSup>
                        <m:sSubSup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1800" b="0" i="0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cs-CZ" sz="1800" b="1" i="1" kern="0" dirty="0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𝒌𝑻</m:t>
                          </m:r>
                        </m:num>
                        <m:den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𝑵𝒌𝑻</m:t>
                      </m:r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𝒑𝑽</m:t>
                      </m:r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𝑵𝒌𝑻</m:t>
                      </m:r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622" y="3678260"/>
                <a:ext cx="6542066" cy="6832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Šipka doprava 5"/>
          <p:cNvSpPr/>
          <p:nvPr/>
        </p:nvSpPr>
        <p:spPr bwMode="auto">
          <a:xfrm>
            <a:off x="6050479" y="3334419"/>
            <a:ext cx="402336" cy="18288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2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cs-CZ" altLang="cs-CZ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1248621" y="5781096"/>
                <a:ext cx="5870635" cy="36933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𝒑𝑽</m:t>
                      </m:r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sSub>
                        <m:sSubPr>
                          <m:ctrlP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𝒌𝑻</m:t>
                      </m:r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𝒑𝑽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𝒏𝑹𝑻</m:t>
                      </m:r>
                    </m:oMath>
                  </m:oMathPara>
                </a14:m>
                <a:endParaRPr lang="cs-CZ" sz="18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621" y="5781096"/>
                <a:ext cx="5870635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760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Ideální plyn, stavová rovnice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4"/>
                <a:ext cx="8082321" cy="11694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Pro dva stavy 1 a 2  pak</a:t>
                </a:r>
              </a:p>
              <a:p>
                <a:pPr marL="0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Při stavové změně ideálního plynu stálé hmotnosti je výraz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𝒑𝑽</m:t>
                        </m:r>
                      </m:num>
                      <m:den>
                        <m:r>
                          <a:rPr lang="cs-CZ" sz="18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den>
                    </m:f>
                  </m:oMath>
                </a14:m>
                <a:r>
                  <a:rPr lang="cs-CZ" sz="1800" dirty="0">
                    <a:solidFill>
                      <a:srgbClr val="000000"/>
                    </a:solidFill>
                  </a:rPr>
                  <a:t> konstantní. </a:t>
                </a:r>
              </a:p>
              <a:p>
                <a:pPr marL="0" indent="0">
                  <a:buNone/>
                </a:pPr>
                <a:endParaRPr lang="cs-CZ" sz="10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Rovnice, která vyjadřuje vztah mezi těmito veličinami 	       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stavová rovnice</a:t>
                </a:r>
                <a:r>
                  <a:rPr lang="cs-CZ" sz="1800" dirty="0">
                    <a:solidFill>
                      <a:srgbClr val="000000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cs-CZ" sz="1000" dirty="0">
                  <a:solidFill>
                    <a:srgbClr val="000000"/>
                  </a:solidFill>
                </a:endParaRPr>
              </a:p>
              <a:p>
                <a:pPr lvl="0">
                  <a:spcBef>
                    <a:spcPct val="0"/>
                  </a:spcBef>
                  <a:buClrTx/>
                  <a:buSzTx/>
                  <a:buAutoNum type="arabicPeriod"/>
                </a:pPr>
                <a:r>
                  <a:rPr lang="cs-CZ" sz="1800" dirty="0" err="1">
                    <a:solidFill>
                      <a:srgbClr val="000000"/>
                    </a:solidFill>
                  </a:rPr>
                  <a:t>Avogadrův</a:t>
                </a:r>
                <a:r>
                  <a:rPr lang="cs-CZ" sz="1800" dirty="0">
                    <a:solidFill>
                      <a:srgbClr val="000000"/>
                    </a:solidFill>
                  </a:rPr>
                  <a:t> zákon: </a:t>
                </a:r>
                <a:r>
                  <a:rPr lang="cs-CZ" sz="1800" dirty="0">
                    <a:solidFill>
                      <a:srgbClr val="00287D"/>
                    </a:solidFill>
                  </a:rPr>
                  <a:t>Plyny o stejném objemu, teplotě a tlaku obsahují stejný počet molekul. </a:t>
                </a:r>
              </a:p>
              <a:p>
                <a:pPr lvl="0">
                  <a:spcBef>
                    <a:spcPct val="0"/>
                  </a:spcBef>
                  <a:buClrTx/>
                  <a:buSzTx/>
                  <a:buAutoNum type="arabicPeriod"/>
                </a:pPr>
                <a:endParaRPr lang="cs-CZ" sz="1000" dirty="0">
                  <a:solidFill>
                    <a:srgbClr val="000000"/>
                  </a:solidFill>
                </a:endParaRPr>
              </a:p>
              <a:p>
                <a:pPr lvl="0">
                  <a:spcBef>
                    <a:spcPct val="0"/>
                  </a:spcBef>
                  <a:buClrTx/>
                  <a:buSzTx/>
                  <a:buAutoNum type="arabicPeriod"/>
                </a:pPr>
                <a:r>
                  <a:rPr lang="cs-CZ" sz="1800" dirty="0">
                    <a:solidFill>
                      <a:srgbClr val="000000"/>
                    </a:solidFill>
                  </a:rPr>
                  <a:t>Molární objem plynu při normálních podmínkách ( </a:t>
                </a:r>
                <a:r>
                  <a:rPr lang="cs-CZ" sz="1800" dirty="0" err="1">
                    <a:solidFill>
                      <a:srgbClr val="000000"/>
                    </a:solidFill>
                  </a:rPr>
                  <a:t>p</a:t>
                </a:r>
                <a:r>
                  <a:rPr lang="cs-CZ" sz="1800" baseline="-25000" dirty="0" err="1">
                    <a:solidFill>
                      <a:srgbClr val="000000"/>
                    </a:solidFill>
                  </a:rPr>
                  <a:t>n</a:t>
                </a:r>
                <a:r>
                  <a:rPr lang="cs-CZ" sz="1800" dirty="0">
                    <a:solidFill>
                      <a:srgbClr val="000000"/>
                    </a:solidFill>
                  </a:rPr>
                  <a:t> = 1,01325.10</a:t>
                </a:r>
                <a:r>
                  <a:rPr lang="cs-CZ" sz="1800" baseline="30000" dirty="0">
                    <a:solidFill>
                      <a:srgbClr val="000000"/>
                    </a:solidFill>
                  </a:rPr>
                  <a:t>5</a:t>
                </a:r>
                <a:r>
                  <a:rPr lang="cs-CZ" sz="1800" dirty="0">
                    <a:solidFill>
                      <a:srgbClr val="000000"/>
                    </a:solidFill>
                  </a:rPr>
                  <a:t> Pa, </a:t>
                </a:r>
                <a:r>
                  <a:rPr lang="cs-CZ" sz="1800" dirty="0" err="1">
                    <a:solidFill>
                      <a:srgbClr val="000000"/>
                    </a:solidFill>
                  </a:rPr>
                  <a:t>T</a:t>
                </a:r>
                <a:r>
                  <a:rPr lang="cs-CZ" sz="1800" baseline="-25000" dirty="0" err="1">
                    <a:solidFill>
                      <a:srgbClr val="000000"/>
                    </a:solidFill>
                  </a:rPr>
                  <a:t>n</a:t>
                </a:r>
                <a:r>
                  <a:rPr lang="cs-CZ" sz="1800" dirty="0">
                    <a:solidFill>
                      <a:srgbClr val="000000"/>
                    </a:solidFill>
                  </a:rPr>
                  <a:t> = 273,15 K) se nazývá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normální molární objem 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V</a:t>
                </a:r>
                <a:r>
                  <a:rPr lang="cs-CZ" sz="1800" i="1" baseline="-25000" dirty="0" err="1">
                    <a:solidFill>
                      <a:srgbClr val="00287D"/>
                    </a:solidFill>
                  </a:rPr>
                  <a:t>mn</a:t>
                </a:r>
                <a:r>
                  <a:rPr lang="cs-CZ" sz="1800" dirty="0">
                    <a:solidFill>
                      <a:srgbClr val="000000"/>
                    </a:solidFill>
                  </a:rPr>
                  <a:t>. Po číselném dosazení dostaneme 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V</a:t>
                </a:r>
                <a:r>
                  <a:rPr lang="cs-CZ" sz="1800" i="1" baseline="-25000" dirty="0" err="1">
                    <a:solidFill>
                      <a:srgbClr val="00287D"/>
                    </a:solidFill>
                  </a:rPr>
                  <a:t>mn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= 22,4.10</a:t>
                </a:r>
                <a:r>
                  <a:rPr lang="cs-CZ" sz="1800" i="1" baseline="30000" dirty="0">
                    <a:solidFill>
                      <a:srgbClr val="00287D"/>
                    </a:solidFill>
                  </a:rPr>
                  <a:t>-3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m</a:t>
                </a:r>
                <a:r>
                  <a:rPr lang="cs-CZ" sz="1800" i="1" baseline="30000" dirty="0">
                    <a:solidFill>
                      <a:srgbClr val="00287D"/>
                    </a:solidFill>
                  </a:rPr>
                  <a:t>3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.mol</a:t>
                </a:r>
                <a:r>
                  <a:rPr lang="cs-CZ" sz="1800" i="1" baseline="30000" dirty="0">
                    <a:solidFill>
                      <a:srgbClr val="00287D"/>
                    </a:solidFill>
                  </a:rPr>
                  <a:t>-1</a:t>
                </a:r>
                <a:r>
                  <a:rPr lang="cs-CZ" sz="1800" dirty="0">
                    <a:solidFill>
                      <a:srgbClr val="000000"/>
                    </a:solidFill>
                  </a:rPr>
                  <a:t>. </a:t>
                </a:r>
              </a:p>
              <a:p>
                <a:pPr lvl="0">
                  <a:spcBef>
                    <a:spcPct val="0"/>
                  </a:spcBef>
                  <a:buClrTx/>
                  <a:buSzTx/>
                  <a:buAutoNum type="arabicPeriod"/>
                </a:pPr>
                <a:endParaRPr lang="cs-CZ" sz="1000" dirty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r>
                  <a:rPr lang="cs-CZ" sz="1800" dirty="0">
                    <a:solidFill>
                      <a:srgbClr val="C00000"/>
                    </a:solidFill>
                  </a:rPr>
                  <a:t>1 mol libovolného ideálního plynu má při normálních podmínkách stejný molární objem 22,4  litrů.</a:t>
                </a: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4"/>
                <a:ext cx="8082321" cy="1169462"/>
              </a:xfrm>
              <a:blipFill rotWithShape="0">
                <a:blip r:embed="rId3"/>
                <a:stretch>
                  <a:fillRect l="-1811" t="-6771" r="-2340" b="-3098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1084030" y="2473671"/>
                <a:ext cx="5870635" cy="68191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f>
                        <m:fPr>
                          <m:ctrlP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𝒑𝑽</m:t>
                          </m:r>
                        </m:num>
                        <m:den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𝒌𝒐𝒏𝒔𝒕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sz="1800" b="1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030" y="2473671"/>
                <a:ext cx="5870635" cy="68191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2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cs-CZ" altLang="cs-CZ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Šipka doprava 6"/>
          <p:cNvSpPr/>
          <p:nvPr/>
        </p:nvSpPr>
        <p:spPr bwMode="auto">
          <a:xfrm>
            <a:off x="5961888" y="4059936"/>
            <a:ext cx="448056" cy="1554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61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Ideální plyn, stavová rovnice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Holandský fyzik </a:t>
            </a:r>
            <a:r>
              <a:rPr lang="cs-CZ" sz="1800" i="1" dirty="0">
                <a:solidFill>
                  <a:srgbClr val="00287D"/>
                </a:solidFill>
              </a:rPr>
              <a:t>van der </a:t>
            </a:r>
            <a:r>
              <a:rPr lang="cs-CZ" sz="1800" i="1" dirty="0" err="1">
                <a:solidFill>
                  <a:srgbClr val="00287D"/>
                </a:solidFill>
              </a:rPr>
              <a:t>Waals</a:t>
            </a:r>
            <a:r>
              <a:rPr lang="cs-CZ" sz="1800" i="1" dirty="0">
                <a:solidFill>
                  <a:srgbClr val="00287D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upravil stavovou rovnici pro reálný plyn, která lépe vyjadřoval vlastnosti plynu. 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V tomto modelu předpokládal, že molekuly plynu mají vlastní objem a působí na sebe navzájem přitažlivými silami. 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Van der </a:t>
            </a:r>
            <a:r>
              <a:rPr lang="cs-CZ" sz="1800" dirty="0" err="1">
                <a:solidFill>
                  <a:srgbClr val="000000"/>
                </a:solidFill>
              </a:rPr>
              <a:t>Waalsova</a:t>
            </a:r>
            <a:r>
              <a:rPr lang="cs-CZ" sz="1800" dirty="0">
                <a:solidFill>
                  <a:srgbClr val="000000"/>
                </a:solidFill>
              </a:rPr>
              <a:t> stavová rovnice pro plyn o látkovém množství </a:t>
            </a:r>
            <a:r>
              <a:rPr lang="cs-CZ" sz="1800" i="1" dirty="0">
                <a:solidFill>
                  <a:srgbClr val="00287D"/>
                </a:solidFill>
              </a:rPr>
              <a:t>n</a:t>
            </a:r>
            <a:r>
              <a:rPr lang="cs-CZ" sz="1800" dirty="0">
                <a:solidFill>
                  <a:srgbClr val="000000"/>
                </a:solidFill>
              </a:rPr>
              <a:t> má tvar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kde </a:t>
            </a:r>
            <a:r>
              <a:rPr lang="cs-CZ" sz="1800" i="1" dirty="0">
                <a:solidFill>
                  <a:srgbClr val="00287D"/>
                </a:solidFill>
              </a:rPr>
              <a:t>a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>
                <a:solidFill>
                  <a:srgbClr val="000000"/>
                </a:solidFill>
              </a:rPr>
              <a:t>a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i="1" dirty="0">
                <a:solidFill>
                  <a:srgbClr val="00287D"/>
                </a:solidFill>
              </a:rPr>
              <a:t>b</a:t>
            </a:r>
            <a:r>
              <a:rPr lang="cs-CZ" sz="1800" dirty="0">
                <a:solidFill>
                  <a:srgbClr val="000000"/>
                </a:solidFill>
              </a:rPr>
              <a:t> jsou konstanty závislé na druhu plynu.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882862" y="4354410"/>
                <a:ext cx="5870635" cy="56970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f>
                            <m:f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sz="1800" b="1" i="1" kern="0" dirty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800" b="1" i="1" kern="0" dirty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cs-CZ" sz="1800" b="1" i="1" kern="0" dirty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cs-CZ" sz="1800" b="1" i="1" kern="0" dirty="0">
                  <a:solidFill>
                    <a:srgbClr val="00287D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62" y="4354410"/>
                <a:ext cx="5870635" cy="5697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2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cs-CZ" altLang="cs-CZ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" y="5105224"/>
            <a:ext cx="3760089" cy="168604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344" y="5141538"/>
            <a:ext cx="1897190" cy="164973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023341" y="5105162"/>
            <a:ext cx="295552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latin typeface="+mn-lt"/>
              </a:rPr>
              <a:t>Je-li teplota nižší, než je kritická teplota, má křivka lokální maximum a lokální minimum. U reálných plynů zmenšováním objemu pod </a:t>
            </a:r>
            <a:r>
              <a:rPr lang="cs-CZ" sz="1400" dirty="0" err="1">
                <a:latin typeface="+mn-lt"/>
              </a:rPr>
              <a:t>V</a:t>
            </a:r>
            <a:r>
              <a:rPr lang="cs-CZ" sz="1400" baseline="-25000" dirty="0" err="1">
                <a:latin typeface="+mn-lt"/>
              </a:rPr>
              <a:t>g</a:t>
            </a:r>
            <a:r>
              <a:rPr lang="cs-CZ" sz="1400" dirty="0">
                <a:latin typeface="+mn-lt"/>
              </a:rPr>
              <a:t> plyn začne kapalnět a tlak se nemění, dokud všechen plyn nezkapalní.</a:t>
            </a:r>
          </a:p>
        </p:txBody>
      </p:sp>
    </p:spTree>
    <p:extLst>
      <p:ext uri="{BB962C8B-B14F-4D97-AF65-F5344CB8AC3E}">
        <p14:creationId xmlns:p14="http://schemas.microsoft.com/office/powerpoint/2010/main" val="989136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Práce plynu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4"/>
                <a:ext cx="6348411" cy="11694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Plyn je pod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tlakem p</a:t>
                </a:r>
                <a:r>
                  <a:rPr lang="cs-CZ" sz="1800" dirty="0">
                    <a:solidFill>
                      <a:srgbClr val="000000"/>
                    </a:solidFill>
                  </a:rPr>
                  <a:t> a na píst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plochy S</a:t>
                </a:r>
                <a:r>
                  <a:rPr lang="cs-CZ" sz="1800" dirty="0">
                    <a:solidFill>
                      <a:srgbClr val="000000"/>
                    </a:solidFill>
                  </a:rPr>
                  <a:t> působí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tlakovou silou F</a:t>
                </a:r>
                <a:r>
                  <a:rPr lang="cs-CZ" sz="1800" dirty="0">
                    <a:solidFill>
                      <a:srgbClr val="000000"/>
                    </a:solidFill>
                  </a:rPr>
                  <a:t>. Při zvětšování objemu bude konat práci:</a:t>
                </a:r>
              </a:p>
              <a:p>
                <a:pPr marL="0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i="1" dirty="0">
                    <a:solidFill>
                      <a:srgbClr val="00287D"/>
                    </a:solidFill>
                  </a:rPr>
                  <a:t>	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dA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= F.ds = p.S.ds = 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p.dV</a:t>
                </a: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C00000"/>
                    </a:solidFill>
                  </a:rPr>
                  <a:t>Plyn koná nebo spotřebovává práci, jen když mění svůj objem při nějakém ději</a:t>
                </a:r>
                <a:r>
                  <a:rPr lang="cs-CZ" sz="18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Při změně objemu z V</a:t>
                </a:r>
                <a:r>
                  <a:rPr lang="cs-CZ" sz="1800" baseline="-25000" dirty="0">
                    <a:solidFill>
                      <a:srgbClr val="000000"/>
                    </a:solidFill>
                  </a:rPr>
                  <a:t>1</a:t>
                </a:r>
                <a:r>
                  <a:rPr lang="cs-CZ" sz="1800" dirty="0">
                    <a:solidFill>
                      <a:srgbClr val="000000"/>
                    </a:solidFill>
                  </a:rPr>
                  <a:t> na V</a:t>
                </a:r>
                <a:r>
                  <a:rPr lang="cs-CZ" sz="1800" baseline="-25000" dirty="0">
                    <a:solidFill>
                      <a:srgbClr val="000000"/>
                    </a:solidFill>
                  </a:rPr>
                  <a:t>2 </a:t>
                </a:r>
                <a:r>
                  <a:rPr lang="cs-CZ" sz="1800" dirty="0">
                    <a:solidFill>
                      <a:srgbClr val="000000"/>
                    </a:solidFill>
                  </a:rPr>
                  <a:t>:</a:t>
                </a:r>
              </a:p>
              <a:p>
                <a:pPr marL="0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limLoc m:val="undOvr"/>
                        <m:ctrlP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p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𝒅𝑽</m:t>
                        </m:r>
                      </m:e>
                    </m:nary>
                  </m:oMath>
                </a14:m>
                <a:endParaRPr lang="cs-CZ" sz="1800" b="1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4"/>
                <a:ext cx="6348411" cy="1169462"/>
              </a:xfrm>
              <a:blipFill rotWithShape="0">
                <a:blip r:embed="rId3"/>
                <a:stretch>
                  <a:fillRect l="-2305" t="-6771" r="-1921" b="-2223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3278" y="1048450"/>
            <a:ext cx="1412946" cy="346003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09589" y="5422392"/>
            <a:ext cx="8012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rgbClr val="00287D"/>
              </a:buClr>
              <a:buSzPct val="100000"/>
            </a:pPr>
            <a:r>
              <a:rPr lang="pl-PL" sz="18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Bude-li </a:t>
            </a:r>
            <a:r>
              <a:rPr lang="pl-PL" sz="1800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pl-PL" sz="1800" i="1" kern="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pl-PL" sz="1800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l-PL" sz="1800" kern="0" dirty="0">
                <a:solidFill>
                  <a:srgbClr val="000000"/>
                </a:solidFill>
                <a:latin typeface="Symbol" panose="05050102010706020507" pitchFamily="18" charset="2"/>
              </a:rPr>
              <a:t>&lt;</a:t>
            </a:r>
            <a:r>
              <a:rPr lang="pl-PL" sz="1800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pl-PL" sz="1800" i="1" kern="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pl-PL" sz="1800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l-PL" sz="18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, je </a:t>
            </a:r>
            <a:r>
              <a:rPr lang="pl-PL" sz="1800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pl-PL" sz="1800" kern="0" dirty="0">
                <a:solidFill>
                  <a:srgbClr val="000000"/>
                </a:solidFill>
                <a:latin typeface="Symbol" panose="05050102010706020507" pitchFamily="18" charset="2"/>
              </a:rPr>
              <a:t>&gt; </a:t>
            </a:r>
            <a:r>
              <a:rPr lang="pl-PL" sz="18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0 a plyn práci koná. Bude-li </a:t>
            </a:r>
            <a:r>
              <a:rPr lang="pl-PL" sz="1800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pl-PL" sz="1800" i="1" kern="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pl-PL" sz="1800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l-PL" sz="1800" kern="0" dirty="0">
                <a:solidFill>
                  <a:srgbClr val="000000"/>
                </a:solidFill>
                <a:latin typeface="Symbol" panose="05050102010706020507" pitchFamily="18" charset="2"/>
              </a:rPr>
              <a:t>&gt;</a:t>
            </a:r>
            <a:r>
              <a:rPr lang="pl-PL" sz="1800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pl-PL" sz="1800" i="1" kern="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pl-PL" sz="1800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l-PL" sz="18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, je </a:t>
            </a:r>
            <a:r>
              <a:rPr lang="pl-PL" sz="1800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pl-PL" sz="1800" kern="0" dirty="0">
                <a:solidFill>
                  <a:srgbClr val="000000"/>
                </a:solidFill>
                <a:latin typeface="Symbol" panose="05050102010706020507" pitchFamily="18" charset="2"/>
              </a:rPr>
              <a:t>&lt; </a:t>
            </a:r>
            <a:r>
              <a:rPr lang="pl-PL" sz="18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0 a plyn práci </a:t>
            </a:r>
            <a:r>
              <a:rPr lang="cs-CZ" sz="18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spotřebovává.</a:t>
            </a:r>
            <a:endParaRPr lang="cs-CZ" sz="18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6252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Stavová rovnice, p-V diagram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 </a:t>
            </a:r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6" name="Obdélník 5"/>
          <p:cNvSpPr/>
          <p:nvPr/>
        </p:nvSpPr>
        <p:spPr>
          <a:xfrm>
            <a:off x="509589" y="2286000"/>
            <a:ext cx="81901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00287D"/>
                </a:solidFill>
                <a:latin typeface="+mn-lt"/>
              </a:rPr>
              <a:t>Stavovou změnu (děj) </a:t>
            </a:r>
            <a:r>
              <a:rPr lang="cs-CZ" sz="1800" dirty="0">
                <a:latin typeface="+mn-lt"/>
              </a:rPr>
              <a:t>probíhající v plynu můžeme znázornit v </a:t>
            </a:r>
            <a:r>
              <a:rPr lang="cs-CZ" sz="1800" b="1" i="1" dirty="0">
                <a:solidFill>
                  <a:srgbClr val="00287D"/>
                </a:solidFill>
                <a:latin typeface="+mn-lt"/>
              </a:rPr>
              <a:t>p-V diagramu</a:t>
            </a:r>
            <a:r>
              <a:rPr lang="cs-CZ" sz="1800" dirty="0">
                <a:latin typeface="+mn-lt"/>
              </a:rPr>
              <a:t>, </a:t>
            </a:r>
          </a:p>
          <a:p>
            <a:endParaRPr lang="cs-CZ" sz="1800" dirty="0">
              <a:latin typeface="+mn-lt"/>
            </a:endParaRPr>
          </a:p>
          <a:p>
            <a:r>
              <a:rPr lang="cs-CZ" sz="1800" dirty="0">
                <a:latin typeface="+mn-lt"/>
              </a:rPr>
              <a:t>Děj v plynu je znázorněn křivkou závislosti tlaku plynu na objemu </a:t>
            </a:r>
            <a:r>
              <a:rPr lang="cs-CZ" sz="1800" i="1" dirty="0">
                <a:solidFill>
                  <a:srgbClr val="00287D"/>
                </a:solidFill>
                <a:latin typeface="+mn-lt"/>
              </a:rPr>
              <a:t>p = p(V) </a:t>
            </a:r>
            <a:r>
              <a:rPr lang="cs-CZ" sz="1800" dirty="0">
                <a:latin typeface="+mn-lt"/>
              </a:rPr>
              <a:t>odpovídající uvažovanému ději od stavu </a:t>
            </a:r>
            <a:r>
              <a:rPr lang="cs-CZ" sz="1600" dirty="0">
                <a:latin typeface="+mn-lt"/>
              </a:rPr>
              <a:t>(</a:t>
            </a:r>
            <a:r>
              <a:rPr lang="cs-CZ" sz="1800" dirty="0">
                <a:latin typeface="+mn-lt"/>
              </a:rPr>
              <a:t>p</a:t>
            </a:r>
            <a:r>
              <a:rPr lang="cs-CZ" sz="1800" baseline="-25000" dirty="0">
                <a:latin typeface="+mn-lt"/>
              </a:rPr>
              <a:t>1</a:t>
            </a:r>
            <a:r>
              <a:rPr lang="cs-CZ" sz="1800" dirty="0">
                <a:latin typeface="+mn-lt"/>
              </a:rPr>
              <a:t>,V</a:t>
            </a:r>
            <a:r>
              <a:rPr lang="cs-CZ" sz="1800" baseline="-25000" dirty="0">
                <a:latin typeface="+mn-lt"/>
              </a:rPr>
              <a:t>1</a:t>
            </a:r>
            <a:r>
              <a:rPr lang="cs-CZ" sz="1800" dirty="0">
                <a:latin typeface="+mn-lt"/>
              </a:rPr>
              <a:t>) do stavu </a:t>
            </a:r>
            <a:r>
              <a:rPr lang="cs-CZ" sz="1600" dirty="0">
                <a:solidFill>
                  <a:srgbClr val="000000"/>
                </a:solidFill>
                <a:latin typeface="Arial"/>
              </a:rPr>
              <a:t>(</a:t>
            </a:r>
            <a:r>
              <a:rPr lang="cs-CZ" sz="1800" dirty="0">
                <a:solidFill>
                  <a:srgbClr val="000000"/>
                </a:solidFill>
                <a:latin typeface="Arial"/>
              </a:rPr>
              <a:t>p</a:t>
            </a:r>
            <a:r>
              <a:rPr lang="cs-CZ" sz="1800" baseline="-25000" dirty="0">
                <a:solidFill>
                  <a:srgbClr val="000000"/>
                </a:solidFill>
                <a:latin typeface="Arial"/>
              </a:rPr>
              <a:t>2</a:t>
            </a:r>
            <a:r>
              <a:rPr lang="cs-CZ" sz="1800" dirty="0">
                <a:solidFill>
                  <a:srgbClr val="000000"/>
                </a:solidFill>
                <a:latin typeface="Arial"/>
              </a:rPr>
              <a:t>,V</a:t>
            </a:r>
            <a:r>
              <a:rPr lang="cs-CZ" sz="1800" baseline="-25000" dirty="0">
                <a:solidFill>
                  <a:srgbClr val="000000"/>
                </a:solidFill>
                <a:latin typeface="Arial"/>
              </a:rPr>
              <a:t>2</a:t>
            </a:r>
            <a:r>
              <a:rPr lang="cs-CZ" sz="1800" dirty="0">
                <a:solidFill>
                  <a:srgbClr val="000000"/>
                </a:solidFill>
                <a:latin typeface="Arial"/>
              </a:rPr>
              <a:t>) </a:t>
            </a:r>
          </a:p>
          <a:p>
            <a:endParaRPr lang="cs-CZ" sz="1800" dirty="0">
              <a:solidFill>
                <a:srgbClr val="000000"/>
              </a:solidFill>
              <a:latin typeface="Arial"/>
            </a:endParaRPr>
          </a:p>
          <a:p>
            <a:r>
              <a:rPr lang="cs-CZ" sz="1800" i="1" dirty="0">
                <a:solidFill>
                  <a:srgbClr val="00287D"/>
                </a:solidFill>
                <a:latin typeface="+mn-lt"/>
              </a:rPr>
              <a:t>Práce konaná plynem </a:t>
            </a:r>
            <a:r>
              <a:rPr lang="cs-CZ" sz="1800" dirty="0">
                <a:latin typeface="+mn-lt"/>
              </a:rPr>
              <a:t>je pak úměrná velikosti </a:t>
            </a:r>
            <a:r>
              <a:rPr lang="cs-CZ" sz="1800" i="1" dirty="0">
                <a:solidFill>
                  <a:srgbClr val="00287D"/>
                </a:solidFill>
                <a:latin typeface="+mn-lt"/>
              </a:rPr>
              <a:t>obsahu plochy </a:t>
            </a:r>
            <a:r>
              <a:rPr lang="cs-CZ" sz="1800" dirty="0">
                <a:latin typeface="+mn-lt"/>
              </a:rPr>
              <a:t>pod grafem závislosti </a:t>
            </a:r>
            <a:r>
              <a:rPr lang="cs-CZ" sz="1800" i="1" dirty="0">
                <a:latin typeface="+mn-lt"/>
              </a:rPr>
              <a:t>p = p(V) </a:t>
            </a:r>
            <a:r>
              <a:rPr lang="cs-CZ" sz="1800" dirty="0">
                <a:latin typeface="+mn-lt"/>
              </a:rPr>
              <a:t>a rovnoběžkami s osou </a:t>
            </a:r>
            <a:r>
              <a:rPr lang="cs-CZ" sz="1800" i="1" dirty="0">
                <a:latin typeface="+mn-lt"/>
              </a:rPr>
              <a:t>p</a:t>
            </a:r>
            <a:r>
              <a:rPr lang="cs-CZ" sz="1800" dirty="0">
                <a:latin typeface="+mn-lt"/>
              </a:rPr>
              <a:t> vedenými hodnotami V</a:t>
            </a:r>
            <a:r>
              <a:rPr lang="cs-CZ" sz="1800" baseline="-25000" dirty="0">
                <a:latin typeface="+mn-lt"/>
              </a:rPr>
              <a:t>1</a:t>
            </a:r>
            <a:r>
              <a:rPr lang="cs-CZ" sz="1800" dirty="0">
                <a:latin typeface="+mn-lt"/>
              </a:rPr>
              <a:t> a V</a:t>
            </a:r>
            <a:r>
              <a:rPr lang="cs-CZ" sz="1800" baseline="-25000" dirty="0">
                <a:latin typeface="+mn-lt"/>
              </a:rPr>
              <a:t>2</a:t>
            </a:r>
            <a:r>
              <a:rPr lang="cs-CZ" sz="1800" dirty="0">
                <a:latin typeface="+mn-lt"/>
              </a:rPr>
              <a:t> . </a:t>
            </a:r>
          </a:p>
          <a:p>
            <a:endParaRPr lang="cs-CZ" sz="1800" dirty="0">
              <a:latin typeface="+mn-lt"/>
            </a:endParaRPr>
          </a:p>
          <a:p>
            <a:r>
              <a:rPr lang="cs-CZ" sz="1800" dirty="0">
                <a:latin typeface="+mn-lt"/>
              </a:rPr>
              <a:t>Za </a:t>
            </a:r>
            <a:r>
              <a:rPr lang="cs-CZ" sz="1800" i="1" dirty="0">
                <a:solidFill>
                  <a:srgbClr val="00287D"/>
                </a:solidFill>
                <a:latin typeface="+mn-lt"/>
              </a:rPr>
              <a:t>tlak p</a:t>
            </a:r>
            <a:r>
              <a:rPr lang="cs-CZ" sz="1800" dirty="0">
                <a:latin typeface="+mn-lt"/>
              </a:rPr>
              <a:t> dosazujeme ze stavové rovnice.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185" y="225988"/>
            <a:ext cx="2325264" cy="206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45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 bwMode="auto">
          <a:xfrm>
            <a:off x="2292470" y="5782056"/>
            <a:ext cx="1676026" cy="46634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3"/>
                <a:ext cx="8082321" cy="352355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Při tepelné výměně plynu s okolními tělesy záleží na podmínkách, při kterých tepelná výměna probíhá. </a:t>
                </a:r>
              </a:p>
              <a:p>
                <a:pPr marL="0" indent="0">
                  <a:buNone/>
                </a:pPr>
                <a:r>
                  <a:rPr lang="cs-CZ" sz="1800" dirty="0"/>
                  <a:t>				    	</a:t>
                </a:r>
              </a:p>
              <a:p>
                <a:pPr marL="0" indent="0">
                  <a:buNone/>
                </a:pPr>
                <a:r>
                  <a:rPr lang="cs-CZ" sz="1800" dirty="0"/>
                  <a:t>Proto má plyn dvě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molární (měrné) tepelné kapacity</a:t>
                </a:r>
                <a:r>
                  <a:rPr lang="cs-CZ" sz="1800" dirty="0"/>
                  <a:t>: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b="1" i="1" dirty="0">
                    <a:solidFill>
                      <a:srgbClr val="00287D"/>
                    </a:solidFill>
                  </a:rPr>
                  <a:t>Molární tepelná kapacita </a:t>
                </a:r>
                <a:r>
                  <a:rPr lang="cs-CZ" sz="1800" dirty="0"/>
                  <a:t>ideálního plynu při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stálém objemu </a:t>
                </a:r>
                <a:r>
                  <a:rPr lang="cs-CZ" sz="1800" dirty="0"/>
                  <a:t>je</a:t>
                </a:r>
              </a:p>
              <a:p>
                <a:pPr marL="0" indent="0">
                  <a:buNone/>
                </a:pPr>
                <a:r>
                  <a:rPr lang="cs-CZ" sz="1800" dirty="0"/>
                  <a:t>   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cs-CZ" sz="1800" b="1" i="1" dirty="0">
                            <a:solidFill>
                              <a:srgbClr val="00287D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cs-CZ" sz="1800" b="1" i="1" baseline="-25000" dirty="0">
                            <a:solidFill>
                              <a:srgbClr val="00287D"/>
                            </a:solidFill>
                          </a:rPr>
                          <m:t>mV</m:t>
                        </m:r>
                        <m:r>
                          <m:rPr>
                            <m:nor/>
                          </m:rPr>
                          <a:rPr lang="cs-CZ" sz="1800" b="1" i="1" dirty="0">
                            <a:solidFill>
                              <a:srgbClr val="00287D"/>
                            </a:solidFill>
                          </a:rPr>
                          <m:t> =</m:t>
                        </m:r>
                        <m:r>
                          <a:rPr lang="cs-CZ" sz="1800" b="1" i="1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l-GR" sz="1800" b="1" i="1" dirty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b="1" i="1" dirty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num>
                          <m:den>
                            <m:r>
                              <a:rPr lang="el-GR" sz="1800" b="1" i="1" dirty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fName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func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800" dirty="0"/>
                  <a:t>, kde i = 3, 5, 6 je počet stupňů volnosti molekuly plynu. 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b="1" i="1" dirty="0">
                    <a:solidFill>
                      <a:srgbClr val="00287D"/>
                    </a:solidFill>
                  </a:rPr>
                  <a:t>Molární tepelná kapacita </a:t>
                </a:r>
                <a:r>
                  <a:rPr lang="cs-CZ" sz="1800" dirty="0"/>
                  <a:t>ideálního plynu při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stálém tlaku </a:t>
                </a:r>
                <a:r>
                  <a:rPr lang="cs-CZ" sz="1800" dirty="0"/>
                  <a:t>je</a:t>
                </a: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cs-CZ" sz="1800" b="1" i="1" dirty="0">
                            <a:solidFill>
                              <a:srgbClr val="00287D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cs-CZ" sz="1800" b="1" i="1" baseline="-25000" dirty="0">
                            <a:solidFill>
                              <a:srgbClr val="00287D"/>
                            </a:solidFill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cs-CZ" sz="1800" b="1" i="1" baseline="-25000" dirty="0" smtClean="0">
                            <a:solidFill>
                              <a:srgbClr val="00287D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cs-CZ" sz="1800" b="1" i="1" dirty="0">
                            <a:solidFill>
                              <a:srgbClr val="00287D"/>
                            </a:solidFill>
                          </a:rPr>
                          <m:t> =</m:t>
                        </m:r>
                        <m:r>
                          <a:rPr lang="cs-CZ" sz="1800" b="1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l-GR" sz="1800" b="1" i="1" dirty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b="1" i="1" dirty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cs-CZ" sz="1800" b="1" i="1" dirty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s-CZ" sz="1800" b="1" i="1" dirty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l-GR" sz="1800" b="1" i="1" dirty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fName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func>
                  </m:oMath>
                </a14:m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Mayerův vztah:	</a:t>
                </a:r>
                <a:r>
                  <a:rPr lang="cs-CZ" sz="1800" b="1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sz="1800" b="1" i="1" dirty="0">
                        <a:solidFill>
                          <a:srgbClr val="00287D"/>
                        </a:solidFill>
                      </a:rPr>
                      <m:t>C</m:t>
                    </m:r>
                    <m:r>
                      <m:rPr>
                        <m:nor/>
                      </m:rPr>
                      <a:rPr lang="cs-CZ" sz="1800" b="1" i="1" baseline="-25000" dirty="0">
                        <a:solidFill>
                          <a:srgbClr val="00287D"/>
                        </a:solidFill>
                      </a:rPr>
                      <m:t>mp</m:t>
                    </m:r>
                    <m:r>
                      <m:rPr>
                        <m:nor/>
                      </m:rPr>
                      <a:rPr lang="cs-CZ" sz="1800" b="1" i="1" dirty="0">
                        <a:solidFill>
                          <a:srgbClr val="00287D"/>
                        </a:solidFill>
                      </a:rPr>
                      <m:t> =</m:t>
                    </m:r>
                    <m:func>
                      <m:funcPr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cs-CZ" sz="1800" b="1" i="1" dirty="0">
                            <a:solidFill>
                              <a:srgbClr val="00287D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cs-CZ" sz="1800" b="1" i="1" baseline="-25000" dirty="0">
                            <a:solidFill>
                              <a:srgbClr val="00287D"/>
                            </a:solidFill>
                          </a:rPr>
                          <m:t>mV</m:t>
                        </m:r>
                        <m:r>
                          <m:rPr>
                            <m:nor/>
                          </m:rPr>
                          <a:rPr lang="cs-CZ" sz="1800" b="1" i="1" dirty="0">
                            <a:solidFill>
                              <a:srgbClr val="00287D"/>
                            </a:solidFill>
                          </a:rPr>
                          <m:t> +</m:t>
                        </m:r>
                      </m:fName>
                      <m:e>
                        <m:r>
                          <a:rPr lang="cs-CZ" sz="1800" b="1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func>
                  </m:oMath>
                </a14:m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3"/>
                <a:ext cx="8082321" cy="3523551"/>
              </a:xfrm>
              <a:blipFill rotWithShape="0">
                <a:blip r:embed="rId2"/>
                <a:stretch>
                  <a:fillRect l="-1811" t="-2249" b="-212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Molární tepelná kapacita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861" y="2343326"/>
            <a:ext cx="1110645" cy="5823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778" y="2343326"/>
            <a:ext cx="1298443" cy="57841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0749" y="2478239"/>
            <a:ext cx="1376424" cy="30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55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6549" y="1844993"/>
            <a:ext cx="8082321" cy="3486975"/>
          </a:xfrm>
        </p:spPr>
        <p:txBody>
          <a:bodyPr/>
          <a:lstStyle/>
          <a:p>
            <a:r>
              <a:rPr lang="cs-CZ" sz="1800" dirty="0">
                <a:latin typeface="Times New Roman" panose="02020603050405020304" pitchFamily="18" charset="0"/>
              </a:rPr>
              <a:t>P</a:t>
            </a:r>
            <a:r>
              <a:rPr lang="cs-CZ" sz="1800" dirty="0">
                <a:latin typeface="TimesNewRoman"/>
              </a:rPr>
              <a:t>ř</a:t>
            </a:r>
            <a:r>
              <a:rPr lang="cs-CZ" sz="1800" dirty="0">
                <a:latin typeface="Times New Roman" panose="02020603050405020304" pitchFamily="18" charset="0"/>
              </a:rPr>
              <a:t>i </a:t>
            </a:r>
            <a:r>
              <a:rPr lang="cs-CZ" sz="1800" i="1" dirty="0">
                <a:latin typeface="Times New Roman" panose="02020603050405020304" pitchFamily="18" charset="0"/>
              </a:rPr>
              <a:t>V </a:t>
            </a:r>
            <a:r>
              <a:rPr lang="cs-CZ" sz="1800" dirty="0">
                <a:latin typeface="Times New Roman" panose="02020603050405020304" pitchFamily="18" charset="0"/>
              </a:rPr>
              <a:t>= </a:t>
            </a:r>
            <a:r>
              <a:rPr lang="cs-CZ" sz="1800" dirty="0" err="1">
                <a:latin typeface="Times New Roman" panose="02020603050405020304" pitchFamily="18" charset="0"/>
              </a:rPr>
              <a:t>konst</a:t>
            </a:r>
            <a:r>
              <a:rPr lang="cs-CZ" sz="1800" dirty="0">
                <a:latin typeface="Times New Roman" panose="02020603050405020304" pitchFamily="18" charset="0"/>
              </a:rPr>
              <a:t>. je teplo dáno vztahem</a:t>
            </a:r>
          </a:p>
          <a:p>
            <a:r>
              <a:rPr lang="pt-BR" sz="1800" i="1" dirty="0">
                <a:latin typeface="Times New Roman" panose="02020603050405020304" pitchFamily="18" charset="0"/>
              </a:rPr>
              <a:t>Q</a:t>
            </a:r>
            <a:r>
              <a:rPr lang="pt-BR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t-BR" sz="1800" dirty="0">
                <a:latin typeface="Symbol" panose="05050102010706020507" pitchFamily="18" charset="2"/>
              </a:rPr>
              <a:t>= </a:t>
            </a:r>
            <a:r>
              <a:rPr lang="pt-BR" sz="1800" i="1" dirty="0">
                <a:latin typeface="Times New Roman" panose="02020603050405020304" pitchFamily="18" charset="0"/>
              </a:rPr>
              <a:t>n </a:t>
            </a:r>
            <a:r>
              <a:rPr lang="pt-BR" sz="1800" dirty="0">
                <a:latin typeface="Symbol" panose="05050102010706020507" pitchFamily="18" charset="2"/>
              </a:rPr>
              <a:t>×</a:t>
            </a:r>
            <a:r>
              <a:rPr lang="pt-BR" sz="1800" i="1" dirty="0">
                <a:latin typeface="Times New Roman" panose="02020603050405020304" pitchFamily="18" charset="0"/>
              </a:rPr>
              <a:t>C</a:t>
            </a:r>
            <a:r>
              <a:rPr lang="pt-BR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mV</a:t>
            </a:r>
            <a:r>
              <a:rPr lang="pt-BR" sz="1800" i="1" dirty="0">
                <a:latin typeface="Times New Roman" panose="02020603050405020304" pitchFamily="18" charset="0"/>
              </a:rPr>
              <a:t> </a:t>
            </a:r>
            <a:r>
              <a:rPr lang="pt-BR" sz="1800" dirty="0">
                <a:latin typeface="Symbol" panose="05050102010706020507" pitchFamily="18" charset="2"/>
              </a:rPr>
              <a:t>×D</a:t>
            </a:r>
            <a:r>
              <a:rPr lang="pt-BR" sz="1800" i="1" dirty="0">
                <a:latin typeface="Times New Roman" panose="02020603050405020304" pitchFamily="18" charset="0"/>
              </a:rPr>
              <a:t>T </a:t>
            </a:r>
            <a:r>
              <a:rPr lang="cs-CZ" sz="1800" i="1" dirty="0">
                <a:latin typeface="Times New Roman" panose="02020603050405020304" pitchFamily="18" charset="0"/>
              </a:rPr>
              <a:t>		</a:t>
            </a:r>
            <a:r>
              <a:rPr lang="pt-BR" sz="1800" dirty="0">
                <a:latin typeface="Times New Roman" panose="02020603050405020304" pitchFamily="18" charset="0"/>
              </a:rPr>
              <a:t>resp. </a:t>
            </a:r>
            <a:r>
              <a:rPr lang="pt-BR" sz="1800" i="1" dirty="0">
                <a:latin typeface="Times New Roman" panose="02020603050405020304" pitchFamily="18" charset="0"/>
              </a:rPr>
              <a:t>Q</a:t>
            </a:r>
            <a:r>
              <a:rPr lang="pt-BR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t-BR" sz="1800" dirty="0">
                <a:latin typeface="Symbol" panose="05050102010706020507" pitchFamily="18" charset="2"/>
              </a:rPr>
              <a:t>= </a:t>
            </a:r>
            <a:r>
              <a:rPr lang="pt-BR" sz="1800" i="1" dirty="0">
                <a:latin typeface="Times New Roman" panose="02020603050405020304" pitchFamily="18" charset="0"/>
              </a:rPr>
              <a:t>m</a:t>
            </a:r>
            <a:r>
              <a:rPr lang="pt-BR" sz="1800" dirty="0">
                <a:latin typeface="Symbol" panose="05050102010706020507" pitchFamily="18" charset="2"/>
              </a:rPr>
              <a:t>× </a:t>
            </a:r>
            <a:r>
              <a:rPr lang="pt-BR" sz="1800" i="1" dirty="0">
                <a:latin typeface="Times New Roman" panose="02020603050405020304" pitchFamily="18" charset="0"/>
              </a:rPr>
              <a:t>c</a:t>
            </a:r>
            <a:r>
              <a:rPr lang="pt-BR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V</a:t>
            </a:r>
            <a:r>
              <a:rPr lang="pt-BR" sz="1800" i="1" dirty="0">
                <a:latin typeface="Times New Roman" panose="02020603050405020304" pitchFamily="18" charset="0"/>
              </a:rPr>
              <a:t> </a:t>
            </a:r>
            <a:r>
              <a:rPr lang="pt-BR" sz="1800" dirty="0">
                <a:latin typeface="Symbol" panose="05050102010706020507" pitchFamily="18" charset="2"/>
              </a:rPr>
              <a:t>×D</a:t>
            </a:r>
            <a:r>
              <a:rPr lang="pt-BR" sz="1800" i="1" dirty="0">
                <a:latin typeface="Times New Roman" panose="02020603050405020304" pitchFamily="18" charset="0"/>
              </a:rPr>
              <a:t>T </a:t>
            </a:r>
            <a:r>
              <a:rPr lang="cs-CZ" sz="1800" i="1" dirty="0">
                <a:latin typeface="Times New Roman" panose="02020603050405020304" pitchFamily="18" charset="0"/>
              </a:rPr>
              <a:t>	</a:t>
            </a:r>
            <a:r>
              <a:rPr lang="cs-CZ" sz="1800" dirty="0">
                <a:latin typeface="Times New Roman" panose="02020603050405020304" pitchFamily="18" charset="0"/>
              </a:rPr>
              <a:t>	</a:t>
            </a:r>
            <a:r>
              <a:rPr lang="pt-BR" sz="1800" i="1" dirty="0">
                <a:latin typeface="Times New Roman" panose="02020603050405020304" pitchFamily="18" charset="0"/>
              </a:rPr>
              <a:t>n </a:t>
            </a:r>
            <a:r>
              <a:rPr lang="pt-BR" sz="1800" dirty="0">
                <a:latin typeface="Symbol" panose="05050102010706020507" pitchFamily="18" charset="2"/>
              </a:rPr>
              <a:t>×</a:t>
            </a:r>
            <a:r>
              <a:rPr lang="pt-BR" sz="1800" i="1" dirty="0">
                <a:latin typeface="Times New Roman" panose="02020603050405020304" pitchFamily="18" charset="0"/>
              </a:rPr>
              <a:t>C</a:t>
            </a:r>
            <a:r>
              <a:rPr lang="pt-BR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mV</a:t>
            </a:r>
            <a:r>
              <a:rPr lang="pt-BR" sz="1800" i="1" dirty="0">
                <a:latin typeface="Times New Roman" panose="02020603050405020304" pitchFamily="18" charset="0"/>
              </a:rPr>
              <a:t> </a:t>
            </a:r>
            <a:r>
              <a:rPr lang="pt-BR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t-BR" sz="1800" dirty="0">
                <a:latin typeface="Symbol" panose="05050102010706020507" pitchFamily="18" charset="2"/>
              </a:rPr>
              <a:t>= </a:t>
            </a:r>
            <a:r>
              <a:rPr lang="pt-BR" sz="1800" i="1" dirty="0">
                <a:latin typeface="Times New Roman" panose="02020603050405020304" pitchFamily="18" charset="0"/>
              </a:rPr>
              <a:t>m</a:t>
            </a:r>
            <a:r>
              <a:rPr lang="pt-BR" sz="1800" dirty="0">
                <a:latin typeface="Symbol" panose="05050102010706020507" pitchFamily="18" charset="2"/>
              </a:rPr>
              <a:t>× </a:t>
            </a:r>
            <a:r>
              <a:rPr lang="pt-BR" sz="1800" i="1" dirty="0">
                <a:latin typeface="Times New Roman" panose="02020603050405020304" pitchFamily="18" charset="0"/>
              </a:rPr>
              <a:t>c</a:t>
            </a:r>
            <a:r>
              <a:rPr lang="pt-BR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V</a:t>
            </a:r>
            <a:r>
              <a:rPr lang="pt-BR" sz="1800" i="1" dirty="0">
                <a:latin typeface="Times New Roman" panose="02020603050405020304" pitchFamily="18" charset="0"/>
              </a:rPr>
              <a:t> </a:t>
            </a:r>
            <a:endParaRPr lang="cs-CZ" sz="1800" dirty="0">
              <a:latin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</a:endParaRPr>
          </a:p>
          <a:p>
            <a:endParaRPr lang="pt-BR" sz="1800" dirty="0">
              <a:latin typeface="Times New Roman" panose="02020603050405020304" pitchFamily="18" charset="0"/>
            </a:endParaRPr>
          </a:p>
          <a:p>
            <a:r>
              <a:rPr lang="de-DE" sz="1800" dirty="0">
                <a:latin typeface="Times New Roman" panose="02020603050405020304" pitchFamily="18" charset="0"/>
              </a:rPr>
              <a:t>Pro </a:t>
            </a:r>
            <a:r>
              <a:rPr lang="de-DE" sz="1800" i="1" dirty="0">
                <a:latin typeface="Times New Roman" panose="02020603050405020304" pitchFamily="18" charset="0"/>
              </a:rPr>
              <a:t>p = </a:t>
            </a:r>
            <a:r>
              <a:rPr lang="de-DE" sz="1800" i="1" dirty="0" err="1">
                <a:latin typeface="Times New Roman" panose="02020603050405020304" pitchFamily="18" charset="0"/>
              </a:rPr>
              <a:t>konst</a:t>
            </a:r>
            <a:r>
              <a:rPr lang="de-DE" sz="1800" dirty="0">
                <a:latin typeface="Times New Roman" panose="02020603050405020304" pitchFamily="18" charset="0"/>
              </a:rPr>
              <a:t>. je </a:t>
            </a:r>
            <a:r>
              <a:rPr lang="de-DE" sz="1800" dirty="0" err="1">
                <a:latin typeface="Times New Roman" panose="02020603050405020304" pitchFamily="18" charset="0"/>
              </a:rPr>
              <a:t>teplo</a:t>
            </a:r>
            <a:endParaRPr lang="de-DE" sz="1800" dirty="0">
              <a:latin typeface="Times New Roman" panose="02020603050405020304" pitchFamily="18" charset="0"/>
            </a:endParaRPr>
          </a:p>
          <a:p>
            <a:r>
              <a:rPr lang="pt-BR" sz="1800" i="1" dirty="0">
                <a:latin typeface="Times New Roman" panose="02020603050405020304" pitchFamily="18" charset="0"/>
              </a:rPr>
              <a:t>Q</a:t>
            </a:r>
            <a:r>
              <a:rPr lang="pt-BR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t-BR" sz="1800" dirty="0">
                <a:latin typeface="Symbol" panose="05050102010706020507" pitchFamily="18" charset="2"/>
              </a:rPr>
              <a:t>= </a:t>
            </a:r>
            <a:r>
              <a:rPr lang="pt-BR" sz="1800" i="1" dirty="0">
                <a:latin typeface="Times New Roman" panose="02020603050405020304" pitchFamily="18" charset="0"/>
              </a:rPr>
              <a:t>n </a:t>
            </a:r>
            <a:r>
              <a:rPr lang="pt-BR" sz="1800" dirty="0">
                <a:latin typeface="Symbol" panose="05050102010706020507" pitchFamily="18" charset="2"/>
              </a:rPr>
              <a:t>×</a:t>
            </a:r>
            <a:r>
              <a:rPr lang="pt-BR" sz="1800" i="1" dirty="0">
                <a:latin typeface="Times New Roman" panose="02020603050405020304" pitchFamily="18" charset="0"/>
              </a:rPr>
              <a:t>C</a:t>
            </a:r>
            <a:r>
              <a:rPr lang="pt-BR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mp</a:t>
            </a:r>
            <a:r>
              <a:rPr lang="pt-BR" sz="1800" i="1" dirty="0">
                <a:latin typeface="Times New Roman" panose="02020603050405020304" pitchFamily="18" charset="0"/>
              </a:rPr>
              <a:t> </a:t>
            </a:r>
            <a:r>
              <a:rPr lang="pt-BR" sz="1800" dirty="0">
                <a:latin typeface="Symbol" panose="05050102010706020507" pitchFamily="18" charset="2"/>
              </a:rPr>
              <a:t>×D</a:t>
            </a:r>
            <a:r>
              <a:rPr lang="pt-BR" sz="1800" i="1" dirty="0">
                <a:latin typeface="Times New Roman" panose="02020603050405020304" pitchFamily="18" charset="0"/>
              </a:rPr>
              <a:t>T </a:t>
            </a:r>
            <a:r>
              <a:rPr lang="cs-CZ" sz="1800" i="1" dirty="0">
                <a:latin typeface="Times New Roman" panose="02020603050405020304" pitchFamily="18" charset="0"/>
              </a:rPr>
              <a:t>		</a:t>
            </a:r>
            <a:r>
              <a:rPr lang="pt-BR" sz="1800" dirty="0">
                <a:latin typeface="Times New Roman" panose="02020603050405020304" pitchFamily="18" charset="0"/>
              </a:rPr>
              <a:t>resp. </a:t>
            </a:r>
            <a:r>
              <a:rPr lang="pt-BR" sz="1800" i="1" dirty="0">
                <a:latin typeface="Times New Roman" panose="02020603050405020304" pitchFamily="18" charset="0"/>
              </a:rPr>
              <a:t>Q </a:t>
            </a:r>
            <a:r>
              <a:rPr lang="pt-BR" sz="1800" dirty="0">
                <a:latin typeface="Symbol" panose="05050102010706020507" pitchFamily="18" charset="2"/>
              </a:rPr>
              <a:t>= </a:t>
            </a:r>
            <a:r>
              <a:rPr lang="pt-BR" sz="1800" i="1" dirty="0">
                <a:latin typeface="Times New Roman" panose="02020603050405020304" pitchFamily="18" charset="0"/>
              </a:rPr>
              <a:t>m</a:t>
            </a:r>
            <a:r>
              <a:rPr lang="pt-BR" sz="1800" dirty="0">
                <a:latin typeface="Symbol" panose="05050102010706020507" pitchFamily="18" charset="2"/>
              </a:rPr>
              <a:t>× </a:t>
            </a:r>
            <a:r>
              <a:rPr lang="pt-BR" sz="1800" i="1" dirty="0">
                <a:latin typeface="Times New Roman" panose="02020603050405020304" pitchFamily="18" charset="0"/>
              </a:rPr>
              <a:t>c</a:t>
            </a:r>
            <a:r>
              <a:rPr lang="pt-BR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p</a:t>
            </a:r>
            <a:r>
              <a:rPr lang="pt-BR" sz="1800" i="1" dirty="0">
                <a:latin typeface="Times New Roman" panose="02020603050405020304" pitchFamily="18" charset="0"/>
              </a:rPr>
              <a:t> </a:t>
            </a:r>
            <a:r>
              <a:rPr lang="pt-BR" sz="1800" dirty="0">
                <a:latin typeface="Symbol" panose="05050102010706020507" pitchFamily="18" charset="2"/>
              </a:rPr>
              <a:t>×D</a:t>
            </a:r>
            <a:r>
              <a:rPr lang="pt-BR" sz="1800" i="1" dirty="0">
                <a:latin typeface="Times New Roman" panose="02020603050405020304" pitchFamily="18" charset="0"/>
              </a:rPr>
              <a:t>T </a:t>
            </a:r>
            <a:r>
              <a:rPr lang="cs-CZ" sz="1800" i="1" dirty="0">
                <a:latin typeface="Times New Roman" panose="02020603050405020304" pitchFamily="18" charset="0"/>
              </a:rPr>
              <a:t>		</a:t>
            </a:r>
            <a:r>
              <a:rPr lang="pt-BR" sz="1800" i="1" dirty="0">
                <a:latin typeface="Times New Roman" panose="02020603050405020304" pitchFamily="18" charset="0"/>
              </a:rPr>
              <a:t> n </a:t>
            </a:r>
            <a:r>
              <a:rPr lang="pt-BR" sz="1800" dirty="0">
                <a:latin typeface="Symbol" panose="05050102010706020507" pitchFamily="18" charset="2"/>
              </a:rPr>
              <a:t>×</a:t>
            </a:r>
            <a:r>
              <a:rPr lang="pt-BR" sz="1800" i="1" dirty="0">
                <a:latin typeface="Times New Roman" panose="02020603050405020304" pitchFamily="18" charset="0"/>
              </a:rPr>
              <a:t>C</a:t>
            </a:r>
            <a:r>
              <a:rPr lang="pt-BR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pt-BR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pt-BR" sz="1800" i="1" dirty="0">
                <a:latin typeface="Times New Roman" panose="02020603050405020304" pitchFamily="18" charset="0"/>
              </a:rPr>
              <a:t> </a:t>
            </a:r>
            <a:r>
              <a:rPr lang="pt-BR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t-BR" sz="1800" dirty="0">
                <a:latin typeface="Symbol" panose="05050102010706020507" pitchFamily="18" charset="2"/>
              </a:rPr>
              <a:t>= </a:t>
            </a:r>
            <a:r>
              <a:rPr lang="pt-BR" sz="1800" i="1" dirty="0">
                <a:latin typeface="Times New Roman" panose="02020603050405020304" pitchFamily="18" charset="0"/>
              </a:rPr>
              <a:t>m</a:t>
            </a:r>
            <a:r>
              <a:rPr lang="pt-BR" sz="1800" dirty="0">
                <a:latin typeface="Symbol" panose="05050102010706020507" pitchFamily="18" charset="2"/>
              </a:rPr>
              <a:t>× </a:t>
            </a:r>
            <a:r>
              <a:rPr lang="pt-BR" sz="1800" i="1" dirty="0">
                <a:latin typeface="Times New Roman" panose="02020603050405020304" pitchFamily="18" charset="0"/>
              </a:rPr>
              <a:t>c</a:t>
            </a:r>
            <a:r>
              <a:rPr lang="pt-BR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pt-BR" sz="1800" i="1" dirty="0">
                <a:latin typeface="Times New Roman" panose="02020603050405020304" pitchFamily="18" charset="0"/>
              </a:rPr>
              <a:t> </a:t>
            </a:r>
            <a:endParaRPr lang="cs-CZ" sz="1800" dirty="0">
              <a:latin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</a:endParaRPr>
          </a:p>
          <a:p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Molární tepelná kapacita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pic>
        <p:nvPicPr>
          <p:cNvPr id="4098" name="Picture 2" descr="Tepelná kapacita teploměru — Sbírka pokusů">
            <a:extLst>
              <a:ext uri="{FF2B5EF4-FFF2-40B4-BE49-F238E27FC236}">
                <a16:creationId xmlns:a16="http://schemas.microsoft.com/office/drawing/2014/main" id="{88153000-205F-426F-8486-F42B06E6F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806" y="3896447"/>
            <a:ext cx="2380593" cy="287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277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Termodynamický děj </a:t>
            </a:r>
            <a:r>
              <a:rPr lang="cs-CZ" sz="1800" dirty="0"/>
              <a:t>(nebo také stavová změna) je fyzikální děj, při kterém soustava přejde z </a:t>
            </a:r>
            <a:r>
              <a:rPr lang="cs-CZ" sz="1800" i="1" dirty="0">
                <a:solidFill>
                  <a:srgbClr val="00287D"/>
                </a:solidFill>
              </a:rPr>
              <a:t>daného počátečního stavu </a:t>
            </a:r>
            <a:r>
              <a:rPr lang="cs-CZ" sz="1800" dirty="0">
                <a:solidFill>
                  <a:srgbClr val="C00000"/>
                </a:solidFill>
              </a:rPr>
              <a:t>časovou posloupností stavů </a:t>
            </a:r>
            <a:r>
              <a:rPr lang="cs-CZ" sz="1800" dirty="0"/>
              <a:t>do </a:t>
            </a:r>
            <a:r>
              <a:rPr lang="cs-CZ" sz="1800" i="1" dirty="0">
                <a:solidFill>
                  <a:srgbClr val="00287D"/>
                </a:solidFill>
              </a:rPr>
              <a:t>stavu výsledného</a:t>
            </a:r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Vratné děje v ideálním plynu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9589" y="2962656"/>
            <a:ext cx="78114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i="1" dirty="0">
                <a:solidFill>
                  <a:srgbClr val="00287D"/>
                </a:solidFill>
                <a:latin typeface="+mn-lt"/>
              </a:rPr>
              <a:t>Vratný děj:    </a:t>
            </a:r>
            <a:r>
              <a:rPr lang="cs-CZ" sz="1800" b="1" dirty="0">
                <a:solidFill>
                  <a:srgbClr val="7030A0"/>
                </a:solidFill>
                <a:latin typeface="+mn-lt"/>
              </a:rPr>
              <a:t>počáteční stav	   </a:t>
            </a:r>
            <a:r>
              <a:rPr lang="cs-CZ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výsledný stav      </a:t>
            </a:r>
            <a:r>
              <a:rPr lang="cs-CZ" sz="1800" b="1" dirty="0">
                <a:latin typeface="+mn-lt"/>
              </a:rPr>
              <a:t>(rovnovážný děj)</a:t>
            </a:r>
          </a:p>
          <a:p>
            <a:endParaRPr lang="cs-CZ" sz="1800" b="1" dirty="0">
              <a:latin typeface="+mn-lt"/>
            </a:endParaRPr>
          </a:p>
          <a:p>
            <a:endParaRPr lang="cs-CZ" sz="1800" b="1" dirty="0">
              <a:latin typeface="+mn-lt"/>
            </a:endParaRPr>
          </a:p>
          <a:p>
            <a:pPr lvl="0"/>
            <a:r>
              <a:rPr lang="cs-CZ" sz="1800" b="1" i="1" dirty="0">
                <a:solidFill>
                  <a:srgbClr val="00287D"/>
                </a:solidFill>
                <a:latin typeface="Arial"/>
              </a:rPr>
              <a:t>Nevratný děj:    </a:t>
            </a:r>
            <a:r>
              <a:rPr lang="cs-CZ" sz="1800" b="1" dirty="0">
                <a:solidFill>
                  <a:srgbClr val="7030A0"/>
                </a:solidFill>
                <a:latin typeface="Arial"/>
              </a:rPr>
              <a:t>počáteční stav	   </a:t>
            </a:r>
            <a:r>
              <a:rPr lang="cs-CZ" sz="1800" b="1" dirty="0">
                <a:solidFill>
                  <a:srgbClr val="E7BB01">
                    <a:lumMod val="75000"/>
                  </a:srgbClr>
                </a:solidFill>
                <a:latin typeface="Arial"/>
              </a:rPr>
              <a:t>výsledný stav      </a:t>
            </a:r>
            <a:r>
              <a:rPr lang="cs-CZ" sz="1800" b="1" dirty="0">
                <a:solidFill>
                  <a:srgbClr val="000000"/>
                </a:solidFill>
                <a:latin typeface="Arial"/>
              </a:rPr>
              <a:t>(skutečné děje 						              v přírodě)</a:t>
            </a:r>
          </a:p>
          <a:p>
            <a:endParaRPr lang="cs-CZ" sz="1800" b="1" dirty="0">
              <a:latin typeface="+mn-lt"/>
            </a:endParaRPr>
          </a:p>
        </p:txBody>
      </p:sp>
      <p:sp>
        <p:nvSpPr>
          <p:cNvPr id="11" name="Obousměrná vodorovná šipka 10"/>
          <p:cNvSpPr/>
          <p:nvPr/>
        </p:nvSpPr>
        <p:spPr bwMode="auto">
          <a:xfrm>
            <a:off x="3756946" y="3055882"/>
            <a:ext cx="603504" cy="18288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Šipka doprava 11"/>
          <p:cNvSpPr/>
          <p:nvPr/>
        </p:nvSpPr>
        <p:spPr bwMode="auto">
          <a:xfrm>
            <a:off x="3968496" y="3923951"/>
            <a:ext cx="391954" cy="17373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5122" name="Picture 2" descr="Termodynamika">
            <a:extLst>
              <a:ext uri="{FF2B5EF4-FFF2-40B4-BE49-F238E27FC236}">
                <a16:creationId xmlns:a16="http://schemas.microsoft.com/office/drawing/2014/main" id="{AEDB8301-8F0A-4770-A563-23EE442CF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53" y="4256609"/>
            <a:ext cx="3312686" cy="245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29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 err="1">
                <a:solidFill>
                  <a:srgbClr val="00287D"/>
                </a:solidFill>
              </a:rPr>
              <a:t>Izochorický</a:t>
            </a:r>
            <a:r>
              <a:rPr lang="cs-CZ" sz="1800" b="1" i="1" dirty="0">
                <a:solidFill>
                  <a:srgbClr val="00287D"/>
                </a:solidFill>
              </a:rPr>
              <a:t> děj  - </a:t>
            </a:r>
            <a:r>
              <a:rPr lang="cs-CZ" sz="1800" dirty="0"/>
              <a:t>při stálém objemu plynu ( V = </a:t>
            </a:r>
            <a:r>
              <a:rPr lang="cs-CZ" sz="1800" dirty="0" err="1"/>
              <a:t>konst</a:t>
            </a:r>
            <a:r>
              <a:rPr lang="cs-CZ" sz="1800" dirty="0"/>
              <a:t>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Izochorický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děj s ideálním plynem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987365" y="2601687"/>
                <a:ext cx="5870635" cy="61600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f>
                        <m:fPr>
                          <m:ctrlP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𝒌𝒐𝒏𝒔𝒕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sz="1800" b="1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65" y="2601687"/>
                <a:ext cx="5870635" cy="61600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6396695" y="321384"/>
                <a:ext cx="2088938" cy="68191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800" b="1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695" y="321384"/>
                <a:ext cx="2088938" cy="6819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/>
          <p:cNvSpPr/>
          <p:nvPr/>
        </p:nvSpPr>
        <p:spPr>
          <a:xfrm>
            <a:off x="509589" y="3458319"/>
            <a:ext cx="7976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00287D"/>
                </a:solidFill>
                <a:latin typeface="+mn-lt"/>
              </a:rPr>
              <a:t>Charlesův zákon</a:t>
            </a:r>
            <a:r>
              <a:rPr lang="cs-CZ" sz="1800" dirty="0">
                <a:latin typeface="+mn-lt"/>
              </a:rPr>
              <a:t>: Při </a:t>
            </a:r>
            <a:r>
              <a:rPr lang="cs-CZ" sz="1800" dirty="0" err="1">
                <a:latin typeface="+mn-lt"/>
              </a:rPr>
              <a:t>izochorickém</a:t>
            </a:r>
            <a:r>
              <a:rPr lang="cs-CZ" sz="1800" dirty="0">
                <a:latin typeface="+mn-lt"/>
              </a:rPr>
              <a:t> ději s ideálním plynem stálé hmotnosti je tlak plynu přímo úměrný jeho termodynamické teplotě.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452" y="4051680"/>
            <a:ext cx="2677181" cy="2194235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509588" y="4352579"/>
            <a:ext cx="516946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+mn-lt"/>
              </a:rPr>
              <a:t>V p-V diagramu:  </a:t>
            </a:r>
            <a:r>
              <a:rPr lang="cs-CZ" sz="1800" b="1" dirty="0" err="1">
                <a:solidFill>
                  <a:srgbClr val="00287D"/>
                </a:solidFill>
                <a:latin typeface="+mn-lt"/>
              </a:rPr>
              <a:t>izochora</a:t>
            </a:r>
            <a:r>
              <a:rPr lang="cs-CZ" sz="1800" b="1" dirty="0">
                <a:solidFill>
                  <a:srgbClr val="00287D"/>
                </a:solidFill>
                <a:latin typeface="+mn-lt"/>
              </a:rPr>
              <a:t>     (V= </a:t>
            </a:r>
            <a:r>
              <a:rPr lang="cs-CZ" sz="1800" b="1" dirty="0" err="1">
                <a:solidFill>
                  <a:srgbClr val="00287D"/>
                </a:solidFill>
                <a:latin typeface="+mn-lt"/>
              </a:rPr>
              <a:t>konst</a:t>
            </a:r>
            <a:r>
              <a:rPr lang="cs-CZ" sz="1800" b="1" dirty="0">
                <a:solidFill>
                  <a:srgbClr val="00287D"/>
                </a:solidFill>
                <a:latin typeface="+mn-lt"/>
              </a:rPr>
              <a:t>)</a:t>
            </a:r>
          </a:p>
          <a:p>
            <a:endParaRPr lang="cs-CZ" sz="1800" b="1" dirty="0">
              <a:solidFill>
                <a:srgbClr val="00287D"/>
              </a:solidFill>
              <a:latin typeface="+mn-lt"/>
            </a:endParaRPr>
          </a:p>
          <a:p>
            <a:pPr lvl="0">
              <a:spcBef>
                <a:spcPct val="20000"/>
              </a:spcBef>
              <a:buClr>
                <a:srgbClr val="00287D"/>
              </a:buClr>
              <a:buSzPct val="100000"/>
            </a:pPr>
            <a:r>
              <a:rPr lang="cs-CZ" sz="1800" b="1" i="1" kern="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cs-CZ" sz="1800" b="1" i="1" kern="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sz="1800" b="1" i="1" kern="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p.dV</a:t>
            </a:r>
            <a:r>
              <a:rPr lang="cs-CZ" sz="1800" b="1" i="1" kern="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cs-CZ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solidFill>
                  <a:srgbClr val="000000"/>
                </a:solidFill>
                <a:latin typeface="Symbol" panose="05050102010706020507" pitchFamily="18" charset="2"/>
              </a:rPr>
              <a:t>	</a:t>
            </a:r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D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U </a:t>
            </a:r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= 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A</a:t>
            </a:r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¢+ 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Q</a:t>
            </a:r>
            <a:r>
              <a:rPr lang="cs-CZ" sz="1800" b="1" i="1" baseline="-25000" dirty="0">
                <a:solidFill>
                  <a:srgbClr val="00287D"/>
                </a:solidFill>
                <a:latin typeface="Times New Roman" panose="02020603050405020304" pitchFamily="18" charset="0"/>
              </a:rPr>
              <a:t>V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 = Q</a:t>
            </a:r>
            <a:r>
              <a:rPr lang="cs-CZ" sz="1800" b="1" i="1" baseline="-25000" dirty="0">
                <a:solidFill>
                  <a:srgbClr val="00287D"/>
                </a:solidFill>
                <a:latin typeface="Times New Roman" panose="02020603050405020304" pitchFamily="18" charset="0"/>
              </a:rPr>
              <a:t>V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 = </a:t>
            </a:r>
            <a:r>
              <a:rPr lang="pt-BR" sz="1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m</a:t>
            </a:r>
            <a:r>
              <a:rPr lang="pt-BR" sz="1800" b="1" i="1" kern="0" dirty="0">
                <a:solidFill>
                  <a:srgbClr val="00287D"/>
                </a:solidFill>
                <a:latin typeface="Symbol" panose="05050102010706020507" pitchFamily="18" charset="2"/>
              </a:rPr>
              <a:t>× </a:t>
            </a:r>
            <a:r>
              <a:rPr lang="pt-BR" sz="1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c</a:t>
            </a:r>
            <a:r>
              <a:rPr lang="pt-BR" sz="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 V</a:t>
            </a:r>
            <a:r>
              <a:rPr lang="pt-BR" sz="1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 </a:t>
            </a:r>
            <a:r>
              <a:rPr lang="pt-BR" sz="1800" b="1" i="1" kern="0" dirty="0">
                <a:solidFill>
                  <a:srgbClr val="00287D"/>
                </a:solidFill>
                <a:latin typeface="Symbol" panose="05050102010706020507" pitchFamily="18" charset="2"/>
              </a:rPr>
              <a:t>×D</a:t>
            </a:r>
            <a:r>
              <a:rPr lang="pt-BR" sz="1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T </a:t>
            </a:r>
            <a:endParaRPr lang="cs-CZ" sz="1800" b="1" i="1" kern="0" dirty="0">
              <a:solidFill>
                <a:srgbClr val="00287D"/>
              </a:solidFill>
              <a:latin typeface="Arial"/>
            </a:endParaRPr>
          </a:p>
          <a:p>
            <a:pPr lvl="0">
              <a:spcBef>
                <a:spcPct val="20000"/>
              </a:spcBef>
              <a:buClr>
                <a:srgbClr val="00287D"/>
              </a:buClr>
              <a:buSzPct val="100000"/>
            </a:pPr>
            <a:endParaRPr lang="cs-CZ" sz="1800" i="1" kern="0" dirty="0">
              <a:solidFill>
                <a:srgbClr val="00287D"/>
              </a:solidFill>
              <a:latin typeface="Arial"/>
            </a:endParaRPr>
          </a:p>
          <a:p>
            <a:r>
              <a:rPr lang="cs-CZ" sz="1800" dirty="0">
                <a:solidFill>
                  <a:srgbClr val="C00000"/>
                </a:solidFill>
                <a:latin typeface="+mn-lt"/>
              </a:rPr>
              <a:t>Teplo přijaté ideálním plynem při </a:t>
            </a:r>
            <a:r>
              <a:rPr lang="cs-CZ" sz="1800" dirty="0" err="1">
                <a:solidFill>
                  <a:srgbClr val="C00000"/>
                </a:solidFill>
                <a:latin typeface="+mn-lt"/>
              </a:rPr>
              <a:t>izochorickém</a:t>
            </a:r>
            <a:r>
              <a:rPr lang="cs-CZ" sz="1800" dirty="0">
                <a:solidFill>
                  <a:srgbClr val="C00000"/>
                </a:solidFill>
                <a:latin typeface="+mn-lt"/>
              </a:rPr>
              <a:t> ději se rovná přírůstku jeho vnitřní energie.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7E987BC-CC9A-4A89-AF2E-1C2C86C1F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957" y="1589122"/>
            <a:ext cx="1922633" cy="162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82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Ideální plyn, stavová rovnice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Ideální plyn</a:t>
            </a:r>
            <a:r>
              <a:rPr lang="cs-CZ" sz="1800" dirty="0">
                <a:solidFill>
                  <a:srgbClr val="000000"/>
                </a:solidFill>
              </a:rPr>
              <a:t>. Vlastnosti molekul plynu v tomto modelu jsou:</a:t>
            </a:r>
          </a:p>
          <a:p>
            <a:pPr>
              <a:buFont typeface="+mj-lt"/>
              <a:buAutoNum type="arabicPeriod"/>
            </a:pPr>
            <a:r>
              <a:rPr lang="cs-CZ" sz="1800" dirty="0">
                <a:solidFill>
                  <a:srgbClr val="000000"/>
                </a:solidFill>
              </a:rPr>
              <a:t>Rozměry molekul jsou ve srovnání se střední vzdáleností molekul od sebe zanedbatelně malé (tj. zanedbáváme vlastní objem molekul).</a:t>
            </a:r>
          </a:p>
          <a:p>
            <a:pPr>
              <a:buFont typeface="+mj-lt"/>
              <a:buAutoNum type="arabicPeriod"/>
            </a:pPr>
            <a:r>
              <a:rPr lang="cs-CZ" sz="1800" dirty="0">
                <a:solidFill>
                  <a:srgbClr val="000000"/>
                </a:solidFill>
              </a:rPr>
              <a:t>Molekuly nepůsobí na sebe navzájem přitažlivými silami (zanedbáváme síly interakce mezi molekulami plynu).</a:t>
            </a:r>
          </a:p>
          <a:p>
            <a:pPr>
              <a:buFont typeface="+mj-lt"/>
              <a:buAutoNum type="arabicPeriod"/>
            </a:pPr>
            <a:r>
              <a:rPr lang="cs-CZ" sz="1800" dirty="0">
                <a:solidFill>
                  <a:srgbClr val="000000"/>
                </a:solidFill>
              </a:rPr>
              <a:t>Vzájemné srážky molekul a srážky molekul se stěnami nádoby jsou  dokonale pružné (při srážkách platí ZZH a ZZE).</a:t>
            </a:r>
          </a:p>
          <a:p>
            <a:pPr>
              <a:buFont typeface="+mj-lt"/>
              <a:buAutoNum type="arabicPeriod"/>
            </a:pPr>
            <a:r>
              <a:rPr lang="cs-CZ" sz="1800" dirty="0">
                <a:solidFill>
                  <a:srgbClr val="000000"/>
                </a:solidFill>
              </a:rPr>
              <a:t>Protože doba trvání srážky molekul je ve srovnání se střední dobou volného pohybu molekul zanedbatelná, pohybuje se v určitém okamžiku převážná část molekul rovnoměrným přímočarým pohybem.</a:t>
            </a:r>
          </a:p>
          <a:p>
            <a:pPr>
              <a:buFont typeface="+mj-lt"/>
              <a:buAutoNum type="arabicPeriod"/>
            </a:pPr>
            <a:r>
              <a:rPr lang="cs-CZ" sz="1800" dirty="0">
                <a:solidFill>
                  <a:srgbClr val="000000"/>
                </a:solidFill>
              </a:rPr>
              <a:t>Pohyb molekul je dokonale neuspořádaný (tj. všechny směry pohybu molekuly jsou stejně pravděpodobné).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0000"/>
                </a:solidFill>
              </a:rPr>
              <a:t>Při dostatečně vysokých teplotách a nízkých tlacích se skutečné plyny svými vlastnostmi přibližují vlastnostem modelu ideálního plynu. 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 </a:t>
            </a:r>
            <a:endParaRPr lang="cs-CZ" sz="1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10563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Izobarický děj  - </a:t>
            </a:r>
            <a:r>
              <a:rPr lang="cs-CZ" sz="1800" dirty="0"/>
              <a:t>při stálém tlaku plynu ( p = </a:t>
            </a:r>
            <a:r>
              <a:rPr lang="cs-CZ" sz="1800" dirty="0" err="1"/>
              <a:t>konst</a:t>
            </a:r>
            <a:r>
              <a:rPr lang="cs-CZ" sz="1800" dirty="0"/>
              <a:t>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Izobarický děj s ideálním plynem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987365" y="2601687"/>
                <a:ext cx="5870635" cy="68191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f>
                        <m:fPr>
                          <m:ctrlP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𝒌𝒐𝒏𝒔𝒕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sz="1800" b="1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65" y="2601687"/>
                <a:ext cx="5870635" cy="68191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6291072" y="321384"/>
                <a:ext cx="2194561" cy="65620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𝒏𝑹</m:t>
                      </m:r>
                    </m:oMath>
                  </m:oMathPara>
                </a14:m>
                <a:endParaRPr lang="cs-CZ" sz="1800" b="1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072" y="321384"/>
                <a:ext cx="2194561" cy="6562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/>
          <p:cNvSpPr/>
          <p:nvPr/>
        </p:nvSpPr>
        <p:spPr>
          <a:xfrm>
            <a:off x="509589" y="3458319"/>
            <a:ext cx="7976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00287D"/>
                </a:solidFill>
                <a:latin typeface="+mn-lt"/>
              </a:rPr>
              <a:t>Gay-</a:t>
            </a:r>
            <a:r>
              <a:rPr lang="cs-CZ" sz="1800" b="1" dirty="0" err="1">
                <a:solidFill>
                  <a:srgbClr val="00287D"/>
                </a:solidFill>
                <a:latin typeface="+mn-lt"/>
              </a:rPr>
              <a:t>Lussacův</a:t>
            </a:r>
            <a:r>
              <a:rPr lang="cs-CZ" sz="1800" b="1" dirty="0">
                <a:solidFill>
                  <a:srgbClr val="00287D"/>
                </a:solidFill>
                <a:latin typeface="+mn-lt"/>
              </a:rPr>
              <a:t> zákon</a:t>
            </a:r>
            <a:r>
              <a:rPr lang="cs-CZ" sz="1800" dirty="0">
                <a:latin typeface="+mn-lt"/>
              </a:rPr>
              <a:t>: Při izobarickém ději s ideálním plynem stálé hmotnosti je objem plynu přímo úměrný jeho termodynamické teplotě.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509589" y="4231076"/>
            <a:ext cx="5169468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+mn-lt"/>
              </a:rPr>
              <a:t>V p-V diagramu:  </a:t>
            </a:r>
            <a:r>
              <a:rPr lang="cs-CZ" sz="1800" b="1" dirty="0">
                <a:solidFill>
                  <a:srgbClr val="00287D"/>
                </a:solidFill>
                <a:latin typeface="+mn-lt"/>
              </a:rPr>
              <a:t>izobara     (p= </a:t>
            </a:r>
            <a:r>
              <a:rPr lang="cs-CZ" sz="1800" b="1" dirty="0" err="1">
                <a:solidFill>
                  <a:srgbClr val="00287D"/>
                </a:solidFill>
                <a:latin typeface="+mn-lt"/>
              </a:rPr>
              <a:t>konst</a:t>
            </a:r>
            <a:r>
              <a:rPr lang="cs-CZ" sz="1800" b="1" dirty="0">
                <a:solidFill>
                  <a:srgbClr val="00287D"/>
                </a:solidFill>
                <a:latin typeface="+mn-lt"/>
              </a:rPr>
              <a:t>)</a:t>
            </a:r>
          </a:p>
          <a:p>
            <a:endParaRPr lang="cs-CZ" sz="1800" b="1" dirty="0">
              <a:solidFill>
                <a:srgbClr val="00287D"/>
              </a:solidFill>
              <a:latin typeface="+mn-lt"/>
            </a:endParaRPr>
          </a:p>
          <a:p>
            <a:pPr>
              <a:spcBef>
                <a:spcPct val="20000"/>
              </a:spcBef>
              <a:buClr>
                <a:srgbClr val="00287D"/>
              </a:buClr>
              <a:buSzPct val="100000"/>
            </a:pPr>
            <a:r>
              <a:rPr lang="cs-CZ" sz="1800" b="1" i="1" kern="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p.</a:t>
            </a:r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 D</a:t>
            </a:r>
            <a:r>
              <a:rPr lang="cs-CZ" sz="1800" b="1" i="1" kern="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</a:t>
            </a:r>
            <a:r>
              <a:rPr lang="cs-CZ" sz="1800" b="1" i="1" kern="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cs-CZ" sz="1800" b="1" i="1" dirty="0" err="1">
                <a:solidFill>
                  <a:srgbClr val="00287D"/>
                </a:solidFill>
                <a:latin typeface="Symbol" panose="05050102010706020507" pitchFamily="18" charset="2"/>
              </a:rPr>
              <a:t>D</a:t>
            </a:r>
            <a:r>
              <a:rPr lang="cs-CZ" sz="1800" b="1" i="1" kern="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1800" b="1" dirty="0">
                <a:solidFill>
                  <a:srgbClr val="000000"/>
                </a:solidFill>
                <a:latin typeface="Symbol" panose="05050102010706020507" pitchFamily="18" charset="2"/>
              </a:rPr>
              <a:t>   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  		      </a:t>
            </a:r>
            <a:r>
              <a:rPr lang="cs-CZ" sz="1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(</a:t>
            </a:r>
            <a:r>
              <a:rPr lang="cs-CZ" sz="1800" b="1" i="1" kern="0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c</a:t>
            </a:r>
            <a:r>
              <a:rPr lang="cs-CZ" sz="1800" b="1" i="1" kern="0" baseline="-25000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p</a:t>
            </a:r>
            <a:r>
              <a:rPr lang="cs-CZ" sz="1800" b="1" i="1" kern="0" baseline="-25000" dirty="0">
                <a:solidFill>
                  <a:srgbClr val="00287D"/>
                </a:solidFill>
                <a:latin typeface="Times New Roman" panose="02020603050405020304" pitchFamily="18" charset="0"/>
              </a:rPr>
              <a:t> </a:t>
            </a:r>
            <a:r>
              <a:rPr lang="cs-CZ" sz="1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˃ </a:t>
            </a:r>
            <a:r>
              <a:rPr lang="cs-CZ" sz="1800" b="1" i="1" kern="0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c</a:t>
            </a:r>
            <a:r>
              <a:rPr lang="cs-CZ" sz="1800" b="1" i="1" kern="0" baseline="-25000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V</a:t>
            </a:r>
            <a:r>
              <a:rPr lang="cs-CZ" sz="1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)</a:t>
            </a:r>
            <a:endParaRPr lang="cs-CZ" sz="1800" b="1" i="1" kern="0" baseline="-25000" dirty="0">
              <a:solidFill>
                <a:srgbClr val="00287D"/>
              </a:solidFill>
              <a:latin typeface="Arial"/>
            </a:endParaRPr>
          </a:p>
          <a:p>
            <a:pPr lvl="0">
              <a:spcBef>
                <a:spcPct val="20000"/>
              </a:spcBef>
              <a:buClr>
                <a:srgbClr val="00287D"/>
              </a:buClr>
              <a:buSzPct val="100000"/>
            </a:pPr>
            <a:r>
              <a:rPr lang="cs-CZ" sz="1800" b="1" i="1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Q</a:t>
            </a:r>
            <a:r>
              <a:rPr lang="cs-CZ" sz="1800" b="1" i="1" baseline="-25000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p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 </a:t>
            </a:r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= 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A</a:t>
            </a:r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+ D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U = (</a:t>
            </a:r>
            <a:r>
              <a:rPr lang="cs-CZ" sz="1800" b="1" i="1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nR+nC</a:t>
            </a:r>
            <a:r>
              <a:rPr lang="cs-CZ" sz="1800" b="1" i="1" baseline="-25000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V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)</a:t>
            </a:r>
            <a:r>
              <a:rPr lang="pt-BR" sz="1800" b="1" i="1" kern="0" dirty="0">
                <a:solidFill>
                  <a:srgbClr val="00287D"/>
                </a:solidFill>
                <a:latin typeface="Symbol" panose="05050102010706020507" pitchFamily="18" charset="2"/>
              </a:rPr>
              <a:t> D</a:t>
            </a:r>
            <a:r>
              <a:rPr lang="pt-BR" sz="1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T</a:t>
            </a:r>
            <a:r>
              <a:rPr lang="cs-CZ" sz="1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 =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 n</a:t>
            </a:r>
            <a:r>
              <a:rPr lang="pt-BR" sz="1800" b="1" i="1" kern="0" dirty="0">
                <a:solidFill>
                  <a:srgbClr val="00287D"/>
                </a:solidFill>
                <a:latin typeface="Symbol" panose="05050102010706020507" pitchFamily="18" charset="2"/>
              </a:rPr>
              <a:t>× </a:t>
            </a:r>
            <a:r>
              <a:rPr lang="pt-BR" sz="16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C</a:t>
            </a:r>
            <a:r>
              <a:rPr lang="pt-BR" sz="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 </a:t>
            </a:r>
            <a:r>
              <a:rPr lang="cs-CZ" sz="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p</a:t>
            </a:r>
            <a:r>
              <a:rPr lang="pt-BR" sz="1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 </a:t>
            </a:r>
            <a:r>
              <a:rPr lang="pt-BR" sz="1800" b="1" i="1" kern="0" dirty="0">
                <a:solidFill>
                  <a:srgbClr val="00287D"/>
                </a:solidFill>
                <a:latin typeface="Symbol" panose="05050102010706020507" pitchFamily="18" charset="2"/>
              </a:rPr>
              <a:t>×D</a:t>
            </a:r>
            <a:r>
              <a:rPr lang="pt-BR" sz="1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T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 = </a:t>
            </a:r>
            <a:r>
              <a:rPr lang="pt-BR" sz="1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m</a:t>
            </a:r>
            <a:r>
              <a:rPr lang="pt-BR" sz="1800" b="1" i="1" kern="0" dirty="0">
                <a:solidFill>
                  <a:srgbClr val="00287D"/>
                </a:solidFill>
                <a:latin typeface="Symbol" panose="05050102010706020507" pitchFamily="18" charset="2"/>
              </a:rPr>
              <a:t>× </a:t>
            </a:r>
            <a:r>
              <a:rPr lang="pt-BR" sz="1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c</a:t>
            </a:r>
            <a:r>
              <a:rPr lang="pt-BR" sz="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 </a:t>
            </a:r>
            <a:r>
              <a:rPr lang="cs-CZ" sz="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p</a:t>
            </a:r>
            <a:r>
              <a:rPr lang="pt-BR" sz="1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 </a:t>
            </a:r>
            <a:r>
              <a:rPr lang="pt-BR" sz="1800" b="1" i="1" kern="0" dirty="0">
                <a:solidFill>
                  <a:srgbClr val="00287D"/>
                </a:solidFill>
                <a:latin typeface="Symbol" panose="05050102010706020507" pitchFamily="18" charset="2"/>
              </a:rPr>
              <a:t>×D</a:t>
            </a:r>
            <a:r>
              <a:rPr lang="pt-BR" sz="1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T </a:t>
            </a:r>
            <a:r>
              <a:rPr lang="cs-CZ" sz="1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      </a:t>
            </a:r>
          </a:p>
          <a:p>
            <a:pPr lvl="0">
              <a:spcBef>
                <a:spcPct val="20000"/>
              </a:spcBef>
              <a:buClr>
                <a:srgbClr val="00287D"/>
              </a:buClr>
              <a:buSzPct val="100000"/>
            </a:pPr>
            <a:r>
              <a:rPr lang="cs-CZ" sz="1800" dirty="0">
                <a:solidFill>
                  <a:srgbClr val="C00000"/>
                </a:solidFill>
                <a:latin typeface="+mn-lt"/>
              </a:rPr>
              <a:t>Teplo přijaté ideálním plynem při izobarickém ději se rovná součtu přírůstku jeho vnitřní energie a práci, kterou plyn vykoná.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203" y="4055157"/>
            <a:ext cx="2891537" cy="208046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4988" y="2310499"/>
            <a:ext cx="1110645" cy="58237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7190" y="1620096"/>
            <a:ext cx="1298443" cy="578411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9209" y="1183722"/>
            <a:ext cx="1376424" cy="30858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8A8D83E-6985-48AC-896D-07189DB3C8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2825" y="3231314"/>
            <a:ext cx="963908" cy="163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73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Izotermický děj  - </a:t>
            </a:r>
            <a:r>
              <a:rPr lang="cs-CZ" sz="1800" dirty="0"/>
              <a:t>při stálé teplotě plynu ( T = </a:t>
            </a:r>
            <a:r>
              <a:rPr lang="cs-CZ" sz="1800" dirty="0" err="1"/>
              <a:t>konst</a:t>
            </a:r>
            <a:r>
              <a:rPr lang="cs-CZ" sz="1800" dirty="0"/>
              <a:t>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Izotermický děj s ideálním plynem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987365" y="2601687"/>
                <a:ext cx="5870635" cy="36933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l-GR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l-GR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𝒑𝑽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𝒌𝒐𝒏𝒔𝒕</m:t>
                      </m:r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𝒏𝑹𝑻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sz="1800" b="1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65" y="2601687"/>
                <a:ext cx="5870635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6291072" y="321384"/>
                <a:ext cx="2194561" cy="65620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𝒏𝑹</m:t>
                      </m:r>
                    </m:oMath>
                  </m:oMathPara>
                </a14:m>
                <a:endParaRPr lang="cs-CZ" sz="1800" b="1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072" y="321384"/>
                <a:ext cx="2194561" cy="6562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/>
          <p:cNvSpPr/>
          <p:nvPr/>
        </p:nvSpPr>
        <p:spPr>
          <a:xfrm>
            <a:off x="509589" y="3458319"/>
            <a:ext cx="6382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 err="1">
                <a:solidFill>
                  <a:srgbClr val="00287D"/>
                </a:solidFill>
                <a:latin typeface="+mn-lt"/>
              </a:rPr>
              <a:t>Boyle-Marriotův</a:t>
            </a:r>
            <a:r>
              <a:rPr lang="cs-CZ" sz="1800" b="1" dirty="0">
                <a:solidFill>
                  <a:srgbClr val="00287D"/>
                </a:solidFill>
                <a:latin typeface="+mn-lt"/>
              </a:rPr>
              <a:t> zákon</a:t>
            </a:r>
            <a:r>
              <a:rPr lang="cs-CZ" sz="1800" dirty="0">
                <a:latin typeface="+mn-lt"/>
              </a:rPr>
              <a:t>: Při izotermickém ději s ideálním plynem stálé hmotnosti je součin tlaku a objemu plynu stálý.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509589" y="4231076"/>
                <a:ext cx="5169468" cy="23587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800" dirty="0">
                    <a:latin typeface="+mn-lt"/>
                  </a:rPr>
                  <a:t>V p-V diagramu:  </a:t>
                </a:r>
                <a:r>
                  <a:rPr lang="cs-CZ" sz="1800" b="1" dirty="0">
                    <a:solidFill>
                      <a:srgbClr val="00287D"/>
                    </a:solidFill>
                    <a:latin typeface="+mn-lt"/>
                  </a:rPr>
                  <a:t>izoterma         </a:t>
                </a:r>
                <a:r>
                  <a:rPr lang="cs-CZ" sz="1800" dirty="0">
                    <a:solidFill>
                      <a:srgbClr val="00287D"/>
                    </a:solidFill>
                    <a:latin typeface="+mn-lt"/>
                  </a:rPr>
                  <a:t>(</a:t>
                </a:r>
                <a:r>
                  <a:rPr lang="cs-CZ" sz="1800" i="1" dirty="0">
                    <a:solidFill>
                      <a:srgbClr val="00287D"/>
                    </a:solidFill>
                    <a:latin typeface="+mn-lt"/>
                  </a:rPr>
                  <a:t>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𝑘𝑜𝑛𝑠𝑡</m:t>
                        </m:r>
                      </m:num>
                      <m:den>
                        <m:r>
                          <a:rPr lang="cs-CZ" sz="1800" b="0" i="1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cs-CZ" sz="1800" dirty="0">
                    <a:solidFill>
                      <a:srgbClr val="00287D"/>
                    </a:solidFill>
                    <a:latin typeface="+mn-lt"/>
                  </a:rPr>
                  <a:t>)</a:t>
                </a:r>
              </a:p>
              <a:p>
                <a:r>
                  <a:rPr lang="cs-CZ" sz="1800" b="1" i="1" dirty="0">
                    <a:solidFill>
                      <a:srgbClr val="00287D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cs-CZ" sz="1800" b="1" i="1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U = </a:t>
                </a:r>
                <a:r>
                  <a:rPr lang="cs-CZ" sz="1800" b="1" i="1" dirty="0" err="1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mc</a:t>
                </a:r>
                <a:r>
                  <a:rPr lang="cs-CZ" sz="1800" b="1" i="1" baseline="-25000" dirty="0" err="1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V</a:t>
                </a:r>
                <a:r>
                  <a:rPr lang="pt-BR" sz="1800" b="1" i="1" kern="0" dirty="0">
                    <a:solidFill>
                      <a:srgbClr val="00287D"/>
                    </a:solidFill>
                    <a:latin typeface="Symbol" panose="05050102010706020507" pitchFamily="18" charset="2"/>
                  </a:rPr>
                  <a:t> D</a:t>
                </a:r>
                <a:r>
                  <a:rPr lang="pt-BR" sz="1800" b="1" i="1" kern="0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T</a:t>
                </a:r>
                <a:r>
                  <a:rPr lang="cs-CZ" sz="1800" b="1" i="1" kern="0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 = 0</a:t>
                </a:r>
                <a:endParaRPr lang="cs-CZ" sz="1800" b="1" dirty="0">
                  <a:solidFill>
                    <a:srgbClr val="00287D"/>
                  </a:solidFill>
                  <a:latin typeface="+mn-lt"/>
                </a:endParaRPr>
              </a:p>
              <a:p>
                <a:pPr lvl="0">
                  <a:spcBef>
                    <a:spcPct val="20000"/>
                  </a:spcBef>
                  <a:buClr>
                    <a:srgbClr val="00287D"/>
                  </a:buClr>
                  <a:buSzPct val="100000"/>
                </a:pPr>
                <a:r>
                  <a:rPr lang="cs-CZ" sz="1800" b="1" i="1" kern="0" dirty="0" err="1">
                    <a:solidFill>
                      <a:srgbClr val="00287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</a:t>
                </a:r>
                <a:r>
                  <a:rPr lang="cs-CZ" sz="1800" b="1" i="1" kern="0" dirty="0">
                    <a:solidFill>
                      <a:srgbClr val="00287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cs-CZ" sz="1800" b="1" i="1" kern="0" dirty="0" err="1">
                    <a:solidFill>
                      <a:srgbClr val="00287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p.dV</a:t>
                </a:r>
                <a:r>
                  <a:rPr lang="cs-CZ" sz="1800" b="1" i="1" kern="0" dirty="0">
                    <a:solidFill>
                      <a:srgbClr val="00287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b="1" i="1" kern="0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1800" b="1" i="1" kern="0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𝒏𝑹𝑻</m:t>
                        </m:r>
                      </m:num>
                      <m:den>
                        <m:r>
                          <a:rPr lang="cs-CZ" sz="1800" b="1" i="1" kern="0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den>
                    </m:f>
                    <m:r>
                      <a:rPr lang="cs-CZ" sz="1800" b="1" i="1" kern="0" dirty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𝒅𝑽</m:t>
                    </m:r>
                  </m:oMath>
                </a14:m>
                <a:r>
                  <a:rPr lang="cs-CZ" sz="1800" b="1" i="1" kern="0" dirty="0">
                    <a:solidFill>
                      <a:srgbClr val="00287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 </a:t>
                </a:r>
                <a14:m>
                  <m:oMath xmlns:m="http://schemas.openxmlformats.org/officeDocument/2006/math">
                    <m:r>
                      <a:rPr lang="cs-CZ" sz="1800" b="1" i="1" kern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cs-CZ" sz="1800" b="1" i="1" kern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1800" b="1" i="1" kern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𝒏𝑹𝑻</m:t>
                    </m:r>
                    <m:r>
                      <a:rPr lang="cs-CZ" sz="1800" b="1" i="1" kern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cs-CZ" sz="1800" b="1" i="1" kern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𝒍𝒏</m:t>
                    </m:r>
                    <m:r>
                      <a:rPr lang="cs-CZ" sz="1800" b="1" i="1" kern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cs-CZ" sz="1800" b="1" i="1" kern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b="1" i="1" kern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 kern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cs-CZ" sz="1800" b="1" i="1" kern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b="1" i="1" kern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 kern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cs-CZ" sz="1800" b="1" i="1" kern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cs-CZ" sz="1800" b="1" i="1" kern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cs-CZ" sz="1800" b="1" dirty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   </a:t>
                </a:r>
                <a:r>
                  <a:rPr lang="cs-CZ" sz="1800" b="1" i="1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  </a:t>
                </a:r>
              </a:p>
              <a:p>
                <a:pPr lvl="0">
                  <a:spcBef>
                    <a:spcPct val="20000"/>
                  </a:spcBef>
                  <a:buClr>
                    <a:srgbClr val="00287D"/>
                  </a:buClr>
                  <a:buSzPct val="100000"/>
                </a:pPr>
                <a:r>
                  <a:rPr lang="cs-CZ" sz="1800" b="1" i="1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Q</a:t>
                </a:r>
                <a:r>
                  <a:rPr lang="cs-CZ" sz="1800" b="1" i="1" baseline="-25000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T</a:t>
                </a:r>
                <a:r>
                  <a:rPr lang="cs-CZ" sz="1800" b="1" i="1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cs-CZ" sz="1800" b="1" i="1" dirty="0">
                    <a:solidFill>
                      <a:srgbClr val="00287D"/>
                    </a:solidFill>
                    <a:latin typeface="Symbol" panose="05050102010706020507" pitchFamily="18" charset="2"/>
                  </a:rPr>
                  <a:t>= </a:t>
                </a:r>
                <a:r>
                  <a:rPr lang="cs-CZ" sz="1800" b="1" i="1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A</a:t>
                </a:r>
                <a:r>
                  <a:rPr lang="cs-CZ" sz="1800" b="1" i="1" dirty="0">
                    <a:solidFill>
                      <a:srgbClr val="00287D"/>
                    </a:solidFill>
                    <a:latin typeface="Symbol" panose="05050102010706020507" pitchFamily="18" charset="2"/>
                  </a:rPr>
                  <a:t>+ D</a:t>
                </a:r>
                <a:r>
                  <a:rPr lang="cs-CZ" sz="1800" b="1" i="1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U = </a:t>
                </a:r>
                <a14:m>
                  <m:oMath xmlns:m="http://schemas.openxmlformats.org/officeDocument/2006/math">
                    <m:r>
                      <a:rPr lang="cs-CZ" sz="1800" b="1" i="1" ker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cs-CZ" sz="1800" b="1" i="1" kern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cs-CZ" sz="1800" b="1" i="1" kern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cs-CZ" sz="1800" b="1" i="1" ker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1800" b="1" i="1" ker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𝒏𝑹𝑻</m:t>
                    </m:r>
                    <m:r>
                      <a:rPr lang="cs-CZ" sz="1800" b="1" i="1" ker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cs-CZ" sz="1800" b="1" i="1" ker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𝒍𝒏</m:t>
                    </m:r>
                    <m:r>
                      <a:rPr lang="cs-CZ" sz="1800" b="1" i="1" ker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cs-CZ" sz="1800" b="1" i="1" ker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b="1" i="1" ker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 ker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cs-CZ" sz="1800" b="1" i="1" ker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b="1" i="1" ker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 ker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cs-CZ" sz="1800" b="1" i="1" ker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cs-CZ" sz="1800" b="1" i="1" ker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t-BR" sz="1800" b="1" i="1" kern="0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cs-CZ" sz="1800" b="1" i="1" kern="0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      </a:t>
                </a:r>
                <a:endParaRPr lang="cs-CZ" sz="1800" i="1" kern="0" dirty="0">
                  <a:solidFill>
                    <a:srgbClr val="00287D"/>
                  </a:solidFill>
                  <a:latin typeface="Arial"/>
                </a:endParaRPr>
              </a:p>
              <a:p>
                <a:r>
                  <a:rPr lang="cs-CZ" sz="1800" dirty="0">
                    <a:solidFill>
                      <a:srgbClr val="C00000"/>
                    </a:solidFill>
                    <a:latin typeface="+mn-lt"/>
                  </a:rPr>
                  <a:t>Teplo přijaté ideálním plynem při izotermickém ději se rovná práci, kterou plyn vykoná.</a:t>
                </a:r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89" y="4231076"/>
                <a:ext cx="5169468" cy="2358723"/>
              </a:xfrm>
              <a:prstGeom prst="rect">
                <a:avLst/>
              </a:prstGeom>
              <a:blipFill rotWithShape="0">
                <a:blip r:embed="rId4"/>
                <a:stretch>
                  <a:fillRect l="-1061" b="-33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4988" y="2310499"/>
            <a:ext cx="1110645" cy="58237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7190" y="1620096"/>
            <a:ext cx="1298443" cy="578411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9209" y="1183722"/>
            <a:ext cx="1376424" cy="30858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2542" y="4102850"/>
            <a:ext cx="2867198" cy="225669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8380" y="4670995"/>
            <a:ext cx="637619" cy="29634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84C5D7F-AB4C-4BBB-92DB-E68A717B79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7136" y="3083008"/>
            <a:ext cx="1859319" cy="122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71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Adiabatický děj  - </a:t>
            </a:r>
            <a:r>
              <a:rPr lang="cs-CZ" sz="1800" dirty="0"/>
              <a:t>bez tepelné výměny s okolím ( Q = 0)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Odvození </a:t>
            </a:r>
            <a:r>
              <a:rPr lang="cs-CZ" sz="1800" dirty="0" err="1"/>
              <a:t>Poissonova</a:t>
            </a:r>
            <a:r>
              <a:rPr lang="cs-CZ" sz="1800" dirty="0"/>
              <a:t> zákona :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Adiabatický děj s ideálním plynem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6291072" y="321384"/>
                <a:ext cx="2194561" cy="65620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𝒏𝑹</m:t>
                      </m:r>
                    </m:oMath>
                  </m:oMathPara>
                </a14:m>
                <a:endParaRPr lang="cs-CZ" sz="1800" b="1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072" y="321384"/>
                <a:ext cx="2194561" cy="6562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988" y="2310499"/>
            <a:ext cx="1110645" cy="58237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7190" y="1620096"/>
            <a:ext cx="1298443" cy="578411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9209" y="1183722"/>
            <a:ext cx="1376424" cy="30858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DD3CC78-A9B0-4713-9E1C-09E520BE30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694" y="3041747"/>
            <a:ext cx="7302943" cy="111613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06EF41B-E099-4D46-8C3B-13E0398849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578" y="4129405"/>
            <a:ext cx="6481631" cy="211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05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Adiabatický děj  - </a:t>
            </a:r>
            <a:r>
              <a:rPr lang="cs-CZ" sz="1800" dirty="0"/>
              <a:t>bez tepelné výměny s okolím ( Q = 0)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Odvození </a:t>
            </a:r>
            <a:r>
              <a:rPr lang="cs-CZ" sz="1800" dirty="0" err="1"/>
              <a:t>Poissonova</a:t>
            </a:r>
            <a:r>
              <a:rPr lang="cs-CZ" sz="1800" dirty="0"/>
              <a:t> zákona :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Adiabatický děj s ideálním plynem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6291072" y="321384"/>
                <a:ext cx="2194561" cy="65620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𝒏𝑹</m:t>
                      </m:r>
                    </m:oMath>
                  </m:oMathPara>
                </a14:m>
                <a:endParaRPr lang="cs-CZ" sz="1800" b="1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072" y="321384"/>
                <a:ext cx="2194561" cy="6562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988" y="2310499"/>
            <a:ext cx="1110645" cy="58237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7190" y="1620096"/>
            <a:ext cx="1298443" cy="578411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9209" y="1183722"/>
            <a:ext cx="1376424" cy="30858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E250741-0D7D-4BAD-A00F-B828B00025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589" y="3162845"/>
            <a:ext cx="5641340" cy="308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67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Adiabatický děj  - </a:t>
            </a:r>
            <a:r>
              <a:rPr lang="cs-CZ" sz="1800" dirty="0"/>
              <a:t>bez tepelné výměny s okolím ( Q = 0)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Adiabatický děj s ideálním plynem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987365" y="2402688"/>
                <a:ext cx="5870635" cy="36933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Sup>
                        <m:sSubSupPr>
                          <m:ctrlP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𝜿</m:t>
                          </m:r>
                        </m:sup>
                      </m:sSubSup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Sup>
                        <m:sSubSupPr>
                          <m:ctrlP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𝜿</m:t>
                          </m:r>
                        </m:sup>
                      </m:sSubSup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sSup>
                        <m:sSupPr>
                          <m:ctrlP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𝜿</m:t>
                          </m:r>
                        </m:sup>
                      </m:sSup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𝒌𝒐𝒏𝒔𝒕</m:t>
                      </m:r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𝒏𝑹𝑻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sz="1800" b="1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65" y="2402688"/>
                <a:ext cx="5870635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6291072" y="321384"/>
                <a:ext cx="2194561" cy="65620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𝒏𝑹</m:t>
                      </m:r>
                    </m:oMath>
                  </m:oMathPara>
                </a14:m>
                <a:endParaRPr lang="cs-CZ" sz="1800" b="1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072" y="321384"/>
                <a:ext cx="2194561" cy="6562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507296" y="2932949"/>
                <a:ext cx="7976044" cy="1214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800" dirty="0">
                    <a:latin typeface="Times New Roman" panose="02020603050405020304" pitchFamily="18" charset="0"/>
                  </a:rPr>
                  <a:t>kde </a:t>
                </a:r>
                <a:r>
                  <a:rPr lang="cs-CZ" sz="1800" dirty="0">
                    <a:latin typeface="Symbol" panose="05050102010706020507" pitchFamily="18" charset="2"/>
                  </a:rPr>
                  <a:t>k </a:t>
                </a:r>
                <a:r>
                  <a:rPr lang="cs-CZ" sz="1800" dirty="0">
                    <a:latin typeface="Times New Roman" panose="02020603050405020304" pitchFamily="18" charset="0"/>
                  </a:rPr>
                  <a:t>je </a:t>
                </a:r>
                <a:r>
                  <a:rPr lang="cs-CZ" sz="1800" b="1" dirty="0" err="1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Poissonova</a:t>
                </a:r>
                <a:r>
                  <a:rPr lang="cs-CZ" sz="1800" b="1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 konstanta</a:t>
                </a:r>
                <a:r>
                  <a:rPr lang="cs-CZ" sz="1800" dirty="0">
                    <a:latin typeface="Times New Roman" panose="02020603050405020304" pitchFamily="18" charset="0"/>
                  </a:rPr>
                  <a:t>. </a:t>
                </a:r>
                <a:r>
                  <a:rPr lang="cs-CZ" sz="1800" dirty="0" err="1">
                    <a:latin typeface="Times New Roman" panose="02020603050405020304" pitchFamily="18" charset="0"/>
                  </a:rPr>
                  <a:t>Poissonova</a:t>
                </a:r>
                <a:r>
                  <a:rPr lang="cs-CZ" sz="1800" dirty="0">
                    <a:latin typeface="Times New Roman" panose="02020603050405020304" pitchFamily="18" charset="0"/>
                  </a:rPr>
                  <a:t> konstanta je definována vztahem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𝜿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sub>
                          </m:sSub>
                        </m:den>
                      </m:f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den>
                      </m:f>
                    </m:oMath>
                  </m:oMathPara>
                </a14:m>
                <a:endParaRPr lang="cs-CZ" sz="1800" b="1" dirty="0">
                  <a:solidFill>
                    <a:srgbClr val="00287D"/>
                  </a:solidFill>
                  <a:latin typeface="Symbol" panose="05050102010706020507" pitchFamily="18" charset="2"/>
                </a:endParaRPr>
              </a:p>
              <a:p>
                <a:r>
                  <a:rPr lang="cs-CZ" sz="1800" dirty="0">
                    <a:latin typeface="Times New Roman" panose="02020603050405020304" pitchFamily="18" charset="0"/>
                  </a:rPr>
                  <a:t>kde </a:t>
                </a:r>
                <a:r>
                  <a:rPr lang="cs-CZ" sz="1800" i="1" dirty="0">
                    <a:latin typeface="Times New Roman" panose="02020603050405020304" pitchFamily="18" charset="0"/>
                  </a:rPr>
                  <a:t>i </a:t>
                </a:r>
                <a:r>
                  <a:rPr lang="cs-CZ" sz="1800" dirty="0">
                    <a:latin typeface="Times New Roman" panose="02020603050405020304" pitchFamily="18" charset="0"/>
                  </a:rPr>
                  <a:t>je po</a:t>
                </a:r>
                <a:r>
                  <a:rPr lang="cs-CZ" sz="1800" dirty="0">
                    <a:latin typeface="TimesNewRoman"/>
                  </a:rPr>
                  <a:t>č</a:t>
                </a:r>
                <a:r>
                  <a:rPr lang="cs-CZ" sz="1800" dirty="0">
                    <a:latin typeface="Times New Roman" panose="02020603050405020304" pitchFamily="18" charset="0"/>
                  </a:rPr>
                  <a:t>et stup</a:t>
                </a:r>
                <a:r>
                  <a:rPr lang="cs-CZ" sz="1800" dirty="0">
                    <a:latin typeface="TimesNewRoman"/>
                  </a:rPr>
                  <a:t>ňů </a:t>
                </a:r>
                <a:r>
                  <a:rPr lang="cs-CZ" sz="1800" dirty="0">
                    <a:latin typeface="Times New Roman" panose="02020603050405020304" pitchFamily="18" charset="0"/>
                  </a:rPr>
                  <a:t>volnosti molekuly ideálního plynu.</a:t>
                </a:r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96" y="2932949"/>
                <a:ext cx="7976044" cy="1214500"/>
              </a:xfrm>
              <a:prstGeom prst="rect">
                <a:avLst/>
              </a:prstGeom>
              <a:blipFill rotWithShape="0">
                <a:blip r:embed="rId4"/>
                <a:stretch>
                  <a:fillRect l="-611" t="-3015" b="-75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507295" y="4242682"/>
                <a:ext cx="5680450" cy="2153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800" dirty="0">
                    <a:latin typeface="+mn-lt"/>
                  </a:rPr>
                  <a:t>V p-V diagramu:  </a:t>
                </a:r>
                <a:r>
                  <a:rPr lang="cs-CZ" sz="1800" b="1" dirty="0">
                    <a:solidFill>
                      <a:srgbClr val="00287D"/>
                    </a:solidFill>
                    <a:latin typeface="+mn-lt"/>
                  </a:rPr>
                  <a:t>adiabata         </a:t>
                </a:r>
                <a:r>
                  <a:rPr lang="cs-CZ" sz="1800" dirty="0">
                    <a:solidFill>
                      <a:srgbClr val="00287D"/>
                    </a:solidFill>
                    <a:latin typeface="+mn-lt"/>
                  </a:rPr>
                  <a:t>(</a:t>
                </a:r>
                <a:r>
                  <a:rPr lang="cs-CZ" sz="1800" i="1" dirty="0">
                    <a:solidFill>
                      <a:srgbClr val="00287D"/>
                    </a:solidFill>
                    <a:latin typeface="+mn-lt"/>
                  </a:rPr>
                  <a:t>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𝑘𝑜𝑛𝑠𝑡</m:t>
                        </m:r>
                      </m:num>
                      <m:den>
                        <m:sSup>
                          <m:sSupPr>
                            <m:ctrlPr>
                              <a:rPr lang="cs-CZ" sz="1800" i="1" dirty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b="0" i="1" dirty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cs-CZ" sz="1800" i="1" dirty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</m:sup>
                        </m:sSup>
                      </m:den>
                    </m:f>
                  </m:oMath>
                </a14:m>
                <a:r>
                  <a:rPr lang="cs-CZ" sz="1800" dirty="0">
                    <a:solidFill>
                      <a:srgbClr val="00287D"/>
                    </a:solidFill>
                    <a:latin typeface="+mn-lt"/>
                  </a:rPr>
                  <a:t>)</a:t>
                </a:r>
              </a:p>
              <a:p>
                <a:r>
                  <a:rPr lang="cs-CZ" sz="1800" b="1" i="1" dirty="0">
                    <a:solidFill>
                      <a:srgbClr val="00287D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cs-CZ" sz="1800" b="1" i="1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U = - A = </a:t>
                </a:r>
                <a:r>
                  <a:rPr lang="cs-CZ" sz="1800" b="1" i="1" dirty="0" err="1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mc</a:t>
                </a:r>
                <a:r>
                  <a:rPr lang="cs-CZ" sz="1800" b="1" i="1" baseline="-25000" dirty="0" err="1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V</a:t>
                </a:r>
                <a:r>
                  <a:rPr lang="pt-BR" sz="1800" b="1" i="1" kern="0" dirty="0">
                    <a:solidFill>
                      <a:srgbClr val="00287D"/>
                    </a:solidFill>
                    <a:latin typeface="Symbol" panose="05050102010706020507" pitchFamily="18" charset="2"/>
                  </a:rPr>
                  <a:t> D</a:t>
                </a:r>
                <a:r>
                  <a:rPr lang="pt-BR" sz="1800" b="1" i="1" kern="0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T</a:t>
                </a:r>
                <a:r>
                  <a:rPr lang="cs-CZ" sz="1800" b="1" i="1" kern="0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 </a:t>
                </a:r>
                <a:endParaRPr lang="cs-CZ" sz="1800" b="1" dirty="0">
                  <a:solidFill>
                    <a:srgbClr val="00287D"/>
                  </a:solidFill>
                  <a:latin typeface="+mn-lt"/>
                </a:endParaRPr>
              </a:p>
              <a:p>
                <a:r>
                  <a:rPr lang="cs-CZ" sz="1800" dirty="0">
                    <a:solidFill>
                      <a:srgbClr val="C00000"/>
                    </a:solidFill>
                    <a:latin typeface="+mn-lt"/>
                  </a:rPr>
                  <a:t>Při adiabatickém stlačení plynu v nádobě konají práci vnější síly, plyn práci spotřebovává a jeho vnitřní energie a teplota se zvětšuje. Při adiabatickém rozpínání koná práci plyn a jeho vnitřní energie a teplota se zmenšuje.</a:t>
                </a:r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95" y="4242682"/>
                <a:ext cx="5680450" cy="2153410"/>
              </a:xfrm>
              <a:prstGeom prst="rect">
                <a:avLst/>
              </a:prstGeom>
              <a:blipFill rotWithShape="0">
                <a:blip r:embed="rId5"/>
                <a:stretch>
                  <a:fillRect l="-858" r="-107" b="-36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4988" y="2310499"/>
            <a:ext cx="1110645" cy="58237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7190" y="1620096"/>
            <a:ext cx="1298443" cy="578411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9209" y="1183722"/>
            <a:ext cx="1376424" cy="30858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2565" y="4295602"/>
            <a:ext cx="637619" cy="29634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7745" y="3894325"/>
            <a:ext cx="2822661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81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Adiabatický děj  - </a:t>
            </a:r>
            <a:r>
              <a:rPr lang="cs-CZ" sz="1800" dirty="0"/>
              <a:t>bez tepelné výměny s okolím ( Q = 0)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Adiabatický děj s ideálním plynem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14" name="Obdélník 13"/>
          <p:cNvSpPr/>
          <p:nvPr/>
        </p:nvSpPr>
        <p:spPr>
          <a:xfrm>
            <a:off x="422694" y="2718158"/>
            <a:ext cx="81269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87D"/>
                </a:solidFill>
                <a:latin typeface="+mn-lt"/>
              </a:rPr>
              <a:t>V technické praxi </a:t>
            </a:r>
            <a:r>
              <a:rPr lang="cs-CZ" sz="1800" dirty="0">
                <a:latin typeface="+mn-lt"/>
              </a:rPr>
              <a:t>se dosáhne </a:t>
            </a:r>
            <a:r>
              <a:rPr lang="cs-CZ" sz="1800" dirty="0">
                <a:solidFill>
                  <a:srgbClr val="00287D"/>
                </a:solidFill>
                <a:latin typeface="+mn-lt"/>
              </a:rPr>
              <a:t>adiabatické komprese </a:t>
            </a:r>
            <a:r>
              <a:rPr lang="cs-CZ" sz="1800" dirty="0">
                <a:latin typeface="+mn-lt"/>
              </a:rPr>
              <a:t>nebo </a:t>
            </a:r>
            <a:r>
              <a:rPr lang="cs-CZ" sz="1800" dirty="0">
                <a:solidFill>
                  <a:srgbClr val="00287D"/>
                </a:solidFill>
                <a:latin typeface="+mn-lt"/>
              </a:rPr>
              <a:t>expanze</a:t>
            </a:r>
            <a:r>
              <a:rPr lang="cs-CZ" sz="1800" dirty="0">
                <a:latin typeface="+mn-lt"/>
              </a:rPr>
              <a:t> zmenšením nebo zvětšením objemu plynu </a:t>
            </a:r>
            <a:r>
              <a:rPr lang="cs-CZ" sz="1800" dirty="0">
                <a:solidFill>
                  <a:srgbClr val="C00000"/>
                </a:solidFill>
                <a:latin typeface="+mn-lt"/>
              </a:rPr>
              <a:t>ve velmi krátké době </a:t>
            </a:r>
            <a:r>
              <a:rPr lang="cs-CZ" sz="1800" dirty="0">
                <a:latin typeface="+mn-lt"/>
              </a:rPr>
              <a:t>tak, že plyn během této doby nepřijme ani neodevzdá svému okolí teplo.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8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>
                <a:latin typeface="+mn-lt"/>
              </a:rPr>
              <a:t>Ochlazení plynu, které provází adiabatickou expanzi, se využívá k získání nízkých teplot.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8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>
                <a:latin typeface="+mn-lt"/>
              </a:rPr>
              <a:t>U vznětových motorů se při adiabatické kompresi vzduchu zvýší jeho teplota na zápalnou teplotu nafty, která po vstříknutí do horkého vzduchu se vznítí.</a:t>
            </a:r>
            <a:endParaRPr lang="cs-CZ" sz="1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146" name="Picture 2" descr="Adiabatic Gas Compression GIF | Gfycat">
            <a:extLst>
              <a:ext uri="{FF2B5EF4-FFF2-40B4-BE49-F238E27FC236}">
                <a16:creationId xmlns:a16="http://schemas.microsoft.com/office/drawing/2014/main" id="{500F83C2-3E73-45AE-B3DC-21018E43A9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090" y="218010"/>
            <a:ext cx="3041650" cy="175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540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Polytropický děj  - </a:t>
            </a:r>
            <a:r>
              <a:rPr lang="cs-CZ" sz="1800" dirty="0"/>
              <a:t>nemění se tepelná kapacita plynu ( </a:t>
            </a:r>
            <a:r>
              <a:rPr lang="cs-CZ" sz="1800" dirty="0" err="1"/>
              <a:t>C</a:t>
            </a:r>
            <a:r>
              <a:rPr lang="cs-CZ" sz="1800" baseline="-25000" dirty="0" err="1">
                <a:latin typeface="Symbol" panose="05050102010706020507" pitchFamily="18" charset="2"/>
              </a:rPr>
              <a:t>n</a:t>
            </a:r>
            <a:r>
              <a:rPr lang="cs-CZ" sz="1800" dirty="0"/>
              <a:t> = </a:t>
            </a:r>
            <a:r>
              <a:rPr lang="cs-CZ" sz="1800" dirty="0" err="1"/>
              <a:t>konst</a:t>
            </a:r>
            <a:r>
              <a:rPr lang="cs-CZ" sz="1800" dirty="0"/>
              <a:t>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Polytropi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cký děj s ideálním plynem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978566" y="2679652"/>
                <a:ext cx="5870635" cy="36933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Sup>
                        <m:sSubSupPr>
                          <m:ctrlP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sup>
                      </m:sSubSup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Sup>
                        <m:sSubSupPr>
                          <m:ctrlP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sup>
                      </m:sSubSup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sSup>
                        <m:sSupPr>
                          <m:ctrlP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sup>
                      </m:sSup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𝒌𝒐𝒏𝒔𝒕</m:t>
                      </m:r>
                    </m:oMath>
                  </m:oMathPara>
                </a14:m>
                <a:endParaRPr lang="cs-CZ" sz="1800" b="1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566" y="2679652"/>
                <a:ext cx="5870635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6291072" y="321384"/>
                <a:ext cx="2194561" cy="65620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𝒏𝑹</m:t>
                      </m:r>
                    </m:oMath>
                  </m:oMathPara>
                </a14:m>
                <a:endParaRPr lang="cs-CZ" sz="1800" b="1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072" y="321384"/>
                <a:ext cx="2194561" cy="6562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422694" y="4136623"/>
                <a:ext cx="7976044" cy="12239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800" dirty="0">
                    <a:latin typeface="Times New Roman" panose="02020603050405020304" pitchFamily="18" charset="0"/>
                  </a:rPr>
                  <a:t>kde </a:t>
                </a:r>
                <a:r>
                  <a:rPr lang="cs-CZ" sz="1800" b="1" dirty="0">
                    <a:solidFill>
                      <a:srgbClr val="00287D"/>
                    </a:solidFill>
                    <a:latin typeface="Symbol" panose="05050102010706020507" pitchFamily="18" charset="2"/>
                  </a:rPr>
                  <a:t>n</a:t>
                </a:r>
                <a:r>
                  <a:rPr lang="cs-CZ" sz="1800" dirty="0">
                    <a:latin typeface="Symbol" panose="05050102010706020507" pitchFamily="18" charset="2"/>
                  </a:rPr>
                  <a:t> </a:t>
                </a:r>
                <a:r>
                  <a:rPr lang="cs-CZ" sz="1800" dirty="0">
                    <a:latin typeface="Times New Roman" panose="02020603050405020304" pitchFamily="18" charset="0"/>
                  </a:rPr>
                  <a:t>je </a:t>
                </a:r>
                <a:r>
                  <a:rPr lang="cs-CZ" sz="1800" b="1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polytropický koeficient</a:t>
                </a:r>
                <a:r>
                  <a:rPr lang="cs-CZ" sz="1800" dirty="0">
                    <a:latin typeface="Times New Roman" panose="02020603050405020304" pitchFamily="18" charset="0"/>
                  </a:rPr>
                  <a:t>. 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𝒎𝒑</m:t>
                              </m:r>
                            </m:sub>
                          </m:sSub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𝑪𝒎</m:t>
                                  </m:r>
                                </m:e>
                                <m:sub>
                                  <m: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𝑽</m:t>
                                  </m:r>
                                </m:sub>
                              </m:s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𝑪𝒎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800" b="1" dirty="0">
                  <a:solidFill>
                    <a:srgbClr val="00287D"/>
                  </a:solidFill>
                  <a:latin typeface="Symbol" panose="05050102010706020507" pitchFamily="18" charset="2"/>
                </a:endParaRPr>
              </a:p>
              <a:p>
                <a:r>
                  <a:rPr lang="cs-CZ" sz="1800" dirty="0">
                    <a:latin typeface="Times New Roman" panose="02020603050405020304" pitchFamily="18" charset="0"/>
                  </a:rPr>
                  <a:t>kde </a:t>
                </a:r>
                <a:r>
                  <a:rPr lang="cs-CZ" sz="1800" dirty="0" err="1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cs-CZ" sz="1800" baseline="-25000" dirty="0" err="1">
                    <a:solidFill>
                      <a:srgbClr val="00287D"/>
                    </a:solidFill>
                    <a:latin typeface="+mn-lt"/>
                  </a:rPr>
                  <a:t>m</a:t>
                </a:r>
                <a:r>
                  <a:rPr lang="cs-CZ" sz="1800" baseline="-25000" dirty="0" err="1">
                    <a:solidFill>
                      <a:srgbClr val="00287D"/>
                    </a:solidFill>
                    <a:latin typeface="Symbol" panose="05050102010706020507" pitchFamily="18" charset="2"/>
                  </a:rPr>
                  <a:t>n</a:t>
                </a:r>
                <a:r>
                  <a:rPr lang="cs-CZ" sz="1800" i="1" dirty="0">
                    <a:latin typeface="Times New Roman" panose="02020603050405020304" pitchFamily="18" charset="0"/>
                  </a:rPr>
                  <a:t> </a:t>
                </a:r>
                <a:r>
                  <a:rPr lang="cs-CZ" sz="1800" dirty="0">
                    <a:latin typeface="Times New Roman" panose="02020603050405020304" pitchFamily="18" charset="0"/>
                  </a:rPr>
                  <a:t>je molární polytropická tepelná kapacita.</a:t>
                </a:r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94" y="4136623"/>
                <a:ext cx="7976044" cy="1223925"/>
              </a:xfrm>
              <a:prstGeom prst="rect">
                <a:avLst/>
              </a:prstGeom>
              <a:blipFill rotWithShape="0">
                <a:blip r:embed="rId4"/>
                <a:stretch>
                  <a:fillRect l="-611" t="-3500" b="-7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507295" y="5505603"/>
                <a:ext cx="5680450" cy="491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800" dirty="0">
                    <a:latin typeface="+mn-lt"/>
                  </a:rPr>
                  <a:t>V p-V diagramu:  </a:t>
                </a:r>
                <a:r>
                  <a:rPr lang="cs-CZ" sz="1800" b="1" dirty="0">
                    <a:solidFill>
                      <a:srgbClr val="00287D"/>
                    </a:solidFill>
                    <a:latin typeface="+mn-lt"/>
                  </a:rPr>
                  <a:t>polytropa         </a:t>
                </a:r>
                <a:r>
                  <a:rPr lang="cs-CZ" sz="1800" dirty="0">
                    <a:solidFill>
                      <a:srgbClr val="00287D"/>
                    </a:solidFill>
                    <a:latin typeface="+mn-lt"/>
                  </a:rPr>
                  <a:t>(</a:t>
                </a:r>
                <a:r>
                  <a:rPr lang="cs-CZ" sz="1800" i="1" dirty="0">
                    <a:solidFill>
                      <a:srgbClr val="00287D"/>
                    </a:solidFill>
                    <a:latin typeface="+mn-lt"/>
                  </a:rPr>
                  <a:t>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𝑘𝑜𝑛𝑠𝑡</m:t>
                        </m:r>
                      </m:num>
                      <m:den>
                        <m:sSup>
                          <m:sSupPr>
                            <m:ctrlPr>
                              <a:rPr lang="cs-CZ" sz="1800" i="1" dirty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b="0" i="1" dirty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cs-CZ" sz="1800" i="1" dirty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sup>
                        </m:sSup>
                      </m:den>
                    </m:f>
                  </m:oMath>
                </a14:m>
                <a:r>
                  <a:rPr lang="cs-CZ" sz="1800" dirty="0">
                    <a:solidFill>
                      <a:srgbClr val="00287D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95" y="5505603"/>
                <a:ext cx="5680450" cy="491417"/>
              </a:xfrm>
              <a:prstGeom prst="rect">
                <a:avLst/>
              </a:prstGeom>
              <a:blipFill rotWithShape="0">
                <a:blip r:embed="rId5"/>
                <a:stretch>
                  <a:fillRect l="-858" b="-61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4988" y="2174516"/>
            <a:ext cx="1110645" cy="58237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6337" y="1509478"/>
            <a:ext cx="1298443" cy="578411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9209" y="1183722"/>
            <a:ext cx="1376424" cy="30858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2565" y="4295602"/>
            <a:ext cx="637619" cy="29634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7745" y="3894325"/>
            <a:ext cx="2822661" cy="2468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978565" y="3133493"/>
                <a:ext cx="5870635" cy="3877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sSubSup>
                        <m:sSubSupPr>
                          <m:ctrlP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sSubSup>
                        <m:sSubSupPr>
                          <m:ctrlP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</m:t>
                      </m:r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sSup>
                        <m:sSupPr>
                          <m:ctrlP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𝒌𝒐𝒏𝒔𝒕</m:t>
                      </m:r>
                    </m:oMath>
                  </m:oMathPara>
                </a14:m>
                <a:endParaRPr lang="cs-CZ" sz="1800" b="1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565" y="3133493"/>
                <a:ext cx="5870635" cy="387735"/>
              </a:xfrm>
              <a:prstGeom prst="rect">
                <a:avLst/>
              </a:prstGeom>
              <a:blipFill rotWithShape="0">
                <a:blip r:embed="rId11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987365" y="3676746"/>
                <a:ext cx="5870635" cy="39703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sup>
                      </m:sSubSup>
                      <m:sSubSup>
                        <m:sSubSupPr>
                          <m:ctrlP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sup>
                      </m:sSubSup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sup>
                      </m:sSubSup>
                      <m:sSubSup>
                        <m:sSubSupPr>
                          <m:ctrlP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sup>
                      </m:sSubSup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</m:t>
                      </m:r>
                      <m:sSup>
                        <m:sSupPr>
                          <m:ctrlP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sup>
                      </m:sSup>
                      <m:sSup>
                        <m:sSupPr>
                          <m:ctrlP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p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sup>
                      </m:sSup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𝒌𝒐𝒏𝒔𝒕</m:t>
                      </m:r>
                    </m:oMath>
                  </m:oMathPara>
                </a14:m>
                <a:endParaRPr lang="cs-CZ" sz="1800" b="1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65" y="3676746"/>
                <a:ext cx="5870635" cy="397032"/>
              </a:xfrm>
              <a:prstGeom prst="rect">
                <a:avLst/>
              </a:prstGeom>
              <a:blipFill rotWithShape="0">
                <a:blip r:embed="rId12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Volný tvar 10"/>
          <p:cNvSpPr/>
          <p:nvPr/>
        </p:nvSpPr>
        <p:spPr bwMode="auto">
          <a:xfrm>
            <a:off x="6931152" y="4187952"/>
            <a:ext cx="1684885" cy="1652754"/>
          </a:xfrm>
          <a:custGeom>
            <a:avLst/>
            <a:gdLst>
              <a:gd name="connsiteX0" fmla="*/ 0 w 1684885"/>
              <a:gd name="connsiteY0" fmla="*/ 0 h 1652754"/>
              <a:gd name="connsiteX1" fmla="*/ 356616 w 1684885"/>
              <a:gd name="connsiteY1" fmla="*/ 1088136 h 1652754"/>
              <a:gd name="connsiteX2" fmla="*/ 1600200 w 1684885"/>
              <a:gd name="connsiteY2" fmla="*/ 1618488 h 1652754"/>
              <a:gd name="connsiteX3" fmla="*/ 1572768 w 1684885"/>
              <a:gd name="connsiteY3" fmla="*/ 1600200 h 1652754"/>
              <a:gd name="connsiteX4" fmla="*/ 1563624 w 1684885"/>
              <a:gd name="connsiteY4" fmla="*/ 1600200 h 165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885" h="1652754">
                <a:moveTo>
                  <a:pt x="0" y="0"/>
                </a:moveTo>
                <a:cubicBezTo>
                  <a:pt x="44958" y="409194"/>
                  <a:pt x="89916" y="818388"/>
                  <a:pt x="356616" y="1088136"/>
                </a:cubicBezTo>
                <a:cubicBezTo>
                  <a:pt x="623316" y="1357884"/>
                  <a:pt x="1397508" y="1533144"/>
                  <a:pt x="1600200" y="1618488"/>
                </a:cubicBezTo>
                <a:cubicBezTo>
                  <a:pt x="1802892" y="1703832"/>
                  <a:pt x="1578864" y="1603248"/>
                  <a:pt x="1572768" y="1600200"/>
                </a:cubicBezTo>
                <a:cubicBezTo>
                  <a:pt x="1566672" y="1597152"/>
                  <a:pt x="1580388" y="1638300"/>
                  <a:pt x="1563624" y="1600200"/>
                </a:cubicBezTo>
              </a:path>
            </a:pathLst>
          </a:custGeom>
          <a:noFill/>
          <a:ln w="952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Kruhový děj  - </a:t>
            </a:r>
            <a:r>
              <a:rPr lang="cs-CZ" sz="1800" dirty="0"/>
              <a:t>Termodynamický děj, při kterém je </a:t>
            </a:r>
            <a:r>
              <a:rPr lang="cs-CZ" sz="1800" dirty="0">
                <a:solidFill>
                  <a:srgbClr val="00287D"/>
                </a:solidFill>
              </a:rPr>
              <a:t>konečný stav </a:t>
            </a:r>
            <a:r>
              <a:rPr lang="cs-CZ" sz="1800" dirty="0"/>
              <a:t>soustavy totožný s </a:t>
            </a:r>
            <a:r>
              <a:rPr lang="cs-CZ" sz="1800" dirty="0">
                <a:solidFill>
                  <a:srgbClr val="00287D"/>
                </a:solidFill>
              </a:rPr>
              <a:t>počátečním stavem </a:t>
            </a:r>
            <a:r>
              <a:rPr lang="cs-CZ" sz="1800" dirty="0"/>
              <a:t>(tj. se stejnou vnitřní energií </a:t>
            </a:r>
            <a:r>
              <a:rPr lang="cs-CZ" sz="1800" kern="1200" dirty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cs-CZ" sz="1800" i="1" kern="1200" dirty="0">
                <a:solidFill>
                  <a:srgbClr val="000000"/>
                </a:solidFill>
                <a:latin typeface="Times New Roman" panose="02020603050405020304" pitchFamily="18" charset="0"/>
              </a:rPr>
              <a:t>U =0</a:t>
            </a:r>
            <a:r>
              <a:rPr lang="cs-CZ" sz="1800" dirty="0"/>
              <a:t>).</a:t>
            </a:r>
          </a:p>
          <a:p>
            <a:pPr marL="0" indent="0">
              <a:buNone/>
            </a:pPr>
            <a:r>
              <a:rPr lang="cs-CZ" sz="1800" dirty="0"/>
              <a:t>Grafickým znázorněním kruhového děje ve stavovém diagramu ( p-V, V-T, p-T ) je vždy </a:t>
            </a:r>
            <a:r>
              <a:rPr lang="cs-CZ" sz="1800" dirty="0">
                <a:solidFill>
                  <a:srgbClr val="C00000"/>
                </a:solidFill>
              </a:rPr>
              <a:t>uzavřená</a:t>
            </a:r>
            <a:r>
              <a:rPr lang="cs-CZ" sz="1800" dirty="0"/>
              <a:t> křivka.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Práce A je dána obsahem plochy uvnitř uzavřené křivky</a:t>
            </a:r>
          </a:p>
          <a:p>
            <a:pPr marL="0" indent="0">
              <a:buNone/>
            </a:pPr>
            <a:r>
              <a:rPr lang="cs-CZ" sz="1800" dirty="0"/>
              <a:t>znázorňující kruhový děj .</a:t>
            </a:r>
          </a:p>
          <a:p>
            <a:pPr marL="0" lvl="0" indent="0">
              <a:buNone/>
            </a:pPr>
            <a:r>
              <a:rPr lang="pt-BR" sz="1800" b="1" i="1" dirty="0">
                <a:latin typeface="Times New Roman" panose="02020603050405020304" pitchFamily="18" charset="0"/>
              </a:rPr>
              <a:t>A </a:t>
            </a:r>
            <a:r>
              <a:rPr lang="pt-BR" sz="1800" b="1" i="1" dirty="0">
                <a:latin typeface="Symbol" panose="05050102010706020507" pitchFamily="18" charset="2"/>
              </a:rPr>
              <a:t>= </a:t>
            </a:r>
            <a:r>
              <a:rPr lang="pt-BR" sz="1800" b="1" i="1" dirty="0">
                <a:latin typeface="Times New Roman" panose="02020603050405020304" pitchFamily="18" charset="0"/>
              </a:rPr>
              <a:t>A</a:t>
            </a:r>
            <a:r>
              <a:rPr lang="cs-CZ" sz="1800" b="1" i="1" baseline="-25000" dirty="0">
                <a:latin typeface="Times New Roman" panose="02020603050405020304" pitchFamily="18" charset="0"/>
              </a:rPr>
              <a:t>1</a:t>
            </a:r>
            <a:r>
              <a:rPr lang="pt-BR" sz="1800" b="1" i="1" dirty="0">
                <a:latin typeface="Times New Roman" panose="02020603050405020304" pitchFamily="18" charset="0"/>
              </a:rPr>
              <a:t> </a:t>
            </a:r>
            <a:r>
              <a:rPr lang="pt-BR" sz="1800" b="1" i="1" dirty="0">
                <a:latin typeface="Symbol" panose="05050102010706020507" pitchFamily="18" charset="2"/>
              </a:rPr>
              <a:t>+ </a:t>
            </a:r>
            <a:r>
              <a:rPr lang="pt-BR" sz="1800" b="1" i="1" dirty="0">
                <a:latin typeface="Times New Roman" panose="02020603050405020304" pitchFamily="18" charset="0"/>
              </a:rPr>
              <a:t>A</a:t>
            </a:r>
            <a:r>
              <a:rPr lang="cs-CZ" sz="1800" b="1" i="1" baseline="-25000" dirty="0">
                <a:latin typeface="Times New Roman" panose="02020603050405020304" pitchFamily="18" charset="0"/>
              </a:rPr>
              <a:t>2</a:t>
            </a:r>
            <a:r>
              <a:rPr lang="pt-BR" sz="1800" b="1" i="1" dirty="0">
                <a:latin typeface="Times New Roman" panose="02020603050405020304" pitchFamily="18" charset="0"/>
              </a:rPr>
              <a:t> , kde  </a:t>
            </a:r>
            <a:r>
              <a:rPr lang="pt-BR" sz="800" b="1" i="1" dirty="0">
                <a:latin typeface="Times New Roman" panose="02020603050405020304" pitchFamily="18" charset="0"/>
              </a:rPr>
              <a:t> </a:t>
            </a:r>
            <a:r>
              <a:rPr lang="pt-BR" sz="1800" b="1" i="1" dirty="0">
                <a:latin typeface="Times New Roman" panose="02020603050405020304" pitchFamily="18" charset="0"/>
              </a:rPr>
              <a:t>A</a:t>
            </a:r>
            <a:r>
              <a:rPr lang="cs-CZ" sz="1800" b="1" i="1" baseline="-25000" dirty="0">
                <a:latin typeface="Times New Roman" panose="02020603050405020304" pitchFamily="18" charset="0"/>
              </a:rPr>
              <a:t>1</a:t>
            </a:r>
            <a:r>
              <a:rPr lang="pt-BR" sz="1800" b="1" i="1" dirty="0">
                <a:latin typeface="Times New Roman" panose="02020603050405020304" pitchFamily="18" charset="0"/>
              </a:rPr>
              <a:t> </a:t>
            </a:r>
            <a:r>
              <a:rPr lang="pt-BR" sz="1800" b="1" i="1" dirty="0">
                <a:latin typeface="Symbol" panose="05050102010706020507" pitchFamily="18" charset="2"/>
              </a:rPr>
              <a:t>&gt;</a:t>
            </a:r>
            <a:r>
              <a:rPr lang="pt-BR" sz="1800" b="1" i="1" dirty="0">
                <a:latin typeface="Times New Roman" panose="02020603050405020304" pitchFamily="18" charset="0"/>
              </a:rPr>
              <a:t> 0</a:t>
            </a:r>
            <a:r>
              <a:rPr lang="cs-CZ" sz="1800" b="1" i="1" dirty="0">
                <a:latin typeface="Times New Roman" panose="02020603050405020304" pitchFamily="18" charset="0"/>
              </a:rPr>
              <a:t>  a  </a:t>
            </a:r>
            <a:r>
              <a:rPr lang="pt-BR" sz="1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cs-CZ" sz="1800" b="1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pt-BR" sz="1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&lt;</a:t>
            </a:r>
            <a:r>
              <a:rPr lang="pt-BR" sz="1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0</a:t>
            </a:r>
            <a:r>
              <a:rPr lang="cs-CZ" sz="1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0" lvl="0" indent="0">
              <a:buNone/>
            </a:pPr>
            <a:r>
              <a:rPr lang="cs-CZ" sz="1800" b="1" i="1" kern="120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cs-CZ" sz="1800" b="1" i="1" kern="1200" dirty="0">
                <a:solidFill>
                  <a:srgbClr val="000000"/>
                </a:solidFill>
                <a:latin typeface="Symbol" panose="05050102010706020507" pitchFamily="18" charset="2"/>
              </a:rPr>
              <a:t>= </a:t>
            </a:r>
            <a:r>
              <a:rPr lang="pt-BR" sz="1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cs-CZ" sz="1800" b="1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pt-BR" sz="1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t-BR" sz="1800" b="1" i="1" dirty="0">
                <a:solidFill>
                  <a:srgbClr val="000000"/>
                </a:solidFill>
                <a:latin typeface="Symbol" panose="05050102010706020507" pitchFamily="18" charset="2"/>
              </a:rPr>
              <a:t>+ </a:t>
            </a:r>
            <a:r>
              <a:rPr lang="pt-BR" sz="1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cs-CZ" sz="1800" b="1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cs-CZ" sz="1800" b="1" i="1" kern="1200" dirty="0">
                <a:solidFill>
                  <a:srgbClr val="000000"/>
                </a:solidFill>
                <a:latin typeface="Symbol" panose="05050102010706020507" pitchFamily="18" charset="2"/>
              </a:rPr>
              <a:t> = -D</a:t>
            </a:r>
            <a:r>
              <a:rPr lang="cs-CZ" sz="1800" b="1" i="1" kern="1200" dirty="0">
                <a:solidFill>
                  <a:srgbClr val="000000"/>
                </a:solidFill>
                <a:latin typeface="Times New Roman" panose="02020603050405020304" pitchFamily="18" charset="0"/>
              </a:rPr>
              <a:t>U </a:t>
            </a:r>
            <a:r>
              <a:rPr lang="cs-CZ" sz="1800" b="1" i="1" kern="1200" dirty="0">
                <a:solidFill>
                  <a:srgbClr val="000000"/>
                </a:solidFill>
                <a:latin typeface="Symbol" panose="05050102010706020507" pitchFamily="18" charset="2"/>
              </a:rPr>
              <a:t>+ </a:t>
            </a:r>
            <a:r>
              <a:rPr lang="cs-CZ" sz="1800" b="1" i="1" kern="1200" dirty="0">
                <a:solidFill>
                  <a:srgbClr val="000000"/>
                </a:solidFill>
                <a:latin typeface="Times New Roman" panose="02020603050405020304" pitchFamily="18" charset="0"/>
              </a:rPr>
              <a:t>Q = </a:t>
            </a:r>
            <a:r>
              <a:rPr lang="cs-CZ" sz="1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Q</a:t>
            </a:r>
            <a:r>
              <a:rPr lang="cs-CZ" sz="1800" b="1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pt-BR" sz="1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t-BR" sz="1800" b="1" i="1" dirty="0">
                <a:solidFill>
                  <a:srgbClr val="000000"/>
                </a:solidFill>
                <a:latin typeface="Symbol" panose="05050102010706020507" pitchFamily="18" charset="2"/>
              </a:rPr>
              <a:t>+ </a:t>
            </a:r>
            <a:r>
              <a:rPr lang="cs-CZ" sz="1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Q</a:t>
            </a:r>
            <a:r>
              <a:rPr lang="cs-CZ" sz="1800" b="1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pt-BR" sz="1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	         </a:t>
            </a:r>
            <a:r>
              <a:rPr lang="cs-CZ" sz="1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1.VT</a:t>
            </a:r>
          </a:p>
          <a:p>
            <a:pPr marL="0" lvl="0" indent="0">
              <a:buNone/>
            </a:pPr>
            <a:endParaRPr lang="cs-CZ" sz="18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kde dodané teplo plynu Q</a:t>
            </a:r>
            <a:r>
              <a:rPr lang="cs-CZ" sz="1800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cs-CZ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&gt;0 a odebrané teplo Q</a:t>
            </a:r>
            <a:r>
              <a:rPr lang="cs-CZ" sz="1800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cs-CZ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&lt;0 .</a:t>
            </a:r>
          </a:p>
          <a:p>
            <a:pPr marL="0" lvl="0" indent="0">
              <a:buNone/>
            </a:pPr>
            <a:r>
              <a:rPr lang="cs-CZ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kde A</a:t>
            </a:r>
            <a:r>
              <a:rPr lang="cs-CZ" sz="1800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cs-CZ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&gt;0 (plyn pracuje = koná práci, objem se zvětšuje) a  A</a:t>
            </a:r>
            <a:r>
              <a:rPr lang="cs-CZ" sz="1800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cs-CZ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&lt;0 (objem se zmenšuje).</a:t>
            </a:r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Kruhový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děj s ideálním plynem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658" y="297307"/>
            <a:ext cx="1376424" cy="30858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745" y="3121119"/>
            <a:ext cx="2440038" cy="2039563"/>
          </a:xfrm>
          <a:prstGeom prst="rect">
            <a:avLst/>
          </a:prstGeom>
        </p:spPr>
      </p:pic>
      <p:sp>
        <p:nvSpPr>
          <p:cNvPr id="19" name="Šipka doprava 18"/>
          <p:cNvSpPr/>
          <p:nvPr/>
        </p:nvSpPr>
        <p:spPr bwMode="auto">
          <a:xfrm rot="9216349">
            <a:off x="2083889" y="3583278"/>
            <a:ext cx="4609226" cy="4812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Šipka doprava 5"/>
          <p:cNvSpPr/>
          <p:nvPr/>
        </p:nvSpPr>
        <p:spPr bwMode="auto">
          <a:xfrm rot="10800000">
            <a:off x="4014216" y="4653399"/>
            <a:ext cx="538690" cy="11976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AB6B57E-DCC0-450E-9430-034D87AD8F90}"/>
              </a:ext>
            </a:extLst>
          </p:cNvPr>
          <p:cNvSpPr/>
          <p:nvPr/>
        </p:nvSpPr>
        <p:spPr>
          <a:xfrm>
            <a:off x="7180033" y="3527380"/>
            <a:ext cx="73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cs-CZ" sz="1800" i="1" kern="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cs-CZ" sz="1800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&gt;0</a:t>
            </a:r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D88D32B9-B8C5-4B4E-8A27-2EAB262E0283}"/>
              </a:ext>
            </a:extLst>
          </p:cNvPr>
          <p:cNvSpPr/>
          <p:nvPr/>
        </p:nvSpPr>
        <p:spPr>
          <a:xfrm>
            <a:off x="7042119" y="4233093"/>
            <a:ext cx="73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cs-CZ" sz="1800" i="1" kern="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cs-CZ" sz="1800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&lt;0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4351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3"/>
                <a:ext cx="8082321" cy="60661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Těleso, od kterého plyn (pracovní látka) </a:t>
                </a:r>
                <a:r>
                  <a:rPr lang="cs-CZ" sz="1800" dirty="0">
                    <a:solidFill>
                      <a:srgbClr val="00287D"/>
                    </a:solidFill>
                  </a:rPr>
                  <a:t>přijme</a:t>
                </a:r>
                <a:r>
                  <a:rPr lang="cs-CZ" sz="1800" dirty="0"/>
                  <a:t> během jednoho cyklu kruhového děje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teplo Q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dirty="0"/>
                  <a:t>, nazýváme </a:t>
                </a:r>
                <a:r>
                  <a:rPr lang="cs-CZ" sz="1800" dirty="0">
                    <a:solidFill>
                      <a:srgbClr val="00287D"/>
                    </a:solidFill>
                  </a:rPr>
                  <a:t>ohřívač</a:t>
                </a:r>
              </a:p>
              <a:p>
                <a:pPr marL="0" indent="0">
                  <a:buNone/>
                </a:pPr>
                <a:endParaRPr lang="cs-CZ" sz="1800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a těleso, kterému </a:t>
                </a:r>
                <a:r>
                  <a:rPr lang="cs-CZ" sz="1800" dirty="0">
                    <a:solidFill>
                      <a:srgbClr val="C00000"/>
                    </a:solidFill>
                  </a:rPr>
                  <a:t>předá </a:t>
                </a:r>
                <a:r>
                  <a:rPr lang="cs-CZ" sz="1800" i="1" dirty="0">
                    <a:solidFill>
                      <a:srgbClr val="C00000"/>
                    </a:solidFill>
                  </a:rPr>
                  <a:t>teplo Q</a:t>
                </a:r>
                <a:r>
                  <a:rPr lang="cs-CZ" sz="1800" i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cs-CZ" sz="1800" dirty="0"/>
                  <a:t>, nazýváme </a:t>
                </a:r>
                <a:r>
                  <a:rPr lang="cs-CZ" sz="1800" dirty="0">
                    <a:solidFill>
                      <a:srgbClr val="C00000"/>
                    </a:solidFill>
                  </a:rPr>
                  <a:t>chladič</a:t>
                </a:r>
                <a:r>
                  <a:rPr lang="cs-CZ" sz="1800" dirty="0"/>
                  <a:t>.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Z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tepla Q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</a:t>
                </a:r>
                <a:r>
                  <a:rPr lang="cs-CZ" sz="1800" dirty="0"/>
                  <a:t>odebraného ohřívači se jen část tepla využije</a:t>
                </a:r>
              </a:p>
              <a:p>
                <a:pPr marL="0" indent="0">
                  <a:buNone/>
                </a:pPr>
                <a:r>
                  <a:rPr lang="cs-CZ" sz="1800" dirty="0"/>
                  <a:t>ke konání práce A. Zbývající část (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teplo Q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dirty="0"/>
                  <a:t>) odevzdá </a:t>
                </a:r>
              </a:p>
              <a:p>
                <a:pPr marL="0" indent="0">
                  <a:buNone/>
                </a:pPr>
                <a:r>
                  <a:rPr lang="cs-CZ" sz="1800" dirty="0"/>
                  <a:t>plyn chladiči. 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b="1" i="1" dirty="0">
                    <a:solidFill>
                      <a:srgbClr val="00287D"/>
                    </a:solidFill>
                  </a:rPr>
                  <a:t>Účinnost</a:t>
                </a:r>
                <a:r>
                  <a:rPr lang="cs-CZ" sz="1800" dirty="0"/>
                  <a:t> </a:t>
                </a:r>
                <a:r>
                  <a:rPr lang="cs-CZ" sz="1800" b="1" i="1" dirty="0">
                    <a:solidFill>
                      <a:srgbClr val="00287D"/>
                    </a:solidFill>
                    <a:latin typeface="Symbol" panose="05050102010706020507" pitchFamily="18" charset="2"/>
                  </a:rPr>
                  <a:t>h</a:t>
                </a:r>
                <a:r>
                  <a:rPr lang="cs-CZ" sz="1800" dirty="0"/>
                  <a:t> libovolného kruhového děje je určena vztahem.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𝜼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800" b="1" dirty="0">
                  <a:solidFill>
                    <a:srgbClr val="00287D"/>
                  </a:solidFill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sz="1800" i="1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Účinnost </a:t>
                </a:r>
                <a:r>
                  <a:rPr lang="cs-CZ" sz="1800" i="1" dirty="0">
                    <a:solidFill>
                      <a:srgbClr val="00287D"/>
                    </a:solidFill>
                    <a:latin typeface="Symbol" panose="05050102010706020507" pitchFamily="18" charset="2"/>
                  </a:rPr>
                  <a:t>h </a:t>
                </a:r>
                <a:r>
                  <a:rPr lang="cs-CZ" sz="1800" dirty="0">
                    <a:latin typeface="Times New Roman" panose="02020603050405020304" pitchFamily="18" charset="0"/>
                  </a:rPr>
                  <a:t>je vždy menší než 1 (</a:t>
                </a:r>
                <a:r>
                  <a:rPr lang="cs-CZ" sz="1800" i="1" dirty="0">
                    <a:latin typeface="Times New Roman" panose="02020603050405020304" pitchFamily="18" charset="0"/>
                  </a:rPr>
                  <a:t>Q</a:t>
                </a:r>
                <a:r>
                  <a:rPr lang="cs-CZ" sz="1800" i="1" baseline="-25000" dirty="0">
                    <a:latin typeface="Times New Roman" panose="02020603050405020304" pitchFamily="18" charset="0"/>
                  </a:rPr>
                  <a:t>1</a:t>
                </a:r>
                <a:r>
                  <a:rPr lang="cs-CZ" sz="1800" i="1" dirty="0">
                    <a:latin typeface="Times New Roman" panose="02020603050405020304" pitchFamily="18" charset="0"/>
                  </a:rPr>
                  <a:t> </a:t>
                </a:r>
                <a:r>
                  <a:rPr lang="cs-CZ" sz="1800" dirty="0">
                    <a:latin typeface="Symbol" panose="05050102010706020507" pitchFamily="18" charset="2"/>
                  </a:rPr>
                  <a:t>&gt; 0; </a:t>
                </a:r>
                <a:r>
                  <a:rPr lang="cs-CZ" sz="800" dirty="0">
                    <a:latin typeface="Times New Roman" panose="02020603050405020304" pitchFamily="18" charset="0"/>
                  </a:rPr>
                  <a:t> </a:t>
                </a:r>
                <a:r>
                  <a:rPr lang="cs-CZ" sz="1800" i="1" dirty="0">
                    <a:latin typeface="Times New Roman" panose="02020603050405020304" pitchFamily="18" charset="0"/>
                  </a:rPr>
                  <a:t>Q</a:t>
                </a:r>
                <a:r>
                  <a:rPr lang="cs-CZ" sz="1800" i="1" baseline="-25000" dirty="0">
                    <a:latin typeface="Times New Roman" panose="02020603050405020304" pitchFamily="18" charset="0"/>
                  </a:rPr>
                  <a:t>2</a:t>
                </a:r>
                <a:r>
                  <a:rPr lang="cs-CZ" sz="1800" i="1" dirty="0">
                    <a:latin typeface="Times New Roman" panose="02020603050405020304" pitchFamily="18" charset="0"/>
                  </a:rPr>
                  <a:t> </a:t>
                </a:r>
                <a:r>
                  <a:rPr lang="cs-CZ" sz="1800" dirty="0">
                    <a:latin typeface="Symbol" panose="05050102010706020507" pitchFamily="18" charset="2"/>
                  </a:rPr>
                  <a:t>&lt; 0</a:t>
                </a:r>
                <a:r>
                  <a:rPr lang="cs-CZ" sz="1800" i="1" dirty="0">
                    <a:latin typeface="Times New Roman" panose="02020603050405020304" pitchFamily="18" charset="0"/>
                  </a:rPr>
                  <a:t> </a:t>
                </a:r>
                <a:r>
                  <a:rPr lang="cs-CZ" sz="1800" dirty="0">
                    <a:latin typeface="Times New Roman" panose="02020603050405020304" pitchFamily="18" charset="0"/>
                  </a:rPr>
                  <a:t>).</a:t>
                </a:r>
                <a:endParaRPr lang="cs-CZ" sz="1800" b="1" dirty="0"/>
              </a:p>
              <a:p>
                <a:pPr marL="400050" lvl="1" indent="0">
                  <a:buNone/>
                </a:pPr>
                <a:endParaRPr lang="cs-CZ" sz="1800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3"/>
                <a:ext cx="8082321" cy="606615"/>
              </a:xfrm>
              <a:blipFill rotWithShape="0">
                <a:blip r:embed="rId2"/>
                <a:stretch>
                  <a:fillRect l="-1811" t="-13000" r="-2189" b="-591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Kruhový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děj s ideálním plynem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547" y="290493"/>
            <a:ext cx="1110645" cy="5823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345" y="2868802"/>
            <a:ext cx="2440038" cy="2039563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D73CD739-CB45-47F4-B8DB-4BFD98C8DDFE}"/>
              </a:ext>
            </a:extLst>
          </p:cNvPr>
          <p:cNvSpPr/>
          <p:nvPr/>
        </p:nvSpPr>
        <p:spPr>
          <a:xfrm>
            <a:off x="7385972" y="3109679"/>
            <a:ext cx="785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Q</a:t>
            </a:r>
            <a:r>
              <a:rPr lang="cs-CZ" sz="1800" i="1" kern="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cs-CZ" sz="1800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800" kern="0" dirty="0">
                <a:solidFill>
                  <a:srgbClr val="000000"/>
                </a:solidFill>
                <a:latin typeface="Symbol" panose="05050102010706020507" pitchFamily="18" charset="2"/>
              </a:rPr>
              <a:t>&gt; 0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C71EF68-8280-487E-BE7B-84A923A986D4}"/>
              </a:ext>
            </a:extLst>
          </p:cNvPr>
          <p:cNvSpPr/>
          <p:nvPr/>
        </p:nvSpPr>
        <p:spPr>
          <a:xfrm>
            <a:off x="7328264" y="3964362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Q</a:t>
            </a:r>
            <a:r>
              <a:rPr lang="cs-CZ" sz="1800" i="1" kern="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cs-CZ" sz="1800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800" kern="0" dirty="0">
                <a:solidFill>
                  <a:srgbClr val="000000"/>
                </a:solidFill>
                <a:latin typeface="Symbol" panose="05050102010706020507" pitchFamily="18" charset="2"/>
              </a:rPr>
              <a:t>&lt; 0</a:t>
            </a:r>
            <a:r>
              <a:rPr lang="cs-CZ" sz="1800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0626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3"/>
                <a:ext cx="8082321" cy="60661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b="1" i="1" dirty="0">
                    <a:solidFill>
                      <a:srgbClr val="00287D"/>
                    </a:solidFill>
                  </a:rPr>
                  <a:t>Carnotův cyklus </a:t>
                </a:r>
                <a:r>
                  <a:rPr lang="cs-CZ" sz="1800" dirty="0"/>
                  <a:t>- 2 izotermy a 2 adiabaty</a:t>
                </a:r>
              </a:p>
              <a:p>
                <a:r>
                  <a:rPr lang="cs-CZ" sz="1400" dirty="0"/>
                  <a:t>1. izotermická expanze (křivka AB)</a:t>
                </a:r>
              </a:p>
              <a:p>
                <a:endParaRPr lang="cs-CZ" sz="1400" dirty="0"/>
              </a:p>
              <a:p>
                <a:endParaRPr lang="cs-CZ" sz="1400" dirty="0"/>
              </a:p>
              <a:p>
                <a:r>
                  <a:rPr lang="cs-CZ" sz="1400" dirty="0"/>
                  <a:t>2. adiabatická expanze (křivka BC)</a:t>
                </a:r>
              </a:p>
              <a:p>
                <a:endParaRPr lang="cs-CZ" sz="1400" dirty="0"/>
              </a:p>
              <a:p>
                <a:r>
                  <a:rPr lang="cs-CZ" sz="1400" dirty="0"/>
                  <a:t>3. izotermická komprese (křivka CD)</a:t>
                </a:r>
              </a:p>
              <a:p>
                <a:endParaRPr lang="cs-CZ" sz="1400" dirty="0"/>
              </a:p>
              <a:p>
                <a:endParaRPr lang="cs-CZ" sz="1400" dirty="0"/>
              </a:p>
              <a:p>
                <a:r>
                  <a:rPr lang="cs-CZ" sz="1400" dirty="0"/>
                  <a:t>4. adiabatická komprese (křivka DA) </a:t>
                </a:r>
              </a:p>
              <a:p>
                <a:endParaRPr lang="cs-CZ" sz="1800" dirty="0">
                  <a:solidFill>
                    <a:srgbClr val="00287D"/>
                  </a:solidFill>
                </a:endParaRPr>
              </a:p>
              <a:p>
                <a:r>
                  <a:rPr lang="cs-CZ" sz="1800" dirty="0">
                    <a:solidFill>
                      <a:srgbClr val="00287D"/>
                    </a:solidFill>
                  </a:rPr>
                  <a:t>Kruhový děj: </a:t>
                </a:r>
                <a:r>
                  <a:rPr lang="cs-CZ" sz="1800" kern="1200" dirty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cs-CZ" sz="1800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U =0 	      A= Q</a:t>
                </a:r>
                <a:r>
                  <a:rPr lang="cs-CZ" sz="1800" i="1" kern="1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1</a:t>
                </a:r>
                <a:r>
                  <a:rPr lang="cs-CZ" sz="1800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+Q</a:t>
                </a:r>
                <a:r>
                  <a:rPr lang="cs-CZ" sz="1800" i="1" kern="1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cs-CZ" sz="1800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+Q</a:t>
                </a:r>
                <a:r>
                  <a:rPr lang="cs-CZ" sz="1800" i="1" kern="1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lang="cs-CZ" sz="1800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+Q</a:t>
                </a:r>
                <a:r>
                  <a:rPr lang="cs-CZ" sz="1800" i="1" kern="1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cs-CZ" sz="1800" baseline="-25000" dirty="0">
                  <a:solidFill>
                    <a:srgbClr val="00287D"/>
                  </a:solidFill>
                </a:endParaRPr>
              </a:p>
              <a:p>
                <a:r>
                  <a:rPr lang="cs-CZ" sz="1800" dirty="0">
                    <a:solidFill>
                      <a:srgbClr val="00287D"/>
                    </a:solidFill>
                  </a:rPr>
                  <a:t>Ohřívač T</a:t>
                </a:r>
                <a:r>
                  <a:rPr lang="cs-CZ" sz="1800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dirty="0">
                    <a:solidFill>
                      <a:srgbClr val="00287D"/>
                    </a:solidFill>
                  </a:rPr>
                  <a:t>   - </a:t>
                </a:r>
                <a:r>
                  <a:rPr lang="cs-CZ" sz="1800" dirty="0">
                    <a:solidFill>
                      <a:srgbClr val="C00000"/>
                    </a:solidFill>
                  </a:rPr>
                  <a:t>Chladič  T</a:t>
                </a:r>
                <a:r>
                  <a:rPr lang="cs-CZ" sz="1800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cs-CZ" sz="1800" dirty="0"/>
                  <a:t>.</a:t>
                </a:r>
              </a:p>
              <a:p>
                <a:pPr marL="0" indent="0">
                  <a:buNone/>
                </a:pPr>
                <a:r>
                  <a:rPr lang="cs-CZ" sz="1800" b="1" i="1" dirty="0">
                    <a:solidFill>
                      <a:srgbClr val="00287D"/>
                    </a:solidFill>
                  </a:rPr>
                  <a:t>Účinnost</a:t>
                </a:r>
                <a:r>
                  <a:rPr lang="cs-CZ" sz="1800" dirty="0"/>
                  <a:t> </a:t>
                </a:r>
                <a:r>
                  <a:rPr lang="cs-CZ" sz="1800" b="1" i="1" dirty="0">
                    <a:solidFill>
                      <a:srgbClr val="00287D"/>
                    </a:solidFill>
                    <a:latin typeface="Symbol" panose="05050102010706020507" pitchFamily="18" charset="2"/>
                  </a:rPr>
                  <a:t>h</a:t>
                </a:r>
                <a:r>
                  <a:rPr lang="cs-CZ" sz="1800" dirty="0"/>
                  <a:t> </a:t>
                </a:r>
                <a:r>
                  <a:rPr lang="cs-CZ" sz="1800" dirty="0" err="1"/>
                  <a:t>Carnotova</a:t>
                </a:r>
                <a:r>
                  <a:rPr lang="cs-CZ" sz="1800" dirty="0"/>
                  <a:t> cyklu:  </a:t>
                </a:r>
                <a14:m>
                  <m:oMath xmlns:m="http://schemas.openxmlformats.org/officeDocument/2006/math"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sSub>
                          <m:sSubPr>
                            <m:ctrlP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sz="18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cs-CZ" sz="18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𝑸</m:t>
                            </m:r>
                          </m:e>
                          <m:sub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𝟑</m:t>
                            </m:r>
                          </m:sub>
                        </m:sSub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lang="cs-CZ" sz="18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cs-CZ" sz="18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𝑸</m:t>
                            </m:r>
                          </m:e>
                          <m:sub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cs-CZ" sz="1800" b="1" dirty="0">
                  <a:solidFill>
                    <a:srgbClr val="00287D"/>
                  </a:solidFill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marL="400050" lvl="1" indent="0">
                  <a:buNone/>
                </a:pPr>
                <a:r>
                  <a:rPr lang="cs-CZ" sz="1800" b="1" dirty="0">
                    <a:solidFill>
                      <a:srgbClr val="C00000"/>
                    </a:solidFill>
                  </a:rPr>
                  <a:t>Závisí jen na teplotě ohřívače a chladiče.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3"/>
                <a:ext cx="8082321" cy="606615"/>
              </a:xfrm>
              <a:blipFill rotWithShape="0">
                <a:blip r:embed="rId2"/>
                <a:stretch>
                  <a:fillRect l="-1811" t="-13000" b="-647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Kruhový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děj s ideálním plynem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547" y="290493"/>
            <a:ext cx="1110645" cy="5823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3292" y="1664208"/>
            <a:ext cx="3245040" cy="265559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181" y="2624327"/>
            <a:ext cx="1949315" cy="47082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181" y="3356986"/>
            <a:ext cx="539313" cy="24423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181" y="3835631"/>
            <a:ext cx="1986241" cy="45137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3499" y="4630312"/>
            <a:ext cx="575858" cy="294496"/>
          </a:xfrm>
          <a:prstGeom prst="rect">
            <a:avLst/>
          </a:prstGeom>
        </p:spPr>
      </p:pic>
      <p:sp>
        <p:nvSpPr>
          <p:cNvPr id="14" name="Šipka doprava 13"/>
          <p:cNvSpPr/>
          <p:nvPr/>
        </p:nvSpPr>
        <p:spPr bwMode="auto">
          <a:xfrm>
            <a:off x="2990088" y="5069226"/>
            <a:ext cx="493776" cy="14325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574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Ideální plyn, stavová rovnice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solidFill>
                  <a:srgbClr val="00287D"/>
                </a:solidFill>
              </a:rPr>
              <a:t>Molekuly ideálního plynu </a:t>
            </a:r>
            <a:r>
              <a:rPr lang="cs-CZ" sz="1800" dirty="0">
                <a:solidFill>
                  <a:srgbClr val="C00000"/>
                </a:solidFill>
              </a:rPr>
              <a:t>nepůsobí</a:t>
            </a:r>
            <a:r>
              <a:rPr lang="cs-CZ" sz="1800" dirty="0">
                <a:solidFill>
                  <a:srgbClr val="000000"/>
                </a:solidFill>
              </a:rPr>
              <a:t> na sebe navzájem silami, je </a:t>
            </a:r>
            <a:r>
              <a:rPr lang="cs-CZ" sz="1800" dirty="0">
                <a:solidFill>
                  <a:srgbClr val="00287D"/>
                </a:solidFill>
              </a:rPr>
              <a:t>potenciální energie soustavy</a:t>
            </a:r>
            <a:r>
              <a:rPr lang="cs-CZ" sz="1800" dirty="0">
                <a:solidFill>
                  <a:srgbClr val="000000"/>
                </a:solidFill>
              </a:rPr>
              <a:t> molekul ideálního plynu </a:t>
            </a:r>
            <a:r>
              <a:rPr lang="cs-CZ" sz="1800" dirty="0">
                <a:solidFill>
                  <a:srgbClr val="C00000"/>
                </a:solidFill>
              </a:rPr>
              <a:t>nulová</a:t>
            </a:r>
            <a:r>
              <a:rPr lang="cs-CZ" sz="1800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i="1" dirty="0">
                <a:solidFill>
                  <a:srgbClr val="00287D"/>
                </a:solidFill>
              </a:rPr>
              <a:t>Vnitřní energie </a:t>
            </a:r>
            <a:r>
              <a:rPr lang="cs-CZ" sz="1800" dirty="0">
                <a:solidFill>
                  <a:srgbClr val="000000"/>
                </a:solidFill>
              </a:rPr>
              <a:t>ideálního plynu</a:t>
            </a:r>
          </a:p>
          <a:p>
            <a:pPr>
              <a:buFont typeface="+mj-lt"/>
              <a:buAutoNum type="arabicPeriod"/>
            </a:pPr>
            <a:endParaRPr lang="cs-CZ" sz="1800" dirty="0">
              <a:solidFill>
                <a:srgbClr val="000000"/>
              </a:solidFill>
            </a:endParaRPr>
          </a:p>
          <a:p>
            <a:pPr>
              <a:buFont typeface="+mj-lt"/>
              <a:buAutoNum type="arabicPeriod"/>
            </a:pPr>
            <a:r>
              <a:rPr lang="cs-CZ" sz="1800" dirty="0">
                <a:solidFill>
                  <a:srgbClr val="000000"/>
                </a:solidFill>
              </a:rPr>
              <a:t>s jednoatomovými molekulami se rovná součtu </a:t>
            </a:r>
            <a:r>
              <a:rPr lang="cs-CZ" sz="1800" i="1" dirty="0">
                <a:solidFill>
                  <a:srgbClr val="00287D"/>
                </a:solidFill>
              </a:rPr>
              <a:t>kinetických energií </a:t>
            </a:r>
            <a:r>
              <a:rPr lang="cs-CZ" sz="1800" dirty="0">
                <a:solidFill>
                  <a:srgbClr val="000000"/>
                </a:solidFill>
              </a:rPr>
              <a:t>jeho molekul pohybujících se neuspořádaným posuvným pohybem,</a:t>
            </a:r>
          </a:p>
          <a:p>
            <a:pPr>
              <a:buFont typeface="+mj-lt"/>
              <a:buAutoNum type="arabicPeriod"/>
            </a:pPr>
            <a:r>
              <a:rPr lang="cs-CZ" sz="1800" dirty="0">
                <a:solidFill>
                  <a:srgbClr val="000000"/>
                </a:solidFill>
              </a:rPr>
              <a:t>- s víceatomovými molekulami pak kromě toho zahrnuje </a:t>
            </a:r>
            <a:r>
              <a:rPr lang="cs-CZ" sz="1800" i="1" dirty="0">
                <a:solidFill>
                  <a:srgbClr val="00287D"/>
                </a:solidFill>
              </a:rPr>
              <a:t>kinetickou energii rotačního a kmitavého pohybu</a:t>
            </a:r>
            <a:r>
              <a:rPr lang="cs-CZ" sz="1800" dirty="0">
                <a:solidFill>
                  <a:srgbClr val="000000"/>
                </a:solidFill>
              </a:rPr>
              <a:t> těchto molekul.). </a:t>
            </a:r>
            <a:endParaRPr lang="cs-CZ" sz="1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66" y="4992624"/>
            <a:ext cx="1291511" cy="98755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944" y="4933942"/>
            <a:ext cx="1622298" cy="110491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009" y="4976671"/>
            <a:ext cx="2363477" cy="98478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253" y="4992624"/>
            <a:ext cx="2744298" cy="90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982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solidFill>
                  <a:srgbClr val="C00000"/>
                </a:solidFill>
              </a:rPr>
              <a:t>Z tepla přijatého od ohřívače lze jen část využít ke konání práce.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C00000"/>
                </a:solidFill>
              </a:rPr>
              <a:t>Zbytek odevzdává pracovní látka chladiči.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287D"/>
                </a:solidFill>
              </a:rPr>
              <a:t>Druhý termodynamický zákon (2.VT):  (</a:t>
            </a:r>
            <a:r>
              <a:rPr lang="cs-CZ" sz="1800" strike="sngStrike" dirty="0">
                <a:solidFill>
                  <a:srgbClr val="00287D"/>
                </a:solidFill>
              </a:rPr>
              <a:t>Perpetuum mobile 2. druhu</a:t>
            </a:r>
            <a:r>
              <a:rPr lang="cs-CZ" sz="1800" dirty="0">
                <a:solidFill>
                  <a:srgbClr val="00287D"/>
                </a:solidFill>
              </a:rPr>
              <a:t>)</a:t>
            </a:r>
          </a:p>
          <a:p>
            <a:pPr marL="0" indent="0">
              <a:buNone/>
            </a:pPr>
            <a:endParaRPr lang="cs-CZ" sz="1800" dirty="0">
              <a:solidFill>
                <a:srgbClr val="00287D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287D"/>
              </a:solidFill>
            </a:endParaRPr>
          </a:p>
          <a:p>
            <a:endParaRPr lang="cs-CZ" sz="1800" dirty="0">
              <a:solidFill>
                <a:srgbClr val="00287D"/>
              </a:solidFill>
            </a:endParaRPr>
          </a:p>
          <a:p>
            <a:endParaRPr lang="cs-CZ" sz="1800" b="1" dirty="0">
              <a:solidFill>
                <a:srgbClr val="00287D"/>
              </a:solidFill>
              <a:latin typeface="Times New Roman" panose="02020603050405020304" pitchFamily="18" charset="0"/>
              <a:ea typeface="Cambria Math" panose="02040503050406030204" pitchFamily="18" charset="0"/>
            </a:endParaRPr>
          </a:p>
          <a:p>
            <a:endParaRPr lang="cs-CZ" sz="1800" b="1" dirty="0">
              <a:solidFill>
                <a:srgbClr val="00287D"/>
              </a:solidFill>
              <a:latin typeface="Times New Roman" panose="02020603050405020304" pitchFamily="18" charset="0"/>
              <a:ea typeface="Cambria Math" panose="02040503050406030204" pitchFamily="18" charset="0"/>
            </a:endParaRPr>
          </a:p>
          <a:p>
            <a:endParaRPr lang="cs-CZ" sz="1800" b="1" dirty="0">
              <a:solidFill>
                <a:srgbClr val="00287D"/>
              </a:solidFill>
              <a:latin typeface="Times New Roman" panose="02020603050405020304" pitchFamily="18" charset="0"/>
              <a:ea typeface="Cambria Math" panose="02040503050406030204" pitchFamily="18" charset="0"/>
            </a:endParaRPr>
          </a:p>
          <a:p>
            <a:endParaRPr lang="cs-CZ" sz="1800" b="1" dirty="0">
              <a:solidFill>
                <a:srgbClr val="00287D"/>
              </a:solidFill>
              <a:latin typeface="Times New Roman" panose="02020603050405020304" pitchFamily="18" charset="0"/>
              <a:ea typeface="Cambria Math" panose="02040503050406030204" pitchFamily="18" charset="0"/>
            </a:endParaRPr>
          </a:p>
          <a:p>
            <a:pPr marL="400050" lvl="1" indent="0">
              <a:buNone/>
            </a:pPr>
            <a:endParaRPr lang="cs-CZ" sz="1800" b="1" dirty="0">
              <a:solidFill>
                <a:srgbClr val="C00000"/>
              </a:solidFill>
            </a:endParaRPr>
          </a:p>
          <a:p>
            <a:pPr marL="400050" lvl="1" indent="0">
              <a:buNone/>
            </a:pPr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Kruhový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děj s ideálním plynem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z="1800" dirty="0">
                <a:solidFill>
                  <a:schemeClr val="tx1"/>
                </a:solidFill>
                <a:latin typeface="+mn-lt"/>
              </a:rPr>
              <a:t>Planck  -  </a:t>
            </a:r>
            <a:r>
              <a:rPr lang="cs-CZ" altLang="cs-CZ" sz="1800" dirty="0" err="1">
                <a:solidFill>
                  <a:schemeClr val="tx1"/>
                </a:solidFill>
                <a:latin typeface="+mn-lt"/>
              </a:rPr>
              <a:t>Clausius</a:t>
            </a:r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509589" y="3070413"/>
                <a:ext cx="7838883" cy="63998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ct val="20000"/>
                  </a:spcBef>
                  <a:buClr>
                    <a:srgbClr val="00287D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Nen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í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mo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ž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n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é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sestrojit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periodicky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pracuj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í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c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í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tepeln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ý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stroj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,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kter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ý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by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jen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p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ř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ij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í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mal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teplo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od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ur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č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it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é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ho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t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ě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lesa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 (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oh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ří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va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č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e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)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a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vykon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á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val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trvale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stejn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ě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velkou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pr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á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ci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.</m:t>
                      </m:r>
                    </m:oMath>
                  </m:oMathPara>
                </a14:m>
                <a:endParaRPr lang="cs-CZ" sz="1800" kern="0" dirty="0">
                  <a:solidFill>
                    <a:srgbClr val="00287D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89" y="3070413"/>
                <a:ext cx="7838883" cy="639983"/>
              </a:xfrm>
              <a:prstGeom prst="rect">
                <a:avLst/>
              </a:prstGeom>
              <a:blipFill rotWithShape="0">
                <a:blip r:embed="rId3"/>
                <a:stretch>
                  <a:fillRect b="-76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550" y="3831063"/>
            <a:ext cx="3132108" cy="229666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048" y="3831063"/>
            <a:ext cx="3339982" cy="1462771"/>
          </a:xfrm>
          <a:prstGeom prst="rect">
            <a:avLst/>
          </a:prstGeom>
        </p:spPr>
      </p:pic>
      <p:cxnSp>
        <p:nvCxnSpPr>
          <p:cNvPr id="17" name="Přímá spojnice 16"/>
          <p:cNvCxnSpPr/>
          <p:nvPr/>
        </p:nvCxnSpPr>
        <p:spPr bwMode="auto">
          <a:xfrm>
            <a:off x="996696" y="3831063"/>
            <a:ext cx="3556210" cy="14627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Přímá spojnice 18"/>
          <p:cNvCxnSpPr/>
          <p:nvPr/>
        </p:nvCxnSpPr>
        <p:spPr bwMode="auto">
          <a:xfrm flipH="1">
            <a:off x="1089048" y="3831063"/>
            <a:ext cx="3339982" cy="14627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509589" y="5608416"/>
                <a:ext cx="4652962" cy="64633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ct val="20000"/>
                  </a:spcBef>
                  <a:buClr>
                    <a:srgbClr val="00287D"/>
                  </a:buClr>
                  <a:buSzPct val="100000"/>
                </a:pPr>
                <a:r>
                  <a:rPr lang="cs-CZ" sz="1800" kern="0" dirty="0">
                    <a:solidFill>
                      <a:srgbClr val="00287D"/>
                    </a:solidFill>
                  </a:rPr>
                  <a:t>P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ř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i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 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tepeln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é 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v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ý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m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ě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n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ě 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teplej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ší 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t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ě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leso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 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nem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ůž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e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 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p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ř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ij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í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mat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 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teplo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 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od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 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t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ě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lesa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 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studen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ě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j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ší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ho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.</m:t>
                    </m:r>
                  </m:oMath>
                </a14:m>
                <a:endParaRPr lang="cs-CZ" sz="1800" kern="0" dirty="0">
                  <a:solidFill>
                    <a:srgbClr val="00287D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89" y="5608416"/>
                <a:ext cx="4652962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1180" t="-4717" b="-84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élník 5">
            <a:extLst>
              <a:ext uri="{FF2B5EF4-FFF2-40B4-BE49-F238E27FC236}">
                <a16:creationId xmlns:a16="http://schemas.microsoft.com/office/drawing/2014/main" id="{58FB6A53-15EF-4E4B-8B7C-C0D85B6C56B7}"/>
              </a:ext>
            </a:extLst>
          </p:cNvPr>
          <p:cNvSpPr/>
          <p:nvPr/>
        </p:nvSpPr>
        <p:spPr>
          <a:xfrm>
            <a:off x="2466975" y="6306051"/>
            <a:ext cx="604342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200" dirty="0"/>
              <a:t>Je nemožné přenášet cyklickým procesem teplo z chladnějšího tělesa na teplejší, aniž se přitom jistá část práce změní na teplo.</a:t>
            </a:r>
          </a:p>
        </p:txBody>
      </p:sp>
    </p:spTree>
    <p:extLst>
      <p:ext uri="{BB962C8B-B14F-4D97-AF65-F5344CB8AC3E}">
        <p14:creationId xmlns:p14="http://schemas.microsoft.com/office/powerpoint/2010/main" val="74472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94C6A5-6107-498E-B780-06FFF9C20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1FA522-B6A4-4810-850A-6B41BE20E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>
                <a:hlinkClick r:id="rId2"/>
              </a:rPr>
              <a:t>https://concept-stories.s3.ap-south-1.amazonaws.com/test/Stories%20-%20Images_story_5743/image_2019-01-29%2011%3A29%3A40.169173%2B00%3A00</a:t>
            </a:r>
            <a:endParaRPr lang="cs-CZ" sz="1600" dirty="0"/>
          </a:p>
          <a:p>
            <a:r>
              <a:rPr lang="cs-CZ" sz="1600" dirty="0">
                <a:hlinkClick r:id="rId3"/>
              </a:rPr>
              <a:t>https://www.nist.gov/sites/default/files/images/2018/05/15/translation.gif</a:t>
            </a:r>
            <a:endParaRPr lang="cs-CZ" sz="1600" dirty="0"/>
          </a:p>
          <a:p>
            <a:r>
              <a:rPr lang="cs-CZ" sz="1600" dirty="0">
                <a:hlinkClick r:id="rId4"/>
              </a:rPr>
              <a:t>https://fyzikalnipokusy.cz/media/02335/1.full.tagged.png</a:t>
            </a:r>
            <a:endParaRPr lang="cs-CZ" sz="1600" dirty="0"/>
          </a:p>
          <a:p>
            <a:r>
              <a:rPr lang="cs-CZ" sz="1600" dirty="0">
                <a:hlinkClick r:id="rId5"/>
              </a:rPr>
              <a:t>https://lh3.googleusercontent.com/proxy/ppislUeg483R-oE33jp5pGfKxLgyAz7IoC3Ez0smCGsq3SGzh4xaxaBZnBcwKQArOfyUHv6WhVkmIXsjqA9A24_DuC-wD0l_xkLAxGZI-9hyAYJSPXjwOHtevrhtRXhRXxuGBeYlx_1Z8aYFfiGA4wQSowxpRxUip50Am9ynPdSrfwgi</a:t>
            </a:r>
            <a:endParaRPr lang="cs-CZ" sz="1600" dirty="0"/>
          </a:p>
          <a:p>
            <a:r>
              <a:rPr lang="cs-CZ" sz="1600" dirty="0">
                <a:hlinkClick r:id="rId6"/>
              </a:rPr>
              <a:t>https://thumbs.gfycat.com/HandsomeEcstaticLadybug-size_restricted.gif</a:t>
            </a:r>
            <a:endParaRPr lang="cs-CZ" sz="1600" dirty="0"/>
          </a:p>
          <a:p>
            <a:endParaRPr lang="cs-CZ" sz="16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792681A-C8E0-4ADC-BA30-E1FC09B6B9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935EE9-DFF7-4308-9358-D00B44F423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73379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Ideální plyn, stavová rovnice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Molekuly plynu		 nemají v určitém okamžiku stejnou rychlost.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Vzájemnými srážkami molekul se neustále </a:t>
            </a:r>
            <a:r>
              <a:rPr lang="cs-CZ" sz="1800" dirty="0">
                <a:solidFill>
                  <a:srgbClr val="C00000"/>
                </a:solidFill>
              </a:rPr>
              <a:t>mění</a:t>
            </a:r>
            <a:r>
              <a:rPr lang="cs-CZ" sz="1800" dirty="0">
                <a:solidFill>
                  <a:srgbClr val="00287D"/>
                </a:solidFill>
              </a:rPr>
              <a:t> velikost </a:t>
            </a:r>
            <a:r>
              <a:rPr lang="cs-CZ" sz="1800" dirty="0">
                <a:solidFill>
                  <a:srgbClr val="000000"/>
                </a:solidFill>
              </a:rPr>
              <a:t>a </a:t>
            </a:r>
            <a:r>
              <a:rPr lang="cs-CZ" sz="1800" dirty="0">
                <a:solidFill>
                  <a:srgbClr val="00287D"/>
                </a:solidFill>
              </a:rPr>
              <a:t>směr</a:t>
            </a:r>
            <a:r>
              <a:rPr lang="cs-CZ" sz="1800" dirty="0">
                <a:solidFill>
                  <a:srgbClr val="000000"/>
                </a:solidFill>
              </a:rPr>
              <a:t> jejich </a:t>
            </a:r>
            <a:r>
              <a:rPr lang="cs-CZ" sz="1800" dirty="0">
                <a:solidFill>
                  <a:srgbClr val="00287D"/>
                </a:solidFill>
              </a:rPr>
              <a:t>rychlosti</a:t>
            </a:r>
            <a:r>
              <a:rPr lang="cs-CZ" sz="1800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Velikosti rychlosti molekul jsou v intervalu od nulových až po velmi velké (teoreticky nekonečně velké).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i="1" dirty="0">
                <a:solidFill>
                  <a:srgbClr val="00287D"/>
                </a:solidFill>
              </a:rPr>
              <a:t>Četnost velikostí rychlosti </a:t>
            </a:r>
            <a:r>
              <a:rPr lang="cs-CZ" sz="1800" dirty="0">
                <a:solidFill>
                  <a:srgbClr val="000000"/>
                </a:solidFill>
              </a:rPr>
              <a:t>však v soustavě molekul plynu </a:t>
            </a:r>
            <a:r>
              <a:rPr lang="cs-CZ" sz="1800" dirty="0">
                <a:solidFill>
                  <a:srgbClr val="C00000"/>
                </a:solidFill>
              </a:rPr>
              <a:t>není stejná</a:t>
            </a:r>
            <a:r>
              <a:rPr lang="cs-CZ" sz="1800" dirty="0">
                <a:solidFill>
                  <a:srgbClr val="000000"/>
                </a:solidFill>
              </a:rPr>
              <a:t>, 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	odpovídají určitému </a:t>
            </a:r>
            <a:r>
              <a:rPr lang="cs-CZ" sz="1800" b="1" i="1" dirty="0">
                <a:solidFill>
                  <a:srgbClr val="00287D"/>
                </a:solidFill>
              </a:rPr>
              <a:t>statistickému rozdělení</a:t>
            </a:r>
            <a:r>
              <a:rPr lang="cs-CZ" sz="1800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Chování velkého počtu částic se vyšetřuje metodami </a:t>
            </a:r>
            <a:r>
              <a:rPr lang="cs-CZ" sz="1800" b="1" i="1" dirty="0">
                <a:solidFill>
                  <a:srgbClr val="00287D"/>
                </a:solidFill>
              </a:rPr>
              <a:t>matematické statistiky.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8" name="Šipka doprava 7"/>
          <p:cNvSpPr/>
          <p:nvPr/>
        </p:nvSpPr>
        <p:spPr bwMode="auto">
          <a:xfrm>
            <a:off x="2295144" y="2060186"/>
            <a:ext cx="923544" cy="20116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Šipka dolů 11"/>
          <p:cNvSpPr/>
          <p:nvPr/>
        </p:nvSpPr>
        <p:spPr bwMode="auto">
          <a:xfrm>
            <a:off x="3483864" y="4672584"/>
            <a:ext cx="246888" cy="50292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319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Ideální plyn, stavová rovnice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Pro popis rozdělení molekul ideálního plynu podle rychlostí se zavádí </a:t>
            </a:r>
            <a:r>
              <a:rPr lang="cs-CZ" sz="1800" b="1" i="1" dirty="0">
                <a:solidFill>
                  <a:srgbClr val="00287D"/>
                </a:solidFill>
              </a:rPr>
              <a:t>rozdělovací funkce f(v)</a:t>
            </a:r>
            <a:r>
              <a:rPr lang="cs-CZ" sz="1800" b="1" i="1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Hodnoty této funkce pro danou </a:t>
            </a:r>
            <a:r>
              <a:rPr lang="cs-CZ" sz="1800" i="1" dirty="0">
                <a:solidFill>
                  <a:srgbClr val="00287D"/>
                </a:solidFill>
              </a:rPr>
              <a:t>rychlost v</a:t>
            </a:r>
            <a:r>
              <a:rPr lang="cs-CZ" sz="1800" dirty="0">
                <a:solidFill>
                  <a:srgbClr val="000000"/>
                </a:solidFill>
              </a:rPr>
              <a:t> jsou relativní počty molekul, jejichž rychlosti jsou z diferenciálně malého intervalu rychlostí (</a:t>
            </a:r>
            <a:r>
              <a:rPr lang="cs-CZ" sz="1800" dirty="0" err="1">
                <a:solidFill>
                  <a:srgbClr val="000000"/>
                </a:solidFill>
              </a:rPr>
              <a:t>v,v</a:t>
            </a:r>
            <a:r>
              <a:rPr lang="cs-CZ" sz="1800" dirty="0">
                <a:solidFill>
                  <a:srgbClr val="000000"/>
                </a:solidFill>
              </a:rPr>
              <a:t> + </a:t>
            </a:r>
            <a:r>
              <a:rPr lang="cs-CZ" sz="1800" dirty="0" err="1">
                <a:solidFill>
                  <a:srgbClr val="000000"/>
                </a:solidFill>
              </a:rPr>
              <a:t>dv</a:t>
            </a:r>
            <a:r>
              <a:rPr lang="cs-CZ" sz="1800" dirty="0">
                <a:solidFill>
                  <a:srgbClr val="000000"/>
                </a:solidFill>
              </a:rPr>
              <a:t>), což se dá zapsat vztahem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kde N je celkový počet molekul plynu v soustavě a </a:t>
            </a:r>
            <a:r>
              <a:rPr lang="cs-CZ" sz="1800" dirty="0" err="1">
                <a:solidFill>
                  <a:srgbClr val="000000"/>
                </a:solidFill>
              </a:rPr>
              <a:t>dN</a:t>
            </a:r>
            <a:r>
              <a:rPr lang="cs-CZ" sz="1800" dirty="0">
                <a:solidFill>
                  <a:srgbClr val="000000"/>
                </a:solidFill>
              </a:rPr>
              <a:t> je počet molekul s rychlostmi v intervalu (</a:t>
            </a:r>
            <a:r>
              <a:rPr lang="cs-CZ" sz="1800" dirty="0" err="1">
                <a:solidFill>
                  <a:srgbClr val="000000"/>
                </a:solidFill>
              </a:rPr>
              <a:t>v,v</a:t>
            </a:r>
            <a:r>
              <a:rPr lang="cs-CZ" sz="1800" dirty="0">
                <a:solidFill>
                  <a:srgbClr val="000000"/>
                </a:solidFill>
              </a:rPr>
              <a:t> + </a:t>
            </a:r>
            <a:r>
              <a:rPr lang="cs-CZ" sz="1800" dirty="0" err="1">
                <a:solidFill>
                  <a:srgbClr val="000000"/>
                </a:solidFill>
              </a:rPr>
              <a:t>dv</a:t>
            </a:r>
            <a:r>
              <a:rPr lang="cs-CZ" sz="1800" dirty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974" y="4118661"/>
            <a:ext cx="1791153" cy="797897"/>
          </a:xfrm>
          <a:prstGeom prst="rect">
            <a:avLst/>
          </a:prstGeom>
        </p:spPr>
      </p:pic>
      <p:pic>
        <p:nvPicPr>
          <p:cNvPr id="1026" name="Picture 2" descr="Comparison Between Real Gas and Ideal Gas">
            <a:extLst>
              <a:ext uri="{FF2B5EF4-FFF2-40B4-BE49-F238E27FC236}">
                <a16:creationId xmlns:a16="http://schemas.microsoft.com/office/drawing/2014/main" id="{47733FE4-FEE4-48CC-8E6E-7EAE5BDD51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357" y="152400"/>
            <a:ext cx="33718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462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Ideální plyn, stavová rovnice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4"/>
                <a:ext cx="8082321" cy="11694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b="1" i="1" dirty="0">
                    <a:solidFill>
                      <a:srgbClr val="00287D"/>
                    </a:solidFill>
                  </a:rPr>
                  <a:t>Maxwellova – </a:t>
                </a:r>
                <a:r>
                  <a:rPr lang="cs-CZ" sz="1800" b="1" i="1" dirty="0" err="1">
                    <a:solidFill>
                      <a:srgbClr val="00287D"/>
                    </a:solidFill>
                  </a:rPr>
                  <a:t>Boltzmannova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 rozdělovací funkce</a:t>
                </a:r>
                <a:r>
                  <a:rPr lang="cs-CZ" sz="1800" dirty="0">
                    <a:solidFill>
                      <a:srgbClr val="000000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Tato funkce má tvar </a:t>
                </a:r>
                <a14:m>
                  <m:oMath xmlns:m="http://schemas.openxmlformats.org/officeDocument/2006/math">
                    <m:r>
                      <a:rPr lang="cs-CZ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cs-CZ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cs-CZ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cs-CZ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cs-CZ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cs-CZ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cs-CZ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sz="1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r>
                              <a:rPr lang="cs-CZ" sz="1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𝑘𝑇</m:t>
                            </m:r>
                          </m:den>
                        </m:f>
                      </m:sup>
                    </m:sSup>
                  </m:oMath>
                </a14:m>
                <a:endParaRPr lang="cs-CZ" sz="1800" baseline="300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kde k je </a:t>
                </a:r>
                <a:r>
                  <a:rPr lang="cs-CZ" sz="1800" dirty="0" err="1">
                    <a:solidFill>
                      <a:srgbClr val="000000"/>
                    </a:solidFill>
                  </a:rPr>
                  <a:t>Boltzmanova</a:t>
                </a:r>
                <a:r>
                  <a:rPr lang="cs-CZ" sz="1800" dirty="0">
                    <a:solidFill>
                      <a:srgbClr val="000000"/>
                    </a:solidFill>
                  </a:rPr>
                  <a:t> konstanta.</a:t>
                </a:r>
              </a:p>
              <a:p>
                <a:pPr marL="0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Pro ideální plyn pak </a:t>
                </a:r>
                <a14:m>
                  <m:oMath xmlns:m="http://schemas.openxmlformats.org/officeDocument/2006/math">
                    <m:r>
                      <a:rPr lang="cs-CZ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l-GR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cs-CZ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cs-CZ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1800" dirty="0">
                    <a:solidFill>
                      <a:srgbClr val="000000"/>
                    </a:solidFill>
                  </a:rPr>
                  <a:t>  (jen kinetická)</a:t>
                </a: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A Maxwellova- </a:t>
                </a:r>
                <a:r>
                  <a:rPr lang="cs-CZ" sz="1800" dirty="0" err="1">
                    <a:solidFill>
                      <a:srgbClr val="000000"/>
                    </a:solidFill>
                  </a:rPr>
                  <a:t>Boltzmanova</a:t>
                </a:r>
                <a:r>
                  <a:rPr lang="cs-CZ" sz="1800" dirty="0">
                    <a:solidFill>
                      <a:srgbClr val="000000"/>
                    </a:solidFill>
                  </a:rPr>
                  <a:t> funkce pro ideální plyn je</a:t>
                </a:r>
              </a:p>
              <a:p>
                <a:pPr marL="571500"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b="1" i="1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cs-CZ" sz="1800" b="1" i="1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b="1" i="1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cs-CZ" sz="1800" b="1" i="1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b="1" i="1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cs-CZ" sz="1800" b="1" i="1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  <m:sSup>
                            <m:sSupPr>
                              <m:ctrlPr>
                                <a:rPr lang="cs-CZ" sz="1800" b="1" i="1" dirty="0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800" b="1" i="1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cs-CZ" sz="1800" b="1" i="1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cs-CZ" sz="1800" b="1" i="1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𝝅</m:t>
                              </m:r>
                              <m:r>
                                <a:rPr lang="cs-CZ" sz="1800" b="1" i="1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𝒎𝒌𝑻</m:t>
                              </m:r>
                              <m:r>
                                <a:rPr lang="cs-CZ" sz="1800" b="1" i="1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cs-CZ" sz="1800" b="1" i="1" dirty="0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800" b="1" i="1" dirty="0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cs-CZ" sz="1800" b="1" i="1" dirty="0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cs-CZ" sz="1800" b="1" i="1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800" b="1" i="1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cs-CZ" sz="1800" b="1" i="1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1800" b="1" i="1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800" b="1" i="1" dirty="0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sSup>
                                <m:sSupPr>
                                  <m:ctrlPr>
                                    <a:rPr lang="cs-CZ" sz="1800" b="1" i="1" dirty="0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800" b="1" i="1" dirty="0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p>
                                  <m:r>
                                    <a:rPr lang="cs-CZ" sz="1800" b="1" i="1" dirty="0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cs-CZ" sz="1800" b="1" i="1" dirty="0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cs-CZ" sz="1800" b="1" i="1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𝒌𝑻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cs-CZ" sz="1800" b="1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Maximum křivky grafu odpovídá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nejpravděpodobnější rychlosti </a:t>
                </a:r>
                <a:r>
                  <a:rPr lang="cs-CZ" sz="1800" dirty="0">
                    <a:solidFill>
                      <a:srgbClr val="000000"/>
                    </a:solidFill>
                  </a:rPr>
                  <a:t>molekul. </a:t>
                </a: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Při vyšší teplotě je relativní četnost molekul s malými rychlostmi menší a relativní četnost molekul s velkými rychlostmi větší.</a:t>
                </a:r>
              </a:p>
              <a:p>
                <a:pPr marL="0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kde N je celkový počet molekul plynu v soustavě a </a:t>
                </a:r>
                <a:r>
                  <a:rPr lang="cs-CZ" sz="1800" dirty="0" err="1">
                    <a:solidFill>
                      <a:srgbClr val="000000"/>
                    </a:solidFill>
                  </a:rPr>
                  <a:t>dN</a:t>
                </a:r>
                <a:r>
                  <a:rPr lang="cs-CZ" sz="1800" dirty="0">
                    <a:solidFill>
                      <a:srgbClr val="000000"/>
                    </a:solidFill>
                  </a:rPr>
                  <a:t> je počet molekul s rychlostmi v intervalu (</a:t>
                </a:r>
                <a:r>
                  <a:rPr lang="cs-CZ" sz="1800" dirty="0" err="1">
                    <a:solidFill>
                      <a:srgbClr val="000000"/>
                    </a:solidFill>
                  </a:rPr>
                  <a:t>v,v</a:t>
                </a:r>
                <a:r>
                  <a:rPr lang="cs-CZ" sz="1800" dirty="0">
                    <a:solidFill>
                      <a:srgbClr val="000000"/>
                    </a:solidFill>
                  </a:rPr>
                  <a:t> + </a:t>
                </a:r>
                <a:r>
                  <a:rPr lang="cs-CZ" sz="1800" dirty="0" err="1">
                    <a:solidFill>
                      <a:srgbClr val="000000"/>
                    </a:solidFill>
                  </a:rPr>
                  <a:t>dv</a:t>
                </a:r>
                <a:r>
                  <a:rPr lang="cs-CZ" sz="1800" dirty="0">
                    <a:solidFill>
                      <a:srgbClr val="00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4"/>
                <a:ext cx="8082321" cy="1169462"/>
              </a:xfrm>
              <a:blipFill rotWithShape="0">
                <a:blip r:embed="rId3"/>
                <a:stretch>
                  <a:fillRect l="-1811" t="-6771" b="-4062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310" y="2310403"/>
            <a:ext cx="2649430" cy="194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8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Ideální plyn, stavová rovnice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Největší význam má veličina, která se nazývá </a:t>
            </a:r>
            <a:r>
              <a:rPr lang="cs-CZ" sz="1800" b="1" i="1" dirty="0">
                <a:solidFill>
                  <a:srgbClr val="00287D"/>
                </a:solidFill>
              </a:rPr>
              <a:t>střední</a:t>
            </a:r>
          </a:p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kvadratická rychlost </a:t>
            </a:r>
            <a:r>
              <a:rPr lang="cs-CZ" sz="1800" b="1" i="1" dirty="0" err="1">
                <a:solidFill>
                  <a:srgbClr val="00287D"/>
                </a:solidFill>
              </a:rPr>
              <a:t>v</a:t>
            </a:r>
            <a:r>
              <a:rPr lang="cs-CZ" sz="1800" b="1" i="1" baseline="-25000" dirty="0" err="1">
                <a:solidFill>
                  <a:srgbClr val="00287D"/>
                </a:solidFill>
              </a:rPr>
              <a:t>k</a:t>
            </a:r>
            <a:r>
              <a:rPr lang="cs-CZ" sz="1800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i="1" dirty="0">
                <a:solidFill>
                  <a:srgbClr val="00287D"/>
                </a:solidFill>
              </a:rPr>
              <a:t>Střední kvadratická rychlost </a:t>
            </a:r>
            <a:r>
              <a:rPr lang="cs-CZ" sz="1800" dirty="0">
                <a:solidFill>
                  <a:srgbClr val="000000"/>
                </a:solidFill>
              </a:rPr>
              <a:t>je rychlost, se kterou by se pohybovaly </a:t>
            </a:r>
            <a:r>
              <a:rPr lang="cs-CZ" sz="1800" dirty="0">
                <a:solidFill>
                  <a:srgbClr val="C00000"/>
                </a:solidFill>
              </a:rPr>
              <a:t>všechny</a:t>
            </a:r>
            <a:r>
              <a:rPr lang="cs-CZ" sz="1800" dirty="0">
                <a:solidFill>
                  <a:srgbClr val="000000"/>
                </a:solidFill>
              </a:rPr>
              <a:t> molekuly plynu v soustavě, aby celková kinetická energie  byla stejná jako kinetická energie soustavy molekul, které se pohybují rychlostmi podle daného rozdělení rychlostí.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kde </a:t>
            </a:r>
            <a:r>
              <a:rPr lang="cs-CZ" sz="1800" i="1" dirty="0">
                <a:solidFill>
                  <a:srgbClr val="00287D"/>
                </a:solidFill>
              </a:rPr>
              <a:t>m</a:t>
            </a:r>
            <a:r>
              <a:rPr lang="cs-CZ" sz="1800" i="1" baseline="-25000" dirty="0">
                <a:solidFill>
                  <a:srgbClr val="00287D"/>
                </a:solidFill>
              </a:rPr>
              <a:t>0</a:t>
            </a:r>
            <a:r>
              <a:rPr lang="cs-CZ" sz="1800" dirty="0">
                <a:solidFill>
                  <a:srgbClr val="000000"/>
                </a:solidFill>
              </a:rPr>
              <a:t> je </a:t>
            </a:r>
            <a:r>
              <a:rPr lang="cs-CZ" sz="1800" i="1" dirty="0">
                <a:solidFill>
                  <a:srgbClr val="00287D"/>
                </a:solidFill>
              </a:rPr>
              <a:t>hmotnost molekuly plynu </a:t>
            </a:r>
            <a:r>
              <a:rPr lang="cs-CZ" sz="1800" dirty="0">
                <a:solidFill>
                  <a:srgbClr val="000000"/>
                </a:solidFill>
              </a:rPr>
              <a:t>a k = 1,38 ×10</a:t>
            </a:r>
            <a:r>
              <a:rPr lang="cs-CZ" sz="1800" baseline="30000" dirty="0">
                <a:solidFill>
                  <a:srgbClr val="000000"/>
                </a:solidFill>
              </a:rPr>
              <a:t>-23</a:t>
            </a:r>
            <a:r>
              <a:rPr lang="cs-CZ" sz="1800" dirty="0">
                <a:solidFill>
                  <a:srgbClr val="000000"/>
                </a:solidFill>
              </a:rPr>
              <a:t> J.K</a:t>
            </a:r>
            <a:r>
              <a:rPr lang="cs-CZ" sz="1800" baseline="30000" dirty="0">
                <a:solidFill>
                  <a:srgbClr val="000000"/>
                </a:solidFill>
              </a:rPr>
              <a:t>-1</a:t>
            </a:r>
            <a:r>
              <a:rPr lang="cs-CZ" sz="1800" dirty="0">
                <a:solidFill>
                  <a:srgbClr val="000000"/>
                </a:solidFill>
              </a:rPr>
              <a:t> je </a:t>
            </a:r>
            <a:r>
              <a:rPr lang="cs-CZ" sz="1800" i="1" dirty="0" err="1">
                <a:solidFill>
                  <a:srgbClr val="00287D"/>
                </a:solidFill>
              </a:rPr>
              <a:t>Boltzmanova</a:t>
            </a:r>
            <a:r>
              <a:rPr lang="cs-CZ" sz="1800" i="1" dirty="0">
                <a:solidFill>
                  <a:srgbClr val="00287D"/>
                </a:solidFill>
              </a:rPr>
              <a:t> konstanta.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0000"/>
                </a:solidFill>
              </a:rPr>
              <a:t>Střední kvadratická rychlost se s rostoucí teplotou zvětšuje.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606" y="151798"/>
            <a:ext cx="2649430" cy="194748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061" y="3991328"/>
            <a:ext cx="1553175" cy="10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21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Ideální plyn, stavová rovnice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4"/>
                <a:ext cx="8082321" cy="11694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b="1" i="1" dirty="0">
                    <a:solidFill>
                      <a:srgbClr val="00287D"/>
                    </a:solidFill>
                  </a:rPr>
                  <a:t>Střední kinetická energie E</a:t>
                </a:r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k0</a:t>
                </a:r>
                <a:r>
                  <a:rPr lang="cs-CZ" sz="1800" dirty="0">
                    <a:solidFill>
                      <a:srgbClr val="000000"/>
                    </a:solidFill>
                  </a:rPr>
                  <a:t> , </a:t>
                </a: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kterou má molekula ideálního plynu pohybující </a:t>
                </a: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se posuvným pohybem je </a:t>
                </a:r>
                <a14:m>
                  <m:oMath xmlns:m="http://schemas.openxmlformats.org/officeDocument/2006/math">
                    <m:r>
                      <a:rPr lang="cs-CZ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sz="1800" b="0" i="1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sz="1800" b="0" i="1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 = </m:t>
                    </m:r>
                    <m:f>
                      <m:fPr>
                        <m:ctrlPr>
                          <a:rPr lang="el-GR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cs-CZ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cs-CZ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Pro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střední kinetickou energii </a:t>
                </a:r>
                <a:r>
                  <a:rPr lang="cs-CZ" sz="1800" dirty="0">
                    <a:solidFill>
                      <a:srgbClr val="000000"/>
                    </a:solidFill>
                  </a:rPr>
                  <a:t>pak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cs-CZ" sz="1800" b="1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endParaRPr lang="cs-CZ" sz="1800" b="1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b="1" i="1" dirty="0">
                    <a:solidFill>
                      <a:srgbClr val="00287D"/>
                    </a:solidFill>
                  </a:rPr>
                  <a:t>Střední kinetická energie </a:t>
                </a:r>
                <a:r>
                  <a:rPr lang="cs-CZ" sz="1800" dirty="0">
                    <a:solidFill>
                      <a:srgbClr val="000000"/>
                    </a:solidFill>
                  </a:rPr>
                  <a:t>neuspořádaného posuvného pohybu molekul ideálního plynu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 </a:t>
                </a:r>
                <a:r>
                  <a:rPr lang="cs-CZ" sz="1800" dirty="0">
                    <a:solidFill>
                      <a:srgbClr val="C00000"/>
                    </a:solidFill>
                  </a:rPr>
                  <a:t>je přímo úměrná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termodynamické teplotě plynu.</a:t>
                </a:r>
              </a:p>
              <a:p>
                <a:pPr marL="0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4"/>
                <a:ext cx="8082321" cy="1169462"/>
              </a:xfrm>
              <a:blipFill>
                <a:blip r:embed="rId3"/>
                <a:stretch>
                  <a:fillRect l="-1811" t="-6771" b="-1677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8" name="Šipka dolů 7"/>
          <p:cNvSpPr/>
          <p:nvPr/>
        </p:nvSpPr>
        <p:spPr bwMode="auto">
          <a:xfrm>
            <a:off x="4550749" y="4019493"/>
            <a:ext cx="246888" cy="34747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ovéPole 8"/>
              <p:cNvSpPr txBox="1"/>
              <p:nvPr/>
            </p:nvSpPr>
            <p:spPr>
              <a:xfrm>
                <a:off x="3968596" y="3299715"/>
                <a:ext cx="1828800" cy="61093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cs-CZ" sz="1800" b="1" i="1" kern="0" baseline="-2500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cs-CZ" sz="1800" b="1" i="1" kern="0" baseline="-2500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s-CZ" sz="1800" b="1" i="1" kern="0" baseline="-2500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𝒌𝑻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596" y="3299715"/>
                <a:ext cx="1828800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Kelvin: Thermodynamic Temperature | NIST">
            <a:extLst>
              <a:ext uri="{FF2B5EF4-FFF2-40B4-BE49-F238E27FC236}">
                <a16:creationId xmlns:a16="http://schemas.microsoft.com/office/drawing/2014/main" id="{0A78FAD8-B93E-4B92-B99E-A52CA29A74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339" y="32967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732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Ideální plyn, stavová rovnice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4"/>
                <a:ext cx="8082321" cy="1169462"/>
              </a:xfrm>
            </p:spPr>
            <p:txBody>
              <a:bodyPr/>
              <a:lstStyle/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Kinetická energie molekul plynu může záviset maximálně na šesti parametrech (3 translační, 3 rotační)	     </a:t>
                </a: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endParaRPr lang="cs-CZ" sz="1800" b="1" i="1" dirty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endParaRPr lang="cs-CZ" sz="1800" b="1" i="1" dirty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endParaRPr lang="cs-CZ" sz="1800" b="1" i="1" dirty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endParaRPr lang="cs-CZ" sz="1800" b="1" i="1" dirty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endParaRPr lang="cs-CZ" sz="1800" b="1" i="1" dirty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r>
                  <a:rPr lang="cs-CZ" sz="1800" b="1" i="1" dirty="0">
                    <a:solidFill>
                      <a:srgbClr val="00287D"/>
                    </a:solidFill>
                  </a:rPr>
                  <a:t>		vnitřní energie plynu</a:t>
                </a:r>
                <a14:m>
                  <m:oMath xmlns:m="http://schemas.openxmlformats.org/officeDocument/2006/math">
                    <m:r>
                      <a:rPr lang="cs-CZ" sz="1800" b="1" i="1" dirty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cs-CZ" sz="1800" b="1" i="1" dirty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cs-CZ" sz="1800" b="1" i="1" dirty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1" i="1" dirty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cs-CZ" sz="1800" b="1" i="1" baseline="-25000" dirty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l-GR" sz="1800" b="1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1" i="1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num>
                      <m:den>
                        <m:r>
                          <a:rPr lang="el-GR" sz="1800" b="1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cs-CZ" sz="1800" b="1" i="1" dirty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800" b="1" i="1" dirty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𝒌𝑻</m:t>
                    </m:r>
                  </m:oMath>
                </a14:m>
                <a:endParaRPr lang="cs-CZ" b="1" kern="1200" dirty="0">
                  <a:solidFill>
                    <a:srgbClr val="00287D"/>
                  </a:solidFill>
                  <a:latin typeface="Tahoma" pitchFamily="34" charset="0"/>
                </a:endParaRPr>
              </a:p>
              <a:p>
                <a:pPr marL="0" indent="0">
                  <a:buNone/>
                </a:pPr>
                <a:endParaRPr lang="cs-CZ" sz="1800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i="1" dirty="0">
                    <a:solidFill>
                      <a:srgbClr val="00287D"/>
                    </a:solidFill>
                  </a:rPr>
                  <a:t>i je počet stupňů volnosti molekuly</a:t>
                </a:r>
                <a:r>
                  <a:rPr lang="cs-CZ" sz="1800" i="1" dirty="0"/>
                  <a:t> </a:t>
                </a:r>
                <a:r>
                  <a:rPr lang="cs-CZ" sz="1800" dirty="0"/>
                  <a:t>a </a:t>
                </a:r>
                <a:r>
                  <a:rPr lang="en-US" sz="1800" dirty="0" err="1"/>
                  <a:t>nabývá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hodnoty</a:t>
                </a:r>
                <a:r>
                  <a:rPr lang="en-US" sz="1800" dirty="0"/>
                  <a:t> 3 pro </a:t>
                </a:r>
                <a:r>
                  <a:rPr lang="en-US" sz="1800" dirty="0" err="1"/>
                  <a:t>jednoatomové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molekuly</a:t>
                </a:r>
                <a:r>
                  <a:rPr lang="en-US" sz="1800" dirty="0"/>
                  <a:t>, 5 pro </a:t>
                </a:r>
                <a:r>
                  <a:rPr lang="en-US" sz="1800" dirty="0" err="1"/>
                  <a:t>dvouatomové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molekuly</a:t>
                </a:r>
                <a:r>
                  <a:rPr lang="en-US" sz="1800" dirty="0"/>
                  <a:t> a 6 pro </a:t>
                </a:r>
                <a:r>
                  <a:rPr lang="en-US" sz="1800" dirty="0" err="1"/>
                  <a:t>tří</a:t>
                </a:r>
                <a:r>
                  <a:rPr lang="en-US" sz="1800" dirty="0"/>
                  <a:t> a</a:t>
                </a:r>
                <a:r>
                  <a:rPr lang="cs-CZ" sz="1800" dirty="0"/>
                  <a:t> víceatomové molekuly.</a:t>
                </a:r>
              </a:p>
              <a:p>
                <a:pPr marL="0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Pro změnu vnitřní energie</a:t>
                </a:r>
              </a:p>
              <a:p>
                <a:pPr marL="0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4"/>
                <a:ext cx="8082321" cy="1169462"/>
              </a:xfrm>
              <a:blipFill rotWithShape="0">
                <a:blip r:embed="rId3"/>
                <a:stretch>
                  <a:fillRect l="-1811" t="-6771" r="-1283" b="-2458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422694" y="2777390"/>
                <a:ext cx="7708392" cy="76809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cs-CZ" sz="1800" b="1" i="1" dirty="0" err="1">
                    <a:solidFill>
                      <a:srgbClr val="00287D"/>
                    </a:solidFill>
                    <a:latin typeface="+mn-lt"/>
                  </a:rPr>
                  <a:t>Ekvipartiční</a:t>
                </a:r>
                <a:r>
                  <a:rPr lang="cs-CZ" sz="1800" b="1" i="1" dirty="0">
                    <a:solidFill>
                      <a:srgbClr val="00287D"/>
                    </a:solidFill>
                    <a:latin typeface="+mn-lt"/>
                  </a:rPr>
                  <a:t> teorém</a:t>
                </a:r>
                <a:r>
                  <a:rPr lang="cs-CZ" sz="1800" dirty="0">
                    <a:solidFill>
                      <a:srgbClr val="00287D"/>
                    </a:solidFill>
                    <a:latin typeface="+mn-lt"/>
                  </a:rPr>
                  <a:t>	</a:t>
                </a:r>
                <a:r>
                  <a:rPr lang="cs-CZ" sz="1800" dirty="0">
                    <a:solidFill>
                      <a:srgbClr val="000000"/>
                    </a:solidFill>
                    <a:latin typeface="+mn-lt"/>
                  </a:rPr>
                  <a:t>na každý stupeň volnosti mechanické energie (plynu) připadá stejná energie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 kern="0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1" i="1" kern="0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l-GR" sz="1800" b="1" i="1" kern="0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cs-CZ" sz="1800" b="1" i="1" dirty="0">
                    <a:solidFill>
                      <a:srgbClr val="00287D"/>
                    </a:solidFill>
                    <a:latin typeface="+mn-lt"/>
                  </a:rPr>
                  <a:t> </a:t>
                </a:r>
                <a:r>
                  <a:rPr lang="cs-CZ" sz="1800" b="1" i="1" dirty="0" err="1">
                    <a:solidFill>
                      <a:srgbClr val="00287D"/>
                    </a:solidFill>
                    <a:latin typeface="+mn-lt"/>
                  </a:rPr>
                  <a:t>kT</a:t>
                </a:r>
                <a:r>
                  <a:rPr lang="cs-CZ" sz="1800" b="1" i="1" dirty="0">
                    <a:solidFill>
                      <a:srgbClr val="00287D"/>
                    </a:solidFill>
                    <a:latin typeface="+mn-lt"/>
                  </a:rPr>
                  <a:t>   </a:t>
                </a:r>
                <a:r>
                  <a:rPr lang="cs-CZ" sz="1400" dirty="0">
                    <a:solidFill>
                      <a:srgbClr val="000000"/>
                    </a:solidFill>
                    <a:latin typeface="+mn-lt"/>
                  </a:rPr>
                  <a:t>(pro ideální plyn – 1atomový – 3 stupně volnosti)</a:t>
                </a:r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94" y="2777390"/>
                <a:ext cx="7708392" cy="768095"/>
              </a:xfrm>
              <a:prstGeom prst="rect">
                <a:avLst/>
              </a:prstGeom>
              <a:blipFill rotWithShape="0">
                <a:blip r:embed="rId4"/>
                <a:stretch>
                  <a:fillRect l="-632" t="-4762" r="-79" b="-39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Šipka doprava 10"/>
          <p:cNvSpPr/>
          <p:nvPr/>
        </p:nvSpPr>
        <p:spPr bwMode="auto">
          <a:xfrm>
            <a:off x="1307592" y="4054167"/>
            <a:ext cx="521208" cy="16459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9648" y="2850350"/>
            <a:ext cx="542591" cy="2011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3127" y="5425152"/>
            <a:ext cx="2035244" cy="72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3947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64251</TotalTime>
  <Words>2953</Words>
  <Application>Microsoft Office PowerPoint</Application>
  <PresentationFormat>Předvádění na obrazovce (4:3)</PresentationFormat>
  <Paragraphs>377</Paragraphs>
  <Slides>31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40" baseType="lpstr">
      <vt:lpstr>Arial</vt:lpstr>
      <vt:lpstr>Calibri</vt:lpstr>
      <vt:lpstr>Cambria Math</vt:lpstr>
      <vt:lpstr>Symbol</vt:lpstr>
      <vt:lpstr>Tahoma</vt:lpstr>
      <vt:lpstr>Times New Roman</vt:lpstr>
      <vt:lpstr>TimesNewRoman</vt:lpstr>
      <vt:lpstr>Wingdings</vt:lpstr>
      <vt:lpstr>Prezentace_MU_CZ</vt:lpstr>
      <vt:lpstr>Mechanika a molekulová fyzika Ideální plyn</vt:lpstr>
      <vt:lpstr>Ideální plyn, stavová rovnice</vt:lpstr>
      <vt:lpstr>Ideální plyn, stavová rovnice</vt:lpstr>
      <vt:lpstr>Ideální plyn, stavová rovnice</vt:lpstr>
      <vt:lpstr>Ideální plyn, stavová rovnice</vt:lpstr>
      <vt:lpstr>Ideální plyn, stavová rovnice</vt:lpstr>
      <vt:lpstr>Ideální plyn, stavová rovnice</vt:lpstr>
      <vt:lpstr>Ideální plyn, stavová rovnice</vt:lpstr>
      <vt:lpstr>Ideální plyn, stavová rovnice</vt:lpstr>
      <vt:lpstr>Ideální plyn, stavová rovnice</vt:lpstr>
      <vt:lpstr>Ideální plyn, stavová rovnice</vt:lpstr>
      <vt:lpstr>Ideální plyn, stavová rovnice</vt:lpstr>
      <vt:lpstr>Ideální plyn, stavová rovnice</vt:lpstr>
      <vt:lpstr>Práce plynu</vt:lpstr>
      <vt:lpstr>Stavová rovnice, p-V diagram</vt:lpstr>
      <vt:lpstr>Molární tepelná kapacita</vt:lpstr>
      <vt:lpstr>Molární tepelná kapacita</vt:lpstr>
      <vt:lpstr>Vratné děje v ideálním plynu</vt:lpstr>
      <vt:lpstr>Izochorický děj s ideálním plynem</vt:lpstr>
      <vt:lpstr>Izobarický děj s ideálním plynem</vt:lpstr>
      <vt:lpstr>Izotermický děj s ideálním plynem</vt:lpstr>
      <vt:lpstr>Adiabatický děj s ideálním plynem</vt:lpstr>
      <vt:lpstr>Adiabatický děj s ideálním plynem</vt:lpstr>
      <vt:lpstr>Adiabatický děj s ideálním plynem</vt:lpstr>
      <vt:lpstr>Adiabatický děj s ideálním plynem</vt:lpstr>
      <vt:lpstr>Polytropický děj s ideálním plynem</vt:lpstr>
      <vt:lpstr>Kruhový děj s ideálním plynem</vt:lpstr>
      <vt:lpstr>Kruhový děj s ideálním plynem</vt:lpstr>
      <vt:lpstr>Kruhový děj s ideálním plynem</vt:lpstr>
      <vt:lpstr>Kruhový děj s ideálním plynem</vt:lpstr>
      <vt:lpstr>Zdroje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Sládek</dc:creator>
  <cp:lastModifiedBy>simona hluskova</cp:lastModifiedBy>
  <cp:revision>611</cp:revision>
  <cp:lastPrinted>2017-05-31T19:18:36Z</cp:lastPrinted>
  <dcterms:created xsi:type="dcterms:W3CDTF">2015-11-23T07:04:47Z</dcterms:created>
  <dcterms:modified xsi:type="dcterms:W3CDTF">2021-12-28T20:05:41Z</dcterms:modified>
</cp:coreProperties>
</file>