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474" r:id="rId3"/>
    <p:sldId id="475" r:id="rId4"/>
    <p:sldId id="476" r:id="rId5"/>
    <p:sldId id="478" r:id="rId6"/>
    <p:sldId id="480" r:id="rId7"/>
    <p:sldId id="479" r:id="rId8"/>
    <p:sldId id="481" r:id="rId9"/>
    <p:sldId id="482" r:id="rId10"/>
    <p:sldId id="483" r:id="rId11"/>
    <p:sldId id="484" r:id="rId12"/>
    <p:sldId id="486" r:id="rId13"/>
    <p:sldId id="485" r:id="rId14"/>
    <p:sldId id="487" r:id="rId15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0714" autoAdjust="0"/>
  </p:normalViewPr>
  <p:slideViewPr>
    <p:cSldViewPr snapToGrid="0">
      <p:cViewPr varScale="1">
        <p:scale>
          <a:sx n="68" d="100"/>
          <a:sy n="68" d="100"/>
        </p:scale>
        <p:origin x="876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04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245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37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26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61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19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47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74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3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444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79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516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24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kQfu-8bzE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tepla, Entropie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c) Tepelná výměna prouděním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r>
              <a:rPr lang="cs-CZ" sz="1800" dirty="0">
                <a:solidFill>
                  <a:srgbClr val="00287D"/>
                </a:solidFill>
              </a:rPr>
              <a:t>Volné proudění (</a:t>
            </a:r>
            <a:r>
              <a:rPr lang="cs-CZ" sz="1800" dirty="0"/>
              <a:t>rozdílná hustota</a:t>
            </a:r>
            <a:r>
              <a:rPr lang="cs-CZ" sz="1800" dirty="0">
                <a:solidFill>
                  <a:srgbClr val="00287D"/>
                </a:solidFill>
              </a:rPr>
              <a:t>)</a:t>
            </a:r>
          </a:p>
          <a:p>
            <a:r>
              <a:rPr lang="cs-CZ" sz="1800" dirty="0">
                <a:solidFill>
                  <a:srgbClr val="00287D"/>
                </a:solidFill>
              </a:rPr>
              <a:t>Nucené proudění (</a:t>
            </a:r>
            <a:r>
              <a:rPr lang="cs-CZ" sz="1800" dirty="0"/>
              <a:t>ventilátor, čerpadlo</a:t>
            </a:r>
            <a:r>
              <a:rPr lang="cs-CZ" sz="1800" dirty="0">
                <a:solidFill>
                  <a:srgbClr val="00287D"/>
                </a:solidFill>
              </a:rPr>
              <a:t>)		 </a:t>
            </a:r>
          </a:p>
          <a:p>
            <a:pPr marL="0" indent="0">
              <a:buNone/>
            </a:pPr>
            <a:r>
              <a:rPr lang="cs-CZ" sz="1800" b="1" kern="1200" dirty="0">
                <a:solidFill>
                  <a:srgbClr val="C00000"/>
                </a:solidFill>
              </a:rPr>
              <a:t>Přestup tepla:			</a:t>
            </a:r>
            <a:r>
              <a:rPr lang="cs-CZ" sz="1800" kern="1200" dirty="0"/>
              <a:t>kde </a:t>
            </a:r>
            <a:r>
              <a:rPr lang="cs-CZ" sz="1800" b="1" i="1" kern="1200" dirty="0">
                <a:solidFill>
                  <a:srgbClr val="00287D"/>
                </a:solidFill>
              </a:rPr>
              <a:t>h</a:t>
            </a:r>
            <a:r>
              <a:rPr lang="cs-CZ" sz="1800" kern="1200" dirty="0"/>
              <a:t> je </a:t>
            </a:r>
            <a:r>
              <a:rPr lang="cs-CZ" sz="1800" i="1" kern="1200" dirty="0">
                <a:solidFill>
                  <a:srgbClr val="00287D"/>
                </a:solidFill>
              </a:rPr>
              <a:t>součinitel přestupu tepla</a:t>
            </a:r>
            <a:r>
              <a:rPr lang="cs-CZ" sz="1800" kern="1200" dirty="0"/>
              <a:t>, </a:t>
            </a:r>
          </a:p>
          <a:p>
            <a:pPr marL="0" indent="0">
              <a:buNone/>
            </a:pPr>
            <a:r>
              <a:rPr lang="cs-CZ" sz="1800" kern="1200" dirty="0"/>
              <a:t>				</a:t>
            </a:r>
            <a:r>
              <a:rPr lang="cs-CZ" sz="1800" i="1" kern="1200" dirty="0">
                <a:solidFill>
                  <a:srgbClr val="00287D"/>
                </a:solidFill>
              </a:rPr>
              <a:t>t </a:t>
            </a:r>
            <a:r>
              <a:rPr lang="cs-CZ" sz="1800" kern="1200" dirty="0"/>
              <a:t>je teplota tekutiny a 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baseline="-25000" dirty="0" err="1">
                <a:solidFill>
                  <a:srgbClr val="00287D"/>
                </a:solidFill>
              </a:rPr>
              <a:t>p</a:t>
            </a:r>
            <a:r>
              <a:rPr lang="cs-CZ" sz="1800" kern="1200" dirty="0"/>
              <a:t> teplota povrchu stěny z pevné</a:t>
            </a:r>
          </a:p>
          <a:p>
            <a:pPr marL="0" indent="0">
              <a:buNone/>
            </a:pPr>
            <a:r>
              <a:rPr lang="cs-CZ" sz="1800" b="1" kern="1200" dirty="0">
                <a:solidFill>
                  <a:srgbClr val="C00000"/>
                </a:solidFill>
              </a:rPr>
              <a:t>látky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proud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tekutiny</m:t>
                    </m:r>
                  </m:oMath>
                </a14:m>
                <a:r>
                  <a:rPr lang="cs-CZ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910634"/>
              </a:xfrm>
              <a:prstGeom prst="rect">
                <a:avLst/>
              </a:prstGeom>
              <a:blipFill rotWithShape="0">
                <a:blip r:embed="rId3"/>
                <a:stretch>
                  <a:fillRect l="-294" b="-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5248656" y="3602736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9" y="5018351"/>
            <a:ext cx="2230531" cy="1769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5018351"/>
            <a:ext cx="2903420" cy="17729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360" y="4329066"/>
            <a:ext cx="1871775" cy="5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 err="1"/>
              <a:t>Clausius</a:t>
            </a:r>
            <a:r>
              <a:rPr lang="cs-CZ" sz="1800" kern="1200" dirty="0"/>
              <a:t> – </a:t>
            </a:r>
            <a:r>
              <a:rPr lang="cs-CZ" sz="1800" kern="1200" dirty="0" err="1"/>
              <a:t>Boltzmann</a:t>
            </a:r>
            <a:r>
              <a:rPr lang="cs-CZ" sz="1800" kern="1200" dirty="0"/>
              <a:t> - </a:t>
            </a:r>
            <a:r>
              <a:rPr lang="cs-CZ" sz="1800" kern="1200" dirty="0" err="1"/>
              <a:t>Gibbs</a:t>
            </a: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 </a:t>
            </a:r>
            <a:r>
              <a:rPr lang="cs-CZ" sz="1400" kern="1200" dirty="0"/>
              <a:t>Zatímco „ostrá“ rozdělení pravděpodobnosti mají entropii nízkou, naopak „neostrá“ či „rozmazaná“ rozdělení pravděpodobnosti mají entropii vysokou. </a:t>
            </a:r>
          </a:p>
          <a:p>
            <a:pPr marL="0" indent="0">
              <a:buNone/>
            </a:pPr>
            <a:r>
              <a:rPr lang="cs-CZ" sz="1400" kern="1200" dirty="0"/>
              <a:t>Za pravděpodobnostní rozložení s nejvyšší entropií lze považovat normální nebo rovnoměrné rozložení.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400" kern="1200" dirty="0" err="1"/>
              <a:t>P</a:t>
            </a:r>
            <a:r>
              <a:rPr lang="cs-CZ" sz="1400" kern="1200" baseline="-25000" dirty="0" err="1"/>
              <a:t>i</a:t>
            </a:r>
            <a:r>
              <a:rPr lang="cs-CZ" sz="1400" kern="1200" dirty="0"/>
              <a:t> je pravděpodobnost i-</a:t>
            </a:r>
            <a:r>
              <a:rPr lang="cs-CZ" sz="1400" kern="1200" dirty="0" err="1"/>
              <a:t>tého</a:t>
            </a:r>
            <a:r>
              <a:rPr lang="cs-CZ" sz="1400" kern="1200" dirty="0"/>
              <a:t> </a:t>
            </a:r>
            <a:r>
              <a:rPr lang="cs-CZ" sz="1400" kern="1200" dirty="0" err="1"/>
              <a:t>mikrostavu</a:t>
            </a:r>
            <a:endParaRPr lang="cs-CZ" sz="1400" kern="1200" dirty="0"/>
          </a:p>
          <a:p>
            <a:r>
              <a:rPr lang="cs-CZ" sz="1800" dirty="0">
                <a:solidFill>
                  <a:srgbClr val="00287D"/>
                </a:solidFill>
              </a:rPr>
              <a:t>Termodynamickou entropii S     </a:t>
            </a:r>
          </a:p>
          <a:p>
            <a:endParaRPr lang="cs-CZ" sz="1800" dirty="0">
              <a:solidFill>
                <a:srgbClr val="00287D"/>
              </a:solidFill>
            </a:endParaRPr>
          </a:p>
          <a:p>
            <a:endParaRPr lang="cs-CZ" sz="1000" dirty="0">
              <a:solidFill>
                <a:srgbClr val="00287D"/>
              </a:solidFill>
            </a:endParaRPr>
          </a:p>
          <a:p>
            <a:r>
              <a:rPr lang="cs-CZ" sz="1800" dirty="0" err="1">
                <a:solidFill>
                  <a:srgbClr val="00287D"/>
                </a:solidFill>
              </a:rPr>
              <a:t>Carnotův</a:t>
            </a:r>
            <a:r>
              <a:rPr lang="cs-CZ" sz="1800" dirty="0">
                <a:solidFill>
                  <a:srgbClr val="00287D"/>
                </a:solidFill>
              </a:rPr>
              <a:t> cyklus 			 </a:t>
            </a:r>
            <a:r>
              <a:rPr lang="cs-CZ" sz="1800" b="1" dirty="0">
                <a:solidFill>
                  <a:srgbClr val="C00000"/>
                </a:solidFill>
              </a:rPr>
              <a:t>2. VT</a:t>
            </a:r>
          </a:p>
          <a:p>
            <a:pPr marL="0" indent="0">
              <a:buNone/>
            </a:pPr>
            <a:r>
              <a:rPr lang="cs-CZ" sz="1400" kern="1200" dirty="0"/>
              <a:t>Ne všechna </a:t>
            </a:r>
            <a:r>
              <a:rPr lang="el-GR" sz="1400" kern="1200" dirty="0"/>
              <a:t>δ</a:t>
            </a:r>
            <a:r>
              <a:rPr lang="cs-CZ" sz="1400" kern="1200" dirty="0"/>
              <a:t>Q mohou být kladná, ale některá musí být i záporná           soustava, která vykonává vratný kruhový děj tedy nemůže od okolních těles teplo pouze přijímat, ale musí jim také nějaké teplo odevzdávat.</a:t>
            </a:r>
            <a:endParaRPr lang="cs-CZ" sz="1400" b="1" kern="1200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dirty="0" smtClean="0">
                          <a:solidFill>
                            <a:srgbClr val="00287D"/>
                          </a:solidFill>
                          <a:latin typeface="+mn-lt"/>
                        </a:rPr>
                        <m:t>Entropie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          "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neur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itosti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syst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é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mu</m:t>
                      </m:r>
                      <m:r>
                        <m:rPr>
                          <m:nor/>
                        </m:rPr>
                        <a:rPr lang="cs-CZ" sz="180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  (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„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ra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neuspo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řá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danosti</m:t>
                      </m:r>
                      <m:r>
                        <m:rPr>
                          <m:nor/>
                        </m:rPr>
                        <a:rPr lang="cs-CZ" sz="1800" b="0" i="1" dirty="0" smtClean="0">
                          <a:solidFill>
                            <a:srgbClr val="00287D"/>
                          </a:solidFill>
                          <a:latin typeface="+mn-lt"/>
                        </a:rPr>
                        <m:t>"</m:t>
                      </m:r>
                      <m:r>
                        <m:rPr>
                          <m:nor/>
                        </m:rPr>
                        <a:rPr lang="cs-CZ" sz="1800" b="0" i="0" dirty="0" smtClean="0">
                          <a:solidFill>
                            <a:srgbClr val="00287D"/>
                          </a:solidFill>
                          <a:latin typeface="+mn-lt"/>
                        </a:rPr>
                        <m:t>)</m:t>
                      </m:r>
                    </m:oMath>
                  </m:oMathPara>
                </a14:m>
                <a:endParaRPr lang="cs-CZ" sz="1800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84345"/>
                <a:ext cx="75096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1837944" y="2099392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52" y="706439"/>
            <a:ext cx="1905000" cy="838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712518"/>
            <a:ext cx="1911832" cy="83675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344" y="3920039"/>
            <a:ext cx="1304925" cy="381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251" y="4516514"/>
            <a:ext cx="932117" cy="5133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5549" y="5418761"/>
            <a:ext cx="800100" cy="36195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073" y="5414481"/>
            <a:ext cx="828675" cy="40005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 rot="10800000">
            <a:off x="4697172" y="5537118"/>
            <a:ext cx="342983" cy="1127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prava 18"/>
          <p:cNvSpPr/>
          <p:nvPr/>
        </p:nvSpPr>
        <p:spPr bwMode="auto">
          <a:xfrm>
            <a:off x="5765666" y="5814531"/>
            <a:ext cx="411480" cy="108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Princip růstu entropie</a:t>
            </a:r>
          </a:p>
          <a:p>
            <a:pPr marL="0" indent="0">
              <a:buNone/>
            </a:pPr>
            <a:r>
              <a:rPr lang="cs-CZ" sz="1800" kern="1200" dirty="0"/>
              <a:t>Tepelně izolovaná soustava 2 těles o teplotě T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a T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. Těleso 1 odevzdá teplo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 a těleso 2 přijme  teplo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, přičemž platí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= </a:t>
            </a:r>
            <a:r>
              <a:rPr lang="cs-CZ" sz="1800" kern="1200" dirty="0">
                <a:latin typeface="Symbol" panose="05050102010706020507" pitchFamily="18" charset="2"/>
              </a:rPr>
              <a:t>d</a:t>
            </a:r>
            <a:r>
              <a:rPr lang="cs-CZ" sz="1800" kern="1200" dirty="0"/>
              <a:t>Q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 .</a:t>
            </a:r>
          </a:p>
          <a:p>
            <a:pPr marL="0" indent="0">
              <a:buNone/>
            </a:pPr>
            <a:r>
              <a:rPr lang="cs-CZ" sz="1800" kern="1200" dirty="0">
                <a:solidFill>
                  <a:srgbClr val="C00000"/>
                </a:solidFill>
              </a:rPr>
              <a:t>Změna entropie		</a:t>
            </a:r>
          </a:p>
          <a:p>
            <a:pPr marL="0" indent="0">
              <a:buNone/>
            </a:pPr>
            <a:endParaRPr lang="cs-CZ" sz="18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/>
              <a:t>Pro T</a:t>
            </a:r>
            <a:r>
              <a:rPr lang="cs-CZ" sz="1800" kern="1200" baseline="-25000" dirty="0"/>
              <a:t>1</a:t>
            </a:r>
            <a:r>
              <a:rPr lang="cs-CZ" sz="1800" kern="1200" dirty="0"/>
              <a:t> </a:t>
            </a:r>
            <a:r>
              <a:rPr lang="cs-CZ" sz="1800" kern="1200" dirty="0">
                <a:cs typeface="Times New Roman" panose="02020603050405020304" pitchFamily="18" charset="0"/>
              </a:rPr>
              <a:t>˃</a:t>
            </a:r>
            <a:r>
              <a:rPr lang="cs-CZ" sz="1800" kern="1200" dirty="0"/>
              <a:t> T</a:t>
            </a:r>
            <a:r>
              <a:rPr lang="cs-CZ" sz="1800" kern="1200" baseline="-25000" dirty="0"/>
              <a:t>2</a:t>
            </a:r>
            <a:r>
              <a:rPr lang="cs-CZ" sz="1800" kern="1200" dirty="0"/>
              <a:t>  pak </a:t>
            </a:r>
            <a:r>
              <a:rPr lang="cs-CZ" sz="1800" b="1" i="1" kern="1200" dirty="0" err="1">
                <a:solidFill>
                  <a:srgbClr val="C00000"/>
                </a:solidFill>
              </a:rPr>
              <a:t>dS</a:t>
            </a:r>
            <a:r>
              <a:rPr lang="cs-CZ" sz="1800" b="1" i="1" kern="1200" dirty="0">
                <a:solidFill>
                  <a:srgbClr val="C00000"/>
                </a:solidFill>
              </a:rPr>
              <a:t> </a:t>
            </a:r>
            <a:r>
              <a:rPr lang="cs-CZ" sz="1800" b="1" i="1" kern="1200" dirty="0">
                <a:solidFill>
                  <a:srgbClr val="C00000"/>
                </a:solidFill>
                <a:cs typeface="Times New Roman" panose="02020603050405020304" pitchFamily="18" charset="0"/>
              </a:rPr>
              <a:t>˃</a:t>
            </a:r>
            <a:r>
              <a:rPr lang="cs-CZ" sz="1800" b="1" i="1" kern="1200" dirty="0">
                <a:solidFill>
                  <a:srgbClr val="C00000"/>
                </a:solidFill>
              </a:rPr>
              <a:t> 0</a:t>
            </a:r>
          </a:p>
          <a:p>
            <a:pPr marL="0" indent="0">
              <a:buNone/>
            </a:pPr>
            <a:r>
              <a:rPr lang="cs-CZ" sz="1400" kern="1200" dirty="0"/>
              <a:t>Při vratném adiabatickém ději může být tedy entropie stálá, avšak nikdy nemůže klesat.</a:t>
            </a:r>
          </a:p>
          <a:p>
            <a:pPr marL="0" indent="0">
              <a:buNone/>
            </a:pPr>
            <a:endParaRPr lang="cs-CZ" sz="18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kern="1200" dirty="0">
                <a:solidFill>
                  <a:srgbClr val="C00000"/>
                </a:solidFill>
              </a:rPr>
              <a:t>V přírodě – nevratné děje </a:t>
            </a:r>
            <a:r>
              <a:rPr lang="cs-CZ" sz="1800" kern="1200" dirty="0"/>
              <a:t>(tření, odporové síly)</a:t>
            </a:r>
          </a:p>
          <a:p>
            <a:pPr marL="0" indent="0">
              <a:buNone/>
            </a:pPr>
            <a:r>
              <a:rPr lang="cs-CZ" sz="1400" kern="1200" dirty="0"/>
              <a:t>Pokud při nevratném ději působí tření, takže vykonaná práce je menší a v soustavě vzniká třením teplo, je třeba k dosažení výchozího stavu odvádět více tepla než při vratném kruhovém ději, což je vyjádřeno znaménkem nerovnosti.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287D"/>
                </a:solidFill>
              </a:rPr>
              <a:t>Celková entropie uzavřeného systému se nemůže nikdy zmenšit. V přírodě tedy všechny děje směřují do více neuspořádaného stavu. Stejně tak roste entropie ve vesmíru. Vyrovnání veškerých teplotních rozdílů - tepelná smrt vesmíru.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5" y="72101"/>
            <a:ext cx="2095500" cy="169545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5527922" y="4560123"/>
            <a:ext cx="649224" cy="2270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173" y="3089988"/>
            <a:ext cx="4629150" cy="4191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287" y="4448162"/>
            <a:ext cx="828675" cy="4000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80" y="3498592"/>
            <a:ext cx="3165550" cy="5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3. Termodynamický zákon   - 3. VT  - </a:t>
            </a:r>
            <a:r>
              <a:rPr lang="cs-CZ" sz="1800" b="1" i="1" kern="1200" dirty="0" err="1">
                <a:solidFill>
                  <a:srgbClr val="00287D"/>
                </a:solidFill>
              </a:rPr>
              <a:t>Nernstův</a:t>
            </a:r>
            <a:r>
              <a:rPr lang="cs-CZ" sz="1800" b="1" i="1" kern="1200" dirty="0">
                <a:solidFill>
                  <a:srgbClr val="00287D"/>
                </a:solidFill>
              </a:rPr>
              <a:t> teorém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Pomocí entropie: 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Není možné dosáhnout T= 0 K.</a:t>
            </a:r>
          </a:p>
          <a:p>
            <a:pPr marL="0" indent="0">
              <a:buNone/>
            </a:pP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istou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pevnou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l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á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tku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nelze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kone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č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ý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pochodem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ochladit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na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absolutn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í 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nulu</m:t>
                      </m:r>
                      <m:r>
                        <m:rPr>
                          <m:nor/>
                        </m:rPr>
                        <a:rPr lang="cs-CZ" sz="1800" i="1" dirty="0">
                          <a:solidFill>
                            <a:srgbClr val="00287D"/>
                          </a:solidFill>
                          <a:latin typeface="+mn-lt"/>
                        </a:rPr>
                        <m:t>.</m:t>
                      </m:r>
                    </m:oMath>
                  </m:oMathPara>
                </a14:m>
                <a:endParaRPr lang="cs-CZ" sz="1800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490578"/>
                <a:ext cx="7793163" cy="383823"/>
              </a:xfrm>
              <a:prstGeom prst="rect">
                <a:avLst/>
              </a:prstGeom>
              <a:blipFill rotWithShape="0"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3097193"/>
            <a:ext cx="1128903" cy="45156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238" y="3660518"/>
            <a:ext cx="3113305" cy="233780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D6FC1E-17DA-474C-8079-E90EA4B36E54}"/>
              </a:ext>
            </a:extLst>
          </p:cNvPr>
          <p:cNvSpPr txBox="1"/>
          <p:nvPr/>
        </p:nvSpPr>
        <p:spPr>
          <a:xfrm>
            <a:off x="4406170" y="599832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6"/>
              </a:rPr>
              <a:t>https://www.youtube.com/watch?v=DkQfu-8bzEg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937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1003" y="3272625"/>
            <a:ext cx="328932" cy="311905"/>
          </a:xfrm>
        </p:spPr>
        <p:txBody>
          <a:bodyPr/>
          <a:lstStyle/>
          <a:p>
            <a:pPr marL="0" indent="0">
              <a:buNone/>
            </a:pPr>
            <a:r>
              <a:rPr lang="cs-CZ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18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" y="2853954"/>
            <a:ext cx="2466975" cy="1857375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95" y="4161399"/>
            <a:ext cx="2619375" cy="1743075"/>
          </a:xfrm>
          <a:prstGeom prst="rect">
            <a:avLst/>
          </a:prstGeom>
        </p:spPr>
      </p:pic>
      <p:sp>
        <p:nvSpPr>
          <p:cNvPr id="26" name="Šipka doprava 25"/>
          <p:cNvSpPr/>
          <p:nvPr/>
        </p:nvSpPr>
        <p:spPr bwMode="auto">
          <a:xfrm rot="2002966">
            <a:off x="3918867" y="3861868"/>
            <a:ext cx="795528" cy="4138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Zakřivená spojnice 8"/>
          <p:cNvCxnSpPr/>
          <p:nvPr/>
        </p:nvCxnSpPr>
        <p:spPr bwMode="auto">
          <a:xfrm rot="10800000">
            <a:off x="4187955" y="3474721"/>
            <a:ext cx="971541" cy="59406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464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Přenos vnitřní energie </a:t>
            </a:r>
            <a:r>
              <a:rPr lang="cs-CZ" sz="1800" dirty="0">
                <a:solidFill>
                  <a:srgbClr val="00287D"/>
                </a:solidFill>
              </a:rPr>
              <a:t>(=přenos tepla)</a:t>
            </a:r>
            <a:r>
              <a:rPr lang="cs-CZ" sz="1800" dirty="0">
                <a:solidFill>
                  <a:srgbClr val="C00000"/>
                </a:solidFill>
              </a:rPr>
              <a:t> </a:t>
            </a:r>
            <a:r>
              <a:rPr lang="cs-CZ" sz="1800" kern="1200" dirty="0"/>
              <a:t>je fyzikální děj, při kterém se část vnitřní energie</a:t>
            </a:r>
          </a:p>
          <a:p>
            <a:pPr marL="0" indent="0">
              <a:buNone/>
            </a:pPr>
            <a:r>
              <a:rPr lang="cs-CZ" sz="1800" kern="1200" dirty="0"/>
              <a:t>tělesa (soustavy, části soustavy) přenáší na jiné těleso (soustavu, část</a:t>
            </a:r>
          </a:p>
          <a:p>
            <a:pPr marL="0" indent="0">
              <a:buNone/>
            </a:pPr>
            <a:r>
              <a:rPr lang="cs-CZ" sz="1800" kern="1200" dirty="0"/>
              <a:t>soustavy).</a:t>
            </a:r>
          </a:p>
          <a:p>
            <a:pPr>
              <a:buAutoNum type="alphaLcParenR"/>
            </a:pPr>
            <a:r>
              <a:rPr lang="cs-CZ" sz="1800" kern="1200" dirty="0"/>
              <a:t>tepelnou výměnou vedením</a:t>
            </a:r>
          </a:p>
          <a:p>
            <a:pPr>
              <a:buAutoNum type="alphaLcParenR"/>
            </a:pPr>
            <a:r>
              <a:rPr lang="cs-CZ" sz="1800" kern="1200" dirty="0"/>
              <a:t>tepelnou výměnou zářením</a:t>
            </a:r>
          </a:p>
          <a:p>
            <a:pPr>
              <a:buAutoNum type="alphaLcParenR"/>
            </a:pPr>
            <a:r>
              <a:rPr lang="cs-CZ" sz="1800" kern="1200" dirty="0"/>
              <a:t>prouděním.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19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kern="1200" dirty="0"/>
              <a:t>Částice, které mají větší kinetickou energii, předávají část této</a:t>
            </a:r>
          </a:p>
          <a:p>
            <a:pPr marL="0" indent="0">
              <a:buNone/>
            </a:pPr>
            <a:r>
              <a:rPr lang="cs-CZ" sz="1800" kern="1200" dirty="0"/>
              <a:t>energie částicím s menší kinetickou energií. Těleso (resp. soustava</a:t>
            </a:r>
          </a:p>
          <a:p>
            <a:pPr marL="0" indent="0">
              <a:buNone/>
            </a:pPr>
            <a:r>
              <a:rPr lang="cs-CZ" sz="1800" kern="1200" dirty="0"/>
              <a:t>těles), ve kterém probíhá tepelná výměna, zůstává přitom v klidu.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Jsou-li teploty míst s vyšší a nižší teplotou udržovány neustále na stejných hodnotách 	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ustálené (stacionární) 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V opačném případě	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neustálené (nestacionární) vedení tepla</a:t>
            </a:r>
            <a:r>
              <a:rPr lang="cs-CZ" sz="1800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endParaRPr lang="cs-CZ" sz="1800" b="1" dirty="0">
              <a:solidFill>
                <a:srgbClr val="00287D"/>
              </a:solidFill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(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veden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tepla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)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lese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nebo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mezi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ce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lesy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jsou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styku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jemn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áž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kami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čá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stic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l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tky</m:t>
                    </m:r>
                  </m:oMath>
                </a14:m>
                <a:r>
                  <a:rPr lang="cs-CZ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451936"/>
              </a:xfrm>
              <a:prstGeom prst="rect">
                <a:avLst/>
              </a:prstGeom>
              <a:blipFill rotWithShape="0">
                <a:blip r:embed="rId3"/>
                <a:stretch>
                  <a:fillRect l="-294" b="-5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1938528" y="5705856"/>
            <a:ext cx="329184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2697480" y="6035040"/>
            <a:ext cx="502920" cy="1188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kern="1200" dirty="0"/>
              <a:t>Vlastnost látky umožňující tepelnou výměnu vedením</a:t>
            </a:r>
          </a:p>
          <a:p>
            <a:pPr marL="0" indent="0">
              <a:buNone/>
            </a:pPr>
            <a:r>
              <a:rPr lang="cs-CZ" sz="1800" kern="1200" dirty="0"/>
              <a:t>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tepelná vodivost </a:t>
            </a:r>
            <a:r>
              <a:rPr lang="cs-CZ" sz="1800" kern="1200" dirty="0"/>
              <a:t>a veličinu, která charakterizuje</a:t>
            </a:r>
          </a:p>
          <a:p>
            <a:pPr marL="0" indent="0">
              <a:buNone/>
            </a:pPr>
            <a:r>
              <a:rPr lang="cs-CZ" sz="1800" kern="1200" dirty="0"/>
              <a:t>tepelnou vodivost látky nazýváme </a:t>
            </a:r>
            <a:r>
              <a:rPr lang="cs-CZ" sz="1800" b="1" i="1" kern="1200" dirty="0">
                <a:solidFill>
                  <a:srgbClr val="00287D"/>
                </a:solidFill>
              </a:rPr>
              <a:t>součinitel tepelné</a:t>
            </a:r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vodivosti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dirty="0">
                <a:latin typeface="Symbol" panose="05050102010706020507" pitchFamily="18" charset="2"/>
              </a:rPr>
              <a:t> </a:t>
            </a:r>
            <a:r>
              <a:rPr lang="cs-CZ" sz="1800" kern="1200" dirty="0"/>
              <a:t>.  </a:t>
            </a:r>
            <a:r>
              <a:rPr lang="cs-CZ" sz="1800" kern="1200" dirty="0" err="1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/>
              <a:t>Cu</a:t>
            </a:r>
            <a:r>
              <a:rPr lang="cs-CZ" sz="1800" kern="1200" dirty="0"/>
              <a:t> </a:t>
            </a:r>
            <a:r>
              <a:rPr lang="cs-CZ" sz="1400" kern="1200" dirty="0"/>
              <a:t>= 400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  <a:r>
              <a:rPr lang="cs-CZ" sz="1800" kern="1200" dirty="0"/>
              <a:t> ,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Al</a:t>
            </a:r>
            <a:r>
              <a:rPr lang="cs-CZ" sz="1800" kern="1200" dirty="0"/>
              <a:t> </a:t>
            </a:r>
            <a:r>
              <a:rPr lang="cs-CZ" sz="1400" kern="1200" dirty="0"/>
              <a:t>= 240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Tepelný tok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kern="1200" dirty="0">
                <a:solidFill>
                  <a:srgbClr val="00287D"/>
                </a:solidFill>
              </a:rPr>
              <a:t>  : </a:t>
            </a:r>
          </a:p>
          <a:p>
            <a:pPr marL="0" indent="0">
              <a:buNone/>
            </a:pPr>
            <a:r>
              <a:rPr lang="cs-CZ" sz="1800" b="1" i="1" kern="1200" dirty="0">
                <a:solidFill>
                  <a:srgbClr val="00287D"/>
                </a:solidFill>
              </a:rPr>
              <a:t>Hustota tepelného toku </a:t>
            </a:r>
            <a:r>
              <a:rPr lang="cs-CZ" sz="1800" b="1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j</a:t>
            </a:r>
            <a:r>
              <a:rPr lang="cs-CZ" sz="1800" b="1" i="1" kern="1200" dirty="0">
                <a:solidFill>
                  <a:srgbClr val="00287D"/>
                </a:solidFill>
              </a:rPr>
              <a:t>  </a:t>
            </a:r>
            <a:r>
              <a:rPr lang="cs-CZ" sz="1800" kern="1200" dirty="0"/>
              <a:t>:</a:t>
            </a:r>
          </a:p>
          <a:p>
            <a:pPr marL="0" indent="0">
              <a:buNone/>
            </a:pPr>
            <a:r>
              <a:rPr lang="cs-CZ" sz="1800" kern="1200" dirty="0"/>
              <a:t>Při ustáleném vedení tepla projde </a:t>
            </a:r>
            <a:r>
              <a:rPr lang="cs-CZ" sz="1800" i="1" kern="1200" dirty="0">
                <a:solidFill>
                  <a:srgbClr val="00287D"/>
                </a:solidFill>
              </a:rPr>
              <a:t>plochou </a:t>
            </a:r>
            <a:r>
              <a:rPr lang="cs-CZ" sz="1800" i="1" kern="1200" dirty="0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>
                <a:solidFill>
                  <a:srgbClr val="00287D"/>
                </a:solidFill>
              </a:rPr>
              <a:t>S </a:t>
            </a:r>
            <a:r>
              <a:rPr lang="cs-CZ" sz="1800" kern="1200" dirty="0"/>
              <a:t>desky </a:t>
            </a:r>
            <a:r>
              <a:rPr lang="cs-CZ" sz="1800" i="1" kern="1200" dirty="0">
                <a:solidFill>
                  <a:srgbClr val="00287D"/>
                </a:solidFill>
              </a:rPr>
              <a:t>tloušťky d</a:t>
            </a:r>
          </a:p>
          <a:p>
            <a:pPr marL="0" indent="0">
              <a:buNone/>
            </a:pPr>
            <a:r>
              <a:rPr lang="cs-CZ" sz="1800" kern="1200" dirty="0"/>
              <a:t>za </a:t>
            </a:r>
            <a:r>
              <a:rPr lang="cs-CZ" sz="1800" i="1" kern="1200" dirty="0">
                <a:solidFill>
                  <a:srgbClr val="00287D"/>
                </a:solidFill>
              </a:rPr>
              <a:t>dobu </a:t>
            </a:r>
            <a:r>
              <a:rPr lang="cs-CZ" sz="1800" i="1" kern="1200" dirty="0" err="1">
                <a:solidFill>
                  <a:srgbClr val="00287D"/>
                </a:solidFill>
                <a:latin typeface="Symbol" panose="05050102010706020507" pitchFamily="18" charset="2"/>
              </a:rPr>
              <a:t>D</a:t>
            </a:r>
            <a:r>
              <a:rPr lang="cs-CZ" sz="1800" i="1" kern="1200" dirty="0" err="1">
                <a:solidFill>
                  <a:srgbClr val="00287D"/>
                </a:solidFill>
              </a:rPr>
              <a:t>t</a:t>
            </a:r>
            <a:r>
              <a:rPr lang="cs-CZ" sz="1800" i="1" kern="1200" dirty="0">
                <a:solidFill>
                  <a:srgbClr val="00287D"/>
                </a:solidFill>
              </a:rPr>
              <a:t>   teplo Q</a:t>
            </a:r>
            <a:r>
              <a:rPr lang="cs-CZ" sz="1800" kern="1200" dirty="0"/>
              <a:t>, které je přímo úměrné teplotnímu spádu</a:t>
            </a:r>
          </a:p>
          <a:p>
            <a:pPr lvl="2"/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  <a:ea typeface="Cambria Math" panose="02040503050406030204" pitchFamily="18" charset="0"/>
              </a:rPr>
              <a:t>			Fourierův zákon			</a:t>
            </a: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9729"/>
            <a:ext cx="1948669" cy="39891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6" y="5661061"/>
            <a:ext cx="2186154" cy="587339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 rot="10800000">
            <a:off x="3499344" y="5713828"/>
            <a:ext cx="585216" cy="1674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740" y="4064695"/>
            <a:ext cx="843660" cy="5542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5" y="4352385"/>
            <a:ext cx="1722128" cy="5171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253" y="5644165"/>
            <a:ext cx="1473525" cy="80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Šipka doprava 15"/>
          <p:cNvSpPr/>
          <p:nvPr/>
        </p:nvSpPr>
        <p:spPr bwMode="auto">
          <a:xfrm>
            <a:off x="5925312" y="5718933"/>
            <a:ext cx="466344" cy="1623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a) Tepelná výměna vedením</a:t>
            </a:r>
          </a:p>
          <a:p>
            <a:pPr marL="0" indent="0">
              <a:buNone/>
            </a:pPr>
            <a:endParaRPr lang="cs-CZ" sz="1800" kern="1200" dirty="0"/>
          </a:p>
          <a:p>
            <a:r>
              <a:rPr lang="cs-CZ" sz="1800" dirty="0"/>
              <a:t>Experiment	         podíl součinitele </a:t>
            </a:r>
            <a:r>
              <a:rPr lang="cs-CZ" sz="1800" i="1" dirty="0">
                <a:solidFill>
                  <a:srgbClr val="00287D"/>
                </a:solidFill>
              </a:rPr>
              <a:t>tepelné vodivosti 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l </a:t>
            </a:r>
            <a:r>
              <a:rPr lang="cs-CZ" sz="1800" dirty="0"/>
              <a:t>a </a:t>
            </a:r>
            <a:r>
              <a:rPr lang="cs-CZ" sz="1800" i="1" dirty="0">
                <a:solidFill>
                  <a:srgbClr val="00287D"/>
                </a:solidFill>
              </a:rPr>
              <a:t>měrné elektrické vodivosti</a:t>
            </a:r>
            <a:r>
              <a:rPr lang="cs-CZ" sz="180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g</a:t>
            </a:r>
            <a:r>
              <a:rPr lang="cs-CZ" sz="1800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kovů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pro </a:t>
            </a:r>
            <a:r>
              <a:rPr lang="cs-CZ" sz="1800" i="1" dirty="0">
                <a:solidFill>
                  <a:srgbClr val="00287D"/>
                </a:solidFill>
              </a:rPr>
              <a:t>teplotu T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C00000"/>
                </a:solidFill>
              </a:rPr>
              <a:t>pro všechny kovy </a:t>
            </a:r>
            <a:r>
              <a:rPr lang="cs-CZ" sz="1800" kern="1200" dirty="0"/>
              <a:t>při nepříliš nízkých teplotách </a:t>
            </a:r>
            <a:r>
              <a:rPr lang="cs-CZ" sz="1800" dirty="0">
                <a:solidFill>
                  <a:srgbClr val="C00000"/>
                </a:solidFill>
              </a:rPr>
              <a:t>přibližně stejný a úměrný této teplotě</a:t>
            </a:r>
          </a:p>
          <a:p>
            <a:endParaRPr lang="cs-CZ" sz="1800" kern="1200" dirty="0"/>
          </a:p>
          <a:p>
            <a:r>
              <a:rPr lang="cs-CZ" sz="1800" kern="1200" dirty="0" err="1">
                <a:solidFill>
                  <a:srgbClr val="00287D"/>
                </a:solidFill>
              </a:rPr>
              <a:t>Wiedemannův</a:t>
            </a:r>
            <a:r>
              <a:rPr lang="cs-CZ" sz="1800" kern="1200" dirty="0">
                <a:solidFill>
                  <a:srgbClr val="00287D"/>
                </a:solidFill>
              </a:rPr>
              <a:t>- Franzův zákon</a:t>
            </a:r>
          </a:p>
          <a:p>
            <a:endParaRPr lang="cs-CZ" sz="1800" kern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200" dirty="0"/>
              <a:t>Elektricky nevodivé látky (izolanty) vedou teplo špatně. </a:t>
            </a:r>
          </a:p>
          <a:p>
            <a:pPr marL="0" indent="0">
              <a:buNone/>
            </a:pPr>
            <a:r>
              <a:rPr lang="cs-CZ" sz="1800" kern="1200" dirty="0">
                <a:latin typeface="Symbol" panose="05050102010706020507" pitchFamily="18" charset="2"/>
              </a:rPr>
              <a:t>	</a:t>
            </a:r>
            <a:r>
              <a:rPr lang="cs-CZ" sz="1800" kern="1200" dirty="0" err="1"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/>
              <a:t>PVC</a:t>
            </a:r>
            <a:r>
              <a:rPr lang="cs-CZ" sz="1800" kern="1200" dirty="0"/>
              <a:t> </a:t>
            </a:r>
            <a:r>
              <a:rPr lang="cs-CZ" sz="1400" kern="1200" dirty="0"/>
              <a:t>= 0,12 - 0,16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</a:t>
            </a:r>
            <a:r>
              <a:rPr lang="cs-CZ" sz="1800" kern="1200" dirty="0"/>
              <a:t> ,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porcelán</a:t>
            </a:r>
            <a:r>
              <a:rPr lang="cs-CZ" sz="1400" kern="1200" dirty="0"/>
              <a:t>= 0,86-1,86 W.m</a:t>
            </a:r>
            <a:r>
              <a:rPr lang="cs-CZ" sz="1400" kern="1200" baseline="30000" dirty="0"/>
              <a:t>-1</a:t>
            </a:r>
            <a:r>
              <a:rPr lang="cs-CZ" sz="1400" kern="1200" dirty="0"/>
              <a:t>.K</a:t>
            </a:r>
            <a:r>
              <a:rPr lang="cs-CZ" sz="1400" kern="1200" baseline="30000" dirty="0"/>
              <a:t>-1 </a:t>
            </a:r>
            <a:r>
              <a:rPr lang="cs-CZ" sz="1400" kern="1200" dirty="0"/>
              <a:t> , </a:t>
            </a:r>
          </a:p>
          <a:p>
            <a:pPr marL="0" indent="0">
              <a:buNone/>
            </a:pPr>
            <a:r>
              <a:rPr lang="cs-CZ" sz="1400" kern="1200" dirty="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voda</a:t>
            </a:r>
            <a:r>
              <a:rPr lang="cs-CZ" sz="1800" kern="1200" dirty="0">
                <a:solidFill>
                  <a:srgbClr val="000000"/>
                </a:solidFill>
              </a:rPr>
              <a:t> </a:t>
            </a:r>
            <a:r>
              <a:rPr lang="cs-CZ" sz="1400" kern="1200" dirty="0">
                <a:solidFill>
                  <a:srgbClr val="000000"/>
                </a:solidFill>
              </a:rPr>
              <a:t>= 0,2 - 0,6 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800" kern="1200" dirty="0">
                <a:solidFill>
                  <a:srgbClr val="000000"/>
                </a:solidFill>
              </a:rPr>
              <a:t> ,    </a:t>
            </a:r>
            <a:r>
              <a:rPr lang="cs-CZ" sz="1800" kern="12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cs-CZ" sz="1800" kern="1200" baseline="-25000" dirty="0" err="1">
                <a:solidFill>
                  <a:srgbClr val="000000"/>
                </a:solidFill>
              </a:rPr>
              <a:t>vzduch</a:t>
            </a:r>
            <a:r>
              <a:rPr lang="cs-CZ" sz="1400" kern="1200" dirty="0">
                <a:solidFill>
                  <a:srgbClr val="000000"/>
                </a:solidFill>
              </a:rPr>
              <a:t>= 0,023 W.m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r>
              <a:rPr lang="cs-CZ" sz="1400" kern="1200" dirty="0">
                <a:solidFill>
                  <a:srgbClr val="000000"/>
                </a:solidFill>
              </a:rPr>
              <a:t>.K</a:t>
            </a:r>
            <a:r>
              <a:rPr lang="cs-CZ" sz="1400" kern="1200" baseline="30000" dirty="0">
                <a:solidFill>
                  <a:srgbClr val="000000"/>
                </a:solidFill>
              </a:rPr>
              <a:t>-1</a:t>
            </a:r>
            <a:endParaRPr lang="cs-CZ" sz="1800" kern="1200" dirty="0"/>
          </a:p>
          <a:p>
            <a:pPr marL="0" indent="0">
              <a:buNone/>
            </a:pPr>
            <a:endParaRPr lang="cs-CZ" sz="1800" i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>
                <a:solidFill>
                  <a:srgbClr val="00287D"/>
                </a:solidFill>
              </a:rPr>
              <a:t>Tepelný odpor R </a:t>
            </a:r>
            <a:r>
              <a:rPr lang="cs-CZ" sz="1800" kern="1200" dirty="0"/>
              <a:t>tělesa</a:t>
            </a:r>
            <a:r>
              <a:rPr lang="cs-CZ" sz="1800" i="1" kern="1200" dirty="0">
                <a:solidFill>
                  <a:srgbClr val="00287D"/>
                </a:solidFill>
              </a:rPr>
              <a:t> tloušťky d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2266506" y="2770632"/>
            <a:ext cx="512064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23" y="3583960"/>
            <a:ext cx="1485549" cy="7081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323" y="5619710"/>
            <a:ext cx="716324" cy="6355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957" y="3797355"/>
            <a:ext cx="2614645" cy="2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8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>
              <a:buAutoNum type="alphaLcParenR"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r>
              <a:rPr lang="cs-CZ" sz="1800" dirty="0">
                <a:solidFill>
                  <a:srgbClr val="00287D"/>
                </a:solidFill>
              </a:rPr>
              <a:t>emise záření  		 absorpce záření</a:t>
            </a:r>
          </a:p>
          <a:p>
            <a:pPr marL="0" indent="0">
              <a:buNone/>
            </a:pPr>
            <a:endParaRPr lang="cs-CZ" sz="1800" i="1" kern="1200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kern="1200" dirty="0">
                <a:solidFill>
                  <a:srgbClr val="00287D"/>
                </a:solidFill>
              </a:rPr>
              <a:t>Tepelným zářením </a:t>
            </a:r>
            <a:r>
              <a:rPr lang="cs-CZ" sz="1800" kern="1200" dirty="0"/>
              <a:t>nazýváme obvykle (ne zcela přesně) infračervené záření</a:t>
            </a:r>
          </a:p>
          <a:p>
            <a:pPr marL="0" indent="0">
              <a:buNone/>
            </a:pPr>
            <a:r>
              <a:rPr lang="cs-CZ" sz="1800" kern="1200" dirty="0"/>
              <a:t>s vlnovými délkami od asi 0,78 </a:t>
            </a:r>
            <a:r>
              <a:rPr lang="cs-CZ" sz="1800" kern="1200" dirty="0">
                <a:latin typeface="Symbol" panose="05050102010706020507" pitchFamily="18" charset="2"/>
              </a:rPr>
              <a:t>m</a:t>
            </a:r>
            <a:r>
              <a:rPr lang="cs-CZ" sz="1800" kern="1200" dirty="0"/>
              <a:t>m do 360 </a:t>
            </a:r>
            <a:r>
              <a:rPr lang="cs-CZ" sz="1800" kern="1200" dirty="0">
                <a:latin typeface="Symbol" panose="05050102010706020507" pitchFamily="18" charset="2"/>
              </a:rPr>
              <a:t>m</a:t>
            </a:r>
            <a:r>
              <a:rPr lang="cs-CZ" sz="1800" kern="1200" dirty="0"/>
              <a:t>m.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00287D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Tepeln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á 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v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ý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na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b="0" i="0" dirty="0" smtClean="0">
                        <a:solidFill>
                          <a:srgbClr val="00287D"/>
                        </a:solidFill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 smtClean="0">
                        <a:solidFill>
                          <a:srgbClr val="00287D"/>
                        </a:solidFill>
                        <a:latin typeface="+mn-lt"/>
                      </a:rPr>
                      <m:t> 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 smtClean="0">
                        <a:latin typeface="+mn-lt"/>
                      </a:rPr>
                      <m:t>d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ě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j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,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kter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enos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vnit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energie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vy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šší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do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ni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žší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teplotou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uskute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čň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uje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prost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ednictv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m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elektromagnetick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é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ho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z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ář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en</m:t>
                    </m:r>
                    <m:r>
                      <m:rPr>
                        <m:nor/>
                      </m:rPr>
                      <a:rPr lang="cs-CZ" sz="1800" dirty="0">
                        <a:latin typeface="+mn-lt"/>
                      </a:rPr>
                      <m:t>í</m:t>
                    </m:r>
                  </m:oMath>
                </a14:m>
                <a:r>
                  <a:rPr lang="cs-CZ" sz="1800" dirty="0">
                    <a:latin typeface="+mn-lt"/>
                  </a:rPr>
                  <a:t>.  (</a:t>
                </a:r>
                <a:r>
                  <a:rPr lang="cs-CZ" sz="1800" dirty="0">
                    <a:solidFill>
                      <a:srgbClr val="C00000"/>
                    </a:solidFill>
                    <a:latin typeface="+mn-lt"/>
                  </a:rPr>
                  <a:t>bez vzájemného kontaktu</a:t>
                </a:r>
                <a:r>
                  <a:rPr lang="cs-CZ" sz="18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507855"/>
                <a:ext cx="6219015" cy="1181285"/>
              </a:xfrm>
              <a:prstGeom prst="rect">
                <a:avLst/>
              </a:prstGeom>
              <a:blipFill rotWithShape="0">
                <a:blip r:embed="rId3"/>
                <a:stretch>
                  <a:fillRect l="-294" b="-7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2350008" y="4078224"/>
            <a:ext cx="576072" cy="1737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endParaRPr lang="cs-CZ" sz="1800" kern="1200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Zářivý tok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e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 definovaný vztahem </a:t>
            </a:r>
            <a:endParaRPr lang="cs-CZ" sz="1800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cs-CZ" sz="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/>
              <a:t>je výkonem tepelného záření procházejícího danou plochou (jednotkou je 1 W).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/>
              <a:t>Výkon tepelného záření vyzářený jednotkovou plochou se </a:t>
            </a:r>
            <a:r>
              <a:rPr lang="cs-CZ" sz="1800" b="1" i="1" dirty="0">
                <a:solidFill>
                  <a:srgbClr val="00287D"/>
                </a:solidFill>
              </a:rPr>
              <a:t>nazývá intenzita vyzařování </a:t>
            </a:r>
            <a:r>
              <a:rPr lang="cs-CZ" sz="1800" b="1" i="1" dirty="0" err="1">
                <a:solidFill>
                  <a:srgbClr val="00287D"/>
                </a:solidFill>
              </a:rPr>
              <a:t>M</a:t>
            </a:r>
            <a:r>
              <a:rPr lang="cs-CZ" sz="1050" b="1" i="1" dirty="0" err="1">
                <a:solidFill>
                  <a:srgbClr val="00287D"/>
                </a:solidFill>
              </a:rPr>
              <a:t>e</a:t>
            </a:r>
            <a:r>
              <a:rPr lang="cs-CZ" sz="1050" b="1" i="1" dirty="0">
                <a:solidFill>
                  <a:srgbClr val="00287D"/>
                </a:solidFill>
              </a:rPr>
              <a:t>    			</a:t>
            </a:r>
            <a:r>
              <a:rPr lang="cs-CZ" sz="1800" dirty="0"/>
              <a:t>Jednotkou je 1 W.m</a:t>
            </a:r>
            <a:r>
              <a:rPr lang="cs-CZ" sz="1800" baseline="30000" dirty="0"/>
              <a:t>-2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Dopadá-li na povrch tělesa zářivý tok </a:t>
            </a:r>
            <a:r>
              <a:rPr lang="cs-CZ" sz="1800" dirty="0" err="1">
                <a:latin typeface="Symbol" panose="05050102010706020507" pitchFamily="18" charset="2"/>
              </a:rPr>
              <a:t>F</a:t>
            </a:r>
            <a:r>
              <a:rPr lang="cs-CZ" sz="1800" baseline="-25000" dirty="0" err="1"/>
              <a:t>e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, část zářivého toku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od povrchu tělesa odráží, část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cs-CZ" sz="8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tělesem projde a část </a:t>
            </a:r>
            <a:r>
              <a:rPr lang="cs-CZ" sz="1800" dirty="0">
                <a:latin typeface="Symbol" panose="05050102010706020507" pitchFamily="18" charset="2"/>
              </a:rPr>
              <a:t>F</a:t>
            </a:r>
            <a:r>
              <a:rPr lang="cs-CZ" sz="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800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se tělesem pohltí.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ZZE: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865" y="2449074"/>
            <a:ext cx="1154925" cy="7574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99" y="4097497"/>
            <a:ext cx="1354050" cy="6777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73" y="5709059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628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ZZE: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odrazivost </a:t>
            </a:r>
            <a:r>
              <a:rPr lang="cs-CZ" sz="1800" dirty="0">
                <a:latin typeface="Times New Roman" panose="02020603050405020304" pitchFamily="18" charset="0"/>
              </a:rPr>
              <a:t>tepelného záření</a:t>
            </a: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t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propustnost </a:t>
            </a:r>
            <a:r>
              <a:rPr lang="cs-CZ" sz="1800" dirty="0">
                <a:latin typeface="Times New Roman" panose="02020603050405020304" pitchFamily="18" charset="0"/>
              </a:rPr>
              <a:t>tepelného záření</a:t>
            </a:r>
          </a:p>
          <a:p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a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pohltivost </a:t>
            </a:r>
            <a:r>
              <a:rPr lang="cs-CZ" sz="1800" dirty="0">
                <a:latin typeface="Times New Roman" panose="02020603050405020304" pitchFamily="18" charset="0"/>
              </a:rPr>
              <a:t>tepelného záření 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a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>
                <a:latin typeface="Symbol" panose="05050102010706020507" pitchFamily="18" charset="2"/>
              </a:rPr>
              <a:t>r =t = </a:t>
            </a:r>
            <a:r>
              <a:rPr lang="cs-CZ" sz="1800" dirty="0">
                <a:latin typeface="Times New Roman" panose="02020603050405020304" pitchFamily="18" charset="0"/>
              </a:rPr>
              <a:t>0 	        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černé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r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=t = </a:t>
            </a:r>
            <a:r>
              <a:rPr lang="cs-CZ" sz="1800" dirty="0">
                <a:latin typeface="Times New Roman" panose="02020603050405020304" pitchFamily="18" charset="0"/>
              </a:rPr>
              <a:t>0	        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bílé těleso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Je-li </a:t>
            </a:r>
            <a:r>
              <a:rPr lang="cs-CZ" sz="1800" dirty="0">
                <a:latin typeface="Symbol" panose="05050102010706020507" pitchFamily="18" charset="2"/>
              </a:rPr>
              <a:t>t = </a:t>
            </a:r>
            <a:r>
              <a:rPr lang="cs-CZ" sz="1800" dirty="0">
                <a:latin typeface="Times New Roman" panose="02020603050405020304" pitchFamily="18" charset="0"/>
              </a:rPr>
              <a:t>1 a </a:t>
            </a:r>
            <a:r>
              <a:rPr lang="cs-CZ" sz="1800" dirty="0" err="1">
                <a:latin typeface="Symbol" panose="05050102010706020507" pitchFamily="18" charset="2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 = r = </a:t>
            </a:r>
            <a:r>
              <a:rPr lang="cs-CZ" sz="1800" dirty="0">
                <a:latin typeface="Times New Roman" panose="02020603050405020304" pitchFamily="18" charset="0"/>
              </a:rPr>
              <a:t>0 je těleso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dokonale propustné  </a:t>
            </a:r>
            <a:r>
              <a:rPr lang="cs-CZ" sz="1800" b="1" dirty="0">
                <a:latin typeface="Times New Roman" panose="02020603050405020304" pitchFamily="18" charset="0"/>
              </a:rPr>
              <a:t>(</a:t>
            </a:r>
            <a:r>
              <a:rPr lang="pl-PL" sz="1800" dirty="0">
                <a:latin typeface="Times New Roman" panose="02020603050405020304" pitchFamily="18" charset="0"/>
              </a:rPr>
              <a:t>průteplivé).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05" y="2728115"/>
            <a:ext cx="2309665" cy="76794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70" y="3930058"/>
            <a:ext cx="583826" cy="4565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596" y="4296360"/>
            <a:ext cx="578484" cy="4584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552" y="4754806"/>
            <a:ext cx="665653" cy="456573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 bwMode="auto">
          <a:xfrm>
            <a:off x="2944368" y="5343353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368" y="5647400"/>
            <a:ext cx="743776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606615"/>
          </a:xfrm>
        </p:spPr>
        <p:txBody>
          <a:bodyPr/>
          <a:lstStyle/>
          <a:p>
            <a:pPr marL="0" indent="0">
              <a:buNone/>
            </a:pPr>
            <a:r>
              <a:rPr lang="cs-CZ" sz="1800" b="1" kern="1200" dirty="0">
                <a:solidFill>
                  <a:srgbClr val="00287D"/>
                </a:solidFill>
              </a:rPr>
              <a:t>b) Tepelná výměna zářením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 </a:t>
            </a:r>
          </a:p>
          <a:p>
            <a:r>
              <a:rPr lang="cs-CZ" sz="1800" dirty="0"/>
              <a:t>Černé těleso (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= 1) je idealizovaným modelem</a:t>
            </a:r>
          </a:p>
          <a:p>
            <a:r>
              <a:rPr lang="cs-CZ" sz="1800" dirty="0"/>
              <a:t>Pro vyzařování černého tělesa platí </a:t>
            </a:r>
            <a:r>
              <a:rPr lang="cs-CZ" sz="1800" i="1" dirty="0">
                <a:solidFill>
                  <a:srgbClr val="00287D"/>
                </a:solidFill>
              </a:rPr>
              <a:t>Stefanův-</a:t>
            </a:r>
            <a:r>
              <a:rPr lang="cs-CZ" sz="1800" i="1" dirty="0" err="1">
                <a:solidFill>
                  <a:srgbClr val="00287D"/>
                </a:solidFill>
              </a:rPr>
              <a:t>Boltzmannův</a:t>
            </a:r>
            <a:r>
              <a:rPr lang="cs-CZ" sz="1800" i="1" dirty="0">
                <a:solidFill>
                  <a:srgbClr val="00287D"/>
                </a:solidFill>
              </a:rPr>
              <a:t> zákon</a:t>
            </a:r>
            <a:r>
              <a:rPr lang="cs-CZ" sz="1800" dirty="0"/>
              <a:t>: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kde konstanta úměrnosti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s</a:t>
            </a:r>
            <a:r>
              <a:rPr lang="cs-CZ" sz="1800" dirty="0">
                <a:solidFill>
                  <a:srgbClr val="00287D"/>
                </a:solidFill>
              </a:rPr>
              <a:t> =5,67 ×10-8 W.m</a:t>
            </a:r>
            <a:r>
              <a:rPr lang="cs-CZ" sz="1800" baseline="30000" dirty="0">
                <a:solidFill>
                  <a:srgbClr val="00287D"/>
                </a:solidFill>
              </a:rPr>
              <a:t>-2</a:t>
            </a:r>
            <a:r>
              <a:rPr lang="cs-CZ" sz="1800" dirty="0">
                <a:solidFill>
                  <a:srgbClr val="00287D"/>
                </a:solidFill>
              </a:rPr>
              <a:t>.K</a:t>
            </a:r>
            <a:r>
              <a:rPr lang="cs-CZ" sz="1800" baseline="30000" dirty="0">
                <a:solidFill>
                  <a:srgbClr val="00287D"/>
                </a:solidFill>
              </a:rPr>
              <a:t>-4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Stefanova-</a:t>
            </a:r>
            <a:r>
              <a:rPr lang="cs-CZ" sz="1800" dirty="0" err="1"/>
              <a:t>Boltzmannova</a:t>
            </a:r>
            <a:r>
              <a:rPr lang="cs-CZ" sz="1800" dirty="0"/>
              <a:t> konstanta. </a:t>
            </a:r>
          </a:p>
          <a:p>
            <a:r>
              <a:rPr lang="cs-CZ" sz="1800" b="1" i="1" dirty="0">
                <a:solidFill>
                  <a:srgbClr val="00287D"/>
                </a:solidFill>
              </a:rPr>
              <a:t>Šedé těleso</a:t>
            </a:r>
            <a:r>
              <a:rPr lang="cs-CZ" sz="1800" dirty="0"/>
              <a:t>		pohltivost </a:t>
            </a:r>
            <a:r>
              <a:rPr lang="cs-CZ" sz="1800" dirty="0">
                <a:latin typeface="Symbol" panose="05050102010706020507" pitchFamily="18" charset="2"/>
              </a:rPr>
              <a:t>a</a:t>
            </a:r>
            <a:r>
              <a:rPr lang="cs-CZ" sz="1800" dirty="0"/>
              <a:t> &lt; 1 </a:t>
            </a:r>
            <a:r>
              <a:rPr lang="cs-CZ" sz="1800" dirty="0">
                <a:solidFill>
                  <a:srgbClr val="C00000"/>
                </a:solidFill>
              </a:rPr>
              <a:t>je stejná </a:t>
            </a:r>
            <a:r>
              <a:rPr lang="cs-CZ" sz="1800" dirty="0"/>
              <a:t>pro všechny vlnové délky 			záření (tj. </a:t>
            </a:r>
            <a:r>
              <a:rPr lang="cs-CZ" sz="1800" dirty="0">
                <a:solidFill>
                  <a:srgbClr val="C00000"/>
                </a:solidFill>
              </a:rPr>
              <a:t>nezávisí na vlnové délce</a:t>
            </a:r>
            <a:r>
              <a:rPr lang="cs-CZ" sz="1800" dirty="0"/>
              <a:t>). </a:t>
            </a:r>
          </a:p>
          <a:p>
            <a:r>
              <a:rPr lang="cs-CZ" sz="1800" dirty="0"/>
              <a:t>Stefanův-</a:t>
            </a:r>
            <a:r>
              <a:rPr lang="cs-CZ" sz="1800" dirty="0" err="1"/>
              <a:t>Boltzmannův</a:t>
            </a:r>
            <a:r>
              <a:rPr lang="cs-CZ" sz="1800" dirty="0"/>
              <a:t> zákon pro šedé těleso:</a:t>
            </a:r>
          </a:p>
          <a:p>
            <a:pPr lvl="2"/>
            <a:r>
              <a:rPr lang="cs-CZ" sz="1800" dirty="0">
                <a:latin typeface="Times New Roman" panose="02020603050405020304" pitchFamily="18" charset="0"/>
              </a:rPr>
              <a:t>			 kde </a:t>
            </a:r>
            <a:r>
              <a:rPr lang="cs-CZ" sz="1800" dirty="0">
                <a:latin typeface="Symbol" panose="05050102010706020507" pitchFamily="18" charset="2"/>
              </a:rPr>
              <a:t>e </a:t>
            </a:r>
            <a:r>
              <a:rPr lang="cs-CZ" sz="1800" dirty="0">
                <a:latin typeface="Times New Roman" panose="02020603050405020304" pitchFamily="18" charset="0"/>
              </a:rPr>
              <a:t>je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emisivita</a:t>
            </a:r>
            <a:r>
              <a:rPr lang="cs-CZ" sz="1800" b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tělesa. Platí pro ni </a:t>
            </a:r>
            <a:r>
              <a:rPr lang="cs-CZ" sz="1800" dirty="0">
                <a:latin typeface="Symbol" panose="05050102010706020507" pitchFamily="18" charset="2"/>
              </a:rPr>
              <a:t>e =a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Přenos tepla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3" name="Šipka doprava 12"/>
          <p:cNvSpPr/>
          <p:nvPr/>
        </p:nvSpPr>
        <p:spPr bwMode="auto">
          <a:xfrm>
            <a:off x="2295143" y="4612339"/>
            <a:ext cx="722376" cy="2273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31" y="3369167"/>
            <a:ext cx="1632825" cy="49833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31" y="5590608"/>
            <a:ext cx="1792125" cy="4883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48050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64118</TotalTime>
  <Words>1118</Words>
  <Application>Microsoft Office PowerPoint</Application>
  <PresentationFormat>Předvádění na obrazovce (4:3)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Mechanika a molekulová fyzika Přenos tepla, Entropie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Přenos tepla</vt:lpstr>
      <vt:lpstr>Entropie</vt:lpstr>
      <vt:lpstr>Entropie</vt:lpstr>
      <vt:lpstr>Entropie</vt:lpstr>
      <vt:lpstr>Entropie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Ondřej Solovský</cp:lastModifiedBy>
  <cp:revision>609</cp:revision>
  <cp:lastPrinted>2017-05-31T19:18:36Z</cp:lastPrinted>
  <dcterms:created xsi:type="dcterms:W3CDTF">2015-11-23T07:04:47Z</dcterms:created>
  <dcterms:modified xsi:type="dcterms:W3CDTF">2022-01-21T12:29:58Z</dcterms:modified>
</cp:coreProperties>
</file>